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1" r:id="rId1"/>
    <p:sldMasterId id="2147483672" r:id="rId2"/>
  </p:sldMasterIdLst>
  <p:notesMasterIdLst>
    <p:notesMasterId r:id="rId9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Lst>
  <p:sldSz cx="7559675" cy="106918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7" userDrawn="1">
          <p15:clr>
            <a:srgbClr val="A4A3A4"/>
          </p15:clr>
        </p15:guide>
        <p15:guide id="2" pos="238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주혜린"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B123CF-D1D6-4482-BBFA-B40B77DD781F}">
  <a:tblStyle styleId="{88B123CF-D1D6-4482-BBFA-B40B77DD78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4" d="100"/>
          <a:sy n="74" d="100"/>
        </p:scale>
        <p:origin x="2838" y="66"/>
      </p:cViewPr>
      <p:guideLst>
        <p:guide orient="horz" pos="3367"/>
        <p:guide pos="23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0-14T09:34:09.914" idx="1">
    <p:pos x="371" y="624"/>
    <p:text>그림이 들어가야 할 것 같음</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10-15T07:05:55.574" idx="2">
    <p:pos x="447" y="4471"/>
    <p:text>그림 넣기</p:text>
  </p:cm>
  <p:cm authorId="0" dt="2019-10-20T09:14:18.609" idx="3">
    <p:pos x="371" y="624"/>
    <p:text>게임으로 비유하기
예 ) 플레이어가 공격을 하고 있는데, 플레이어에게 버프가 걸려있는 경우 공격 모션을 처리하다가 버프 시간을 계산하지 못하게 되는 경우가 발생</p:text>
  </p:cm>
  <p:cm authorId="0" dt="2019-10-20T09:14:18.609" idx="4">
    <p:pos x="371" y="624"/>
    <p:text>코루틴 방식 : 처음부터 실행할 때 몇초만 실행할지 정해놓고, 시간이 지나면 자동으로 코루틴이 종료됨.
버프가 1분이면 코루틴에서 실행시 메인 쓰레드와 관계 없이 1분 후 자동으로 버프가 꺼짐.</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01e2e1b0_0_0: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01e2e1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1a2e322a_0_3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1a2e322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a57eda21_1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a57eda2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c22742d2c_0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c22742d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31a2e322a_0_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31a2e322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31a2e322a_0_4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31a2e322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1a2e322a_0_5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31a2e322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1a2e322a_0_7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1a2e322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31a2e322a_0_9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31a2e322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50572ad94_0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650572ad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c54d824d4_0_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c54d824d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8ce6e9d2d_0_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8ce6e9d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50572ad94_0_2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50572ad9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5346cc5fb_0_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5346cc5f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5346cc5fb_0_2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5346cc5f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5346cc5fb_0_4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5346cc5f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5346cc5fb_0_5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65346cc5f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5346cc5fb_0_8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5346cc5f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53253b60e_0_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53253b60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53253b60e_0_1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53253b60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f5c9d0a19_0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f5c9d0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f5c9d0a19_0_3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f5c9d0a1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61797e26f_0_2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61797e26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f5c9d0a19_0_5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f5c9d0a1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f5c9d0a19_0_5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f5c9d0a1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f5c9d0a19_0_6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f5c9d0a1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0af79443f_0_18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0af79443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60af79443f_0_19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60af79443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60af79443f_0_20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60af79443f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60af79443f_0_21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60af79443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0af79443f_0_22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0af79443f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0af79443f_0_23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60af79443f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60af79443f_0_18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60af79443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30a81595_0_1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30a815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5b1b3e272_0_1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65b1b3e27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6f9b0497bd_0_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6f9b0497b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65b1b3e272_0_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65b1b3e27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6f9b0497bd_0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6f9b0497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65bad9d1cb_0_1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65bad9d1c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70c0da5f03_1_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70c0da5f0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70c0da5f03_1_1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70c0da5f0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0c0da5f03_1_2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70c0da5f0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78dd564d81_0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78dd564d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6b6156e71a_3_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6b6156e71a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3a57eda21_1_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3a57eda2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6b6156e71a_3_1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6b6156e71a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6b6156e71a_3_2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6b6156e71a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5bad9d1cb_0_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5bad9d1c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0f0c714a7_0_1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0f0c714a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60f0c714a7_0_2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60f0c714a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60f0c714a7_0_4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60f0c714a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60f0c714a7_0_6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60f0c714a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60f0c714a7_0_8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60f0c714a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60f0c714a7_0_11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60f0c714a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60f0c714a7_0_12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60f0c714a7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3951a7f81_0_2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3951a7f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60f0c714a7_0_14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60f0c714a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60f0c714a7_0_16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60f0c714a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100166572_0_2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61001665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6100166572_0_3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610016657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793ab94e74_0_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793ab94e7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793ab94e74_0_1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793ab94e7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793ab94e74_0_2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793ab94e7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793ab94e74_0_3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793ab94e7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793ab94e74_0_4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793ab94e7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793ab94e74_0_5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793ab94e7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bfd1d25ed_0_1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bfd1d25e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793ab94e74_0_6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793ab94e7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793ab94e74_0_7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793ab94e7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793ab94e74_0_7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793ab94e7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793ab94e74_0_8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793ab94e7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793ab94e74_0_9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793ab94e7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793ab94e74_0_10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793ab94e7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793ab94e74_0_11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793ab94e7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793ab94e74_0_11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793ab94e7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610da18e29_0_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610da18e2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610da18e29_0_2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610da18e2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31a2e322a_0_1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31a2e322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610da18e29_0_4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610da18e2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610da18e29_0_5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610da18e2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10da18e29_0_8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10da18e2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610da18e29_0_7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610da18e2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610da18e29_0_10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610da18e2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61392b1cff_0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61392b1c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476db1ef32_0_2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476db1ef3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76db1ef32_0_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476db1ef3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476db1ef32_0_2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476db1ef3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76db1ef32_0_3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476db1ef3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c22742d2c_0_2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c22742d2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476db1ef32_0_6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476db1ef3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7712" y="1547778"/>
            <a:ext cx="7044600" cy="426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7705" y="5891409"/>
            <a:ext cx="7044600" cy="164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57705" y="2299346"/>
            <a:ext cx="7044600" cy="4081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57705" y="6552657"/>
            <a:ext cx="7044600" cy="2703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257700" y="3243164"/>
            <a:ext cx="7044600" cy="248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257705" y="5800947"/>
            <a:ext cx="7044600" cy="16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1pPr>
            <a:lvl2pPr lvl="1"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2pPr>
            <a:lvl3pPr lvl="2"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3pPr>
            <a:lvl4pPr lvl="3"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4pPr>
            <a:lvl5pPr lvl="4"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5pPr>
            <a:lvl6pPr lvl="5"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6pPr>
            <a:lvl7pPr lvl="6"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7pPr>
            <a:lvl8pPr lvl="7"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8pPr>
            <a:lvl9pPr lvl="8"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9pPr>
          </a:lstStyle>
          <a:p>
            <a:endParaRPr/>
          </a:p>
        </p:txBody>
      </p:sp>
      <p:sp>
        <p:nvSpPr>
          <p:cNvPr id="57" name="Google Shape;57;p14"/>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57705" y="4471208"/>
            <a:ext cx="7044600" cy="17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Font typeface="Do Hyeon"/>
              <a:buNone/>
              <a:defRPr sz="4800">
                <a:latin typeface="Do Hyeon"/>
                <a:ea typeface="Do Hyeon"/>
                <a:cs typeface="Do Hyeon"/>
                <a:sym typeface="Do Hyeon"/>
              </a:defRPr>
            </a:lvl1pPr>
            <a:lvl2pPr lvl="1" algn="ctr" rtl="0">
              <a:spcBef>
                <a:spcPts val="0"/>
              </a:spcBef>
              <a:spcAft>
                <a:spcPts val="0"/>
              </a:spcAft>
              <a:buSzPts val="4800"/>
              <a:buFont typeface="Do Hyeon"/>
              <a:buNone/>
              <a:defRPr sz="4800">
                <a:latin typeface="Do Hyeon"/>
                <a:ea typeface="Do Hyeon"/>
                <a:cs typeface="Do Hyeon"/>
                <a:sym typeface="Do Hyeon"/>
              </a:defRPr>
            </a:lvl2pPr>
            <a:lvl3pPr lvl="2" algn="ctr" rtl="0">
              <a:spcBef>
                <a:spcPts val="0"/>
              </a:spcBef>
              <a:spcAft>
                <a:spcPts val="0"/>
              </a:spcAft>
              <a:buSzPts val="4800"/>
              <a:buFont typeface="Do Hyeon"/>
              <a:buNone/>
              <a:defRPr sz="4800">
                <a:latin typeface="Do Hyeon"/>
                <a:ea typeface="Do Hyeon"/>
                <a:cs typeface="Do Hyeon"/>
                <a:sym typeface="Do Hyeon"/>
              </a:defRPr>
            </a:lvl3pPr>
            <a:lvl4pPr lvl="3" algn="ctr" rtl="0">
              <a:spcBef>
                <a:spcPts val="0"/>
              </a:spcBef>
              <a:spcAft>
                <a:spcPts val="0"/>
              </a:spcAft>
              <a:buSzPts val="4800"/>
              <a:buFont typeface="Do Hyeon"/>
              <a:buNone/>
              <a:defRPr sz="4800">
                <a:latin typeface="Do Hyeon"/>
                <a:ea typeface="Do Hyeon"/>
                <a:cs typeface="Do Hyeon"/>
                <a:sym typeface="Do Hyeon"/>
              </a:defRPr>
            </a:lvl4pPr>
            <a:lvl5pPr lvl="4" algn="ctr" rtl="0">
              <a:spcBef>
                <a:spcPts val="0"/>
              </a:spcBef>
              <a:spcAft>
                <a:spcPts val="0"/>
              </a:spcAft>
              <a:buSzPts val="4800"/>
              <a:buFont typeface="Do Hyeon"/>
              <a:buNone/>
              <a:defRPr sz="4800">
                <a:latin typeface="Do Hyeon"/>
                <a:ea typeface="Do Hyeon"/>
                <a:cs typeface="Do Hyeon"/>
                <a:sym typeface="Do Hyeon"/>
              </a:defRPr>
            </a:lvl5pPr>
            <a:lvl6pPr lvl="5" algn="ctr" rtl="0">
              <a:spcBef>
                <a:spcPts val="0"/>
              </a:spcBef>
              <a:spcAft>
                <a:spcPts val="0"/>
              </a:spcAft>
              <a:buSzPts val="4800"/>
              <a:buFont typeface="Do Hyeon"/>
              <a:buNone/>
              <a:defRPr sz="4800">
                <a:latin typeface="Do Hyeon"/>
                <a:ea typeface="Do Hyeon"/>
                <a:cs typeface="Do Hyeon"/>
                <a:sym typeface="Do Hyeon"/>
              </a:defRPr>
            </a:lvl6pPr>
            <a:lvl7pPr lvl="6" algn="ctr" rtl="0">
              <a:spcBef>
                <a:spcPts val="0"/>
              </a:spcBef>
              <a:spcAft>
                <a:spcPts val="0"/>
              </a:spcAft>
              <a:buSzPts val="4800"/>
              <a:buFont typeface="Do Hyeon"/>
              <a:buNone/>
              <a:defRPr sz="4800">
                <a:latin typeface="Do Hyeon"/>
                <a:ea typeface="Do Hyeon"/>
                <a:cs typeface="Do Hyeon"/>
                <a:sym typeface="Do Hyeon"/>
              </a:defRPr>
            </a:lvl7pPr>
            <a:lvl8pPr lvl="7" algn="ctr" rtl="0">
              <a:spcBef>
                <a:spcPts val="0"/>
              </a:spcBef>
              <a:spcAft>
                <a:spcPts val="0"/>
              </a:spcAft>
              <a:buSzPts val="4800"/>
              <a:buFont typeface="Do Hyeon"/>
              <a:buNone/>
              <a:defRPr sz="4800">
                <a:latin typeface="Do Hyeon"/>
                <a:ea typeface="Do Hyeon"/>
                <a:cs typeface="Do Hyeon"/>
                <a:sym typeface="Do Hyeon"/>
              </a:defRPr>
            </a:lvl8pPr>
            <a:lvl9pPr lvl="8" algn="ctr" rtl="0">
              <a:spcBef>
                <a:spcPts val="0"/>
              </a:spcBef>
              <a:spcAft>
                <a:spcPts val="0"/>
              </a:spcAft>
              <a:buSzPts val="4800"/>
              <a:buFont typeface="Do Hyeon"/>
              <a:buNone/>
              <a:defRPr sz="4800">
                <a:latin typeface="Do Hyeon"/>
                <a:ea typeface="Do Hyeon"/>
                <a:cs typeface="Do Hyeon"/>
                <a:sym typeface="Do Hyeon"/>
              </a:defRPr>
            </a:lvl9pPr>
          </a:lstStyle>
          <a:p>
            <a:endParaRPr/>
          </a:p>
        </p:txBody>
      </p:sp>
      <p:sp>
        <p:nvSpPr>
          <p:cNvPr id="60" name="Google Shape;60;p15"/>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63" name="Google Shape;63;p16"/>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lvl1pPr lvl="0" rtl="0">
              <a:buNone/>
              <a:defRPr sz="2400"/>
            </a:lvl1pPr>
            <a:lvl2pPr lvl="1" rtl="0">
              <a:buNone/>
              <a:defRPr sz="2400"/>
            </a:lvl2pPr>
            <a:lvl3pPr lvl="2" rtl="0">
              <a:buNone/>
              <a:defRPr sz="2400"/>
            </a:lvl3pPr>
            <a:lvl4pPr lvl="3" rtl="0">
              <a:buNone/>
              <a:defRPr sz="2400"/>
            </a:lvl4pPr>
            <a:lvl5pPr lvl="4" rtl="0">
              <a:buNone/>
              <a:defRPr sz="2400"/>
            </a:lvl5pPr>
            <a:lvl6pPr lvl="5" rtl="0">
              <a:buNone/>
              <a:defRPr sz="2400"/>
            </a:lvl6pPr>
            <a:lvl7pPr lvl="6" rtl="0">
              <a:buNone/>
              <a:defRPr sz="2400"/>
            </a:lvl7pPr>
            <a:lvl8pPr lvl="7" rtl="0">
              <a:buNone/>
              <a:defRPr sz="2400"/>
            </a:lvl8pPr>
            <a:lvl9pPr lvl="8" rtl="0">
              <a:buNone/>
              <a:defRPr sz="2400"/>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67" name="Google Shape;67;p17"/>
          <p:cNvSpPr txBox="1">
            <a:spLocks noGrp="1"/>
          </p:cNvSpPr>
          <p:nvPr>
            <p:ph type="body" idx="1"/>
          </p:nvPr>
        </p:nvSpPr>
        <p:spPr>
          <a:xfrm>
            <a:off x="0" y="984325"/>
            <a:ext cx="3130500" cy="870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3306525" y="984325"/>
            <a:ext cx="4253400" cy="8709300"/>
          </a:xfrm>
          <a:prstGeom prst="rect">
            <a:avLst/>
          </a:prstGeom>
          <a:solidFill>
            <a:srgbClr val="2B2B2B"/>
          </a:solidFill>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제목 및 열 2개 1">
  <p:cSld name="TITLE_AND_TWO_COLUMNS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72" name="Google Shape;72;p18"/>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3" name="Google Shape;73;p18"/>
          <p:cNvSpPr txBox="1">
            <a:spLocks noGrp="1"/>
          </p:cNvSpPr>
          <p:nvPr>
            <p:ph type="body" idx="2"/>
          </p:nvPr>
        </p:nvSpPr>
        <p:spPr>
          <a:xfrm>
            <a:off x="-75" y="2208925"/>
            <a:ext cx="7560000" cy="7484700"/>
          </a:xfrm>
          <a:prstGeom prst="rect">
            <a:avLst/>
          </a:prstGeom>
          <a:solidFill>
            <a:srgbClr val="2B2B2B"/>
          </a:solidFill>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Google Shape;74;p18"/>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257700" y="342372"/>
            <a:ext cx="7044600" cy="818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77" name="Google Shape;77;p1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257705" y="1154948"/>
            <a:ext cx="2321700" cy="1571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20"/>
          <p:cNvSpPr txBox="1">
            <a:spLocks noGrp="1"/>
          </p:cNvSpPr>
          <p:nvPr>
            <p:ph type="body" idx="1"/>
          </p:nvPr>
        </p:nvSpPr>
        <p:spPr>
          <a:xfrm>
            <a:off x="257705" y="2888617"/>
            <a:ext cx="2321700" cy="6609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1" name="Google Shape;81;p2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405325" y="935745"/>
            <a:ext cx="5264700" cy="85035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4" name="Google Shape;84;p21"/>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57705" y="4471058"/>
            <a:ext cx="7044600" cy="174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22"/>
          <p:cNvSpPr/>
          <p:nvPr/>
        </p:nvSpPr>
        <p:spPr>
          <a:xfrm>
            <a:off x="3780000" y="-260"/>
            <a:ext cx="3780000" cy="1069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2"/>
          <p:cNvSpPr txBox="1">
            <a:spLocks noGrp="1"/>
          </p:cNvSpPr>
          <p:nvPr>
            <p:ph type="title"/>
          </p:nvPr>
        </p:nvSpPr>
        <p:spPr>
          <a:xfrm>
            <a:off x="219508" y="2563450"/>
            <a:ext cx="3344400" cy="308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8" name="Google Shape;88;p22"/>
          <p:cNvSpPr txBox="1">
            <a:spLocks noGrp="1"/>
          </p:cNvSpPr>
          <p:nvPr>
            <p:ph type="subTitle" idx="1"/>
          </p:nvPr>
        </p:nvSpPr>
        <p:spPr>
          <a:xfrm>
            <a:off x="219508" y="5826865"/>
            <a:ext cx="3344400" cy="256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9" name="Google Shape;89;p22"/>
          <p:cNvSpPr txBox="1">
            <a:spLocks noGrp="1"/>
          </p:cNvSpPr>
          <p:nvPr>
            <p:ph type="body" idx="2"/>
          </p:nvPr>
        </p:nvSpPr>
        <p:spPr>
          <a:xfrm>
            <a:off x="4083839" y="1505164"/>
            <a:ext cx="3172200" cy="76812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0" name="Google Shape;90;p2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23"/>
          <p:cNvSpPr txBox="1">
            <a:spLocks noGrp="1"/>
          </p:cNvSpPr>
          <p:nvPr>
            <p:ph type="body" idx="1"/>
          </p:nvPr>
        </p:nvSpPr>
        <p:spPr>
          <a:xfrm>
            <a:off x="257705" y="8794266"/>
            <a:ext cx="4959600" cy="1257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3" name="Google Shape;93;p23"/>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Google Shape;95;p24"/>
          <p:cNvSpPr txBox="1">
            <a:spLocks noGrp="1"/>
          </p:cNvSpPr>
          <p:nvPr>
            <p:ph type="title" hasCustomPrompt="1"/>
          </p:nvPr>
        </p:nvSpPr>
        <p:spPr>
          <a:xfrm>
            <a:off x="257705" y="2299346"/>
            <a:ext cx="7044600" cy="408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Google Shape;96;p24"/>
          <p:cNvSpPr txBox="1">
            <a:spLocks noGrp="1"/>
          </p:cNvSpPr>
          <p:nvPr>
            <p:ph type="body" idx="1"/>
          </p:nvPr>
        </p:nvSpPr>
        <p:spPr>
          <a:xfrm>
            <a:off x="257705" y="6552657"/>
            <a:ext cx="7044600" cy="2703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4"/>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5"/>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57705" y="2395696"/>
            <a:ext cx="7044600" cy="710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57705" y="2395696"/>
            <a:ext cx="3306900" cy="710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3995291" y="2395696"/>
            <a:ext cx="3306900" cy="710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57705" y="1154948"/>
            <a:ext cx="2321700" cy="15711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57705" y="2888617"/>
            <a:ext cx="2321700" cy="660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05325" y="935745"/>
            <a:ext cx="5264700" cy="8503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19508" y="2563450"/>
            <a:ext cx="3344400" cy="3081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19508" y="5826865"/>
            <a:ext cx="3344400" cy="256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083839" y="1505164"/>
            <a:ext cx="3172200" cy="76812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57705" y="8794266"/>
            <a:ext cx="4959600" cy="1257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705" y="925091"/>
            <a:ext cx="7044600" cy="119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57705" y="2395696"/>
            <a:ext cx="7044600" cy="7101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004788" y="9693616"/>
            <a:ext cx="453600" cy="8181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57705" y="925091"/>
            <a:ext cx="7044600" cy="11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1pPr>
            <a:lvl2pPr lvl="1"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2pPr>
            <a:lvl3pPr lvl="2"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3pPr>
            <a:lvl4pPr lvl="3"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4pPr>
            <a:lvl5pPr lvl="4"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5pPr>
            <a:lvl6pPr lvl="5"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6pPr>
            <a:lvl7pPr lvl="6"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7pPr>
            <a:lvl8pPr lvl="7"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8pPr>
            <a:lvl9pPr lvl="8"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9pPr>
          </a:lstStyle>
          <a:p>
            <a:endParaRPr/>
          </a:p>
        </p:txBody>
      </p:sp>
      <p:sp>
        <p:nvSpPr>
          <p:cNvPr id="52" name="Google Shape;52;p13"/>
          <p:cNvSpPr txBox="1">
            <a:spLocks noGrp="1"/>
          </p:cNvSpPr>
          <p:nvPr>
            <p:ph type="body" idx="1"/>
          </p:nvPr>
        </p:nvSpPr>
        <p:spPr>
          <a:xfrm>
            <a:off x="257700" y="1434600"/>
            <a:ext cx="7044600" cy="7822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Nanum Gothic"/>
              <a:buChar char="●"/>
              <a:defRPr sz="1800">
                <a:solidFill>
                  <a:schemeClr val="dk2"/>
                </a:solidFill>
                <a:latin typeface="Nanum Gothic"/>
                <a:ea typeface="Nanum Gothic"/>
                <a:cs typeface="Nanum Gothic"/>
                <a:sym typeface="Nanum Gothic"/>
              </a:defRPr>
            </a:lvl1pPr>
            <a:lvl2pPr marL="914400" lvl="1"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2pPr>
            <a:lvl3pPr marL="1371600" lvl="2"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3pPr>
            <a:lvl4pPr marL="1828800" lvl="3"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4pPr>
            <a:lvl5pPr marL="2286000" lvl="4"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5pPr>
            <a:lvl6pPr marL="2743200" lvl="5"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6pPr>
            <a:lvl7pPr marL="3200400" lvl="6"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7pPr>
            <a:lvl8pPr marL="3657600" lvl="7"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8pPr>
            <a:lvl9pPr marL="4114800" lvl="8" indent="-317500" rtl="0">
              <a:lnSpc>
                <a:spcPct val="115000"/>
              </a:lnSpc>
              <a:spcBef>
                <a:spcPts val="1600"/>
              </a:spcBef>
              <a:spcAft>
                <a:spcPts val="1600"/>
              </a:spcAft>
              <a:buClr>
                <a:schemeClr val="dk2"/>
              </a:buClr>
              <a:buSzPts val="1400"/>
              <a:buFont typeface="Nanum Gothic"/>
              <a:buChar char="■"/>
              <a:defRPr>
                <a:solidFill>
                  <a:schemeClr val="dk2"/>
                </a:solidFill>
                <a:latin typeface="Nanum Gothic"/>
                <a:ea typeface="Nanum Gothic"/>
                <a:cs typeface="Nanum Gothic"/>
                <a:sym typeface="Nanum Gothic"/>
              </a:defRPr>
            </a:lvl9pPr>
          </a:lstStyle>
          <a:p>
            <a:endParaRPr/>
          </a:p>
        </p:txBody>
      </p:sp>
      <p:sp>
        <p:nvSpPr>
          <p:cNvPr id="53" name="Google Shape;53;p13"/>
          <p:cNvSpPr txBox="1">
            <a:spLocks noGrp="1"/>
          </p:cNvSpPr>
          <p:nvPr>
            <p:ph type="sldNum" idx="12"/>
          </p:nvPr>
        </p:nvSpPr>
        <p:spPr>
          <a:xfrm>
            <a:off x="7004788" y="9693616"/>
            <a:ext cx="453600" cy="8181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rjoo@jamcoding.co.kr"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16.xml"/><Relationship Id="rId5" Type="http://schemas.openxmlformats.org/officeDocument/2006/relationships/image" Target="../media/image58.png"/><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6"/>
          <p:cNvSpPr txBox="1">
            <a:spLocks noGrp="1"/>
          </p:cNvSpPr>
          <p:nvPr>
            <p:ph type="ctrTitle"/>
          </p:nvPr>
        </p:nvSpPr>
        <p:spPr>
          <a:xfrm>
            <a:off x="257700" y="3243164"/>
            <a:ext cx="7044600" cy="24810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ko" sz="6000"/>
              <a:t>안드로이드</a:t>
            </a:r>
            <a:endParaRPr sz="6000"/>
          </a:p>
          <a:p>
            <a:pPr marL="0" lvl="0" indent="0" algn="ctr" rtl="0">
              <a:lnSpc>
                <a:spcPct val="115000"/>
              </a:lnSpc>
              <a:spcBef>
                <a:spcPts val="0"/>
              </a:spcBef>
              <a:spcAft>
                <a:spcPts val="0"/>
              </a:spcAft>
              <a:buNone/>
            </a:pPr>
            <a:r>
              <a:rPr lang="ko" sz="6000"/>
              <a:t>(with 코틀린)</a:t>
            </a:r>
            <a:endParaRPr sz="6000"/>
          </a:p>
          <a:p>
            <a:pPr marL="0" lvl="0" indent="0" algn="ctr" rtl="0">
              <a:lnSpc>
                <a:spcPct val="115000"/>
              </a:lnSpc>
              <a:spcBef>
                <a:spcPts val="0"/>
              </a:spcBef>
              <a:spcAft>
                <a:spcPts val="0"/>
              </a:spcAft>
              <a:buNone/>
            </a:pPr>
            <a:r>
              <a:rPr lang="ko" sz="4800"/>
              <a:t>-2권-</a:t>
            </a:r>
            <a:endParaRPr sz="4800"/>
          </a:p>
        </p:txBody>
      </p:sp>
      <p:sp>
        <p:nvSpPr>
          <p:cNvPr id="105" name="Google Shape;105;p26"/>
          <p:cNvSpPr txBox="1">
            <a:spLocks noGrp="1"/>
          </p:cNvSpPr>
          <p:nvPr>
            <p:ph type="subTitle" idx="1"/>
          </p:nvPr>
        </p:nvSpPr>
        <p:spPr>
          <a:xfrm>
            <a:off x="257705" y="5800947"/>
            <a:ext cx="7044600" cy="1647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KR" altLang="en-US" dirty="0" smtClean="0"/>
              <a:t>주혜린</a:t>
            </a:r>
            <a:r>
              <a:rPr lang="en-US" dirty="0" smtClean="0"/>
              <a:t> </a:t>
            </a:r>
            <a:r>
              <a:rPr lang="ko-KR" altLang="en-US" dirty="0" smtClean="0"/>
              <a:t>책임 연구원</a:t>
            </a:r>
            <a:endParaRPr lang="en-US" altLang="ko-KR" dirty="0" smtClean="0"/>
          </a:p>
          <a:p>
            <a:pPr marL="0" lvl="0" indent="0" algn="ctr" rtl="0">
              <a:lnSpc>
                <a:spcPct val="115000"/>
              </a:lnSpc>
              <a:spcBef>
                <a:spcPts val="0"/>
              </a:spcBef>
              <a:spcAft>
                <a:spcPts val="0"/>
              </a:spcAft>
              <a:buNone/>
            </a:pPr>
            <a:r>
              <a:rPr lang="en-US" dirty="0" smtClean="0">
                <a:hlinkClick r:id="rId3"/>
              </a:rPr>
              <a:t>hrjoo@jamcoding.co.kr</a:t>
            </a:r>
            <a:endParaRPr lang="en-US" dirty="0" smtClean="0"/>
          </a:p>
          <a:p>
            <a:pPr marL="0" lvl="0" indent="0" algn="ctr" rtl="0">
              <a:lnSpc>
                <a:spcPct val="115000"/>
              </a:lnSpc>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5"/>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185" name="Google Shape;185;p3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10</a:t>
            </a:fld>
            <a:endParaRPr sz="2400"/>
          </a:p>
        </p:txBody>
      </p:sp>
      <p:sp>
        <p:nvSpPr>
          <p:cNvPr id="186" name="Google Shape;186;p35"/>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코드 작성하기</a:t>
            </a:r>
            <a:endParaRPr/>
          </a:p>
          <a:p>
            <a:pPr marL="914400" lvl="1" indent="-317500" algn="l" rtl="0">
              <a:spcBef>
                <a:spcPts val="0"/>
              </a:spcBef>
              <a:spcAft>
                <a:spcPts val="0"/>
              </a:spcAft>
              <a:buSzPts val="1400"/>
              <a:buChar char="○"/>
            </a:pPr>
            <a:r>
              <a:rPr lang="ko"/>
              <a:t>문제 만들기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endParaRPr/>
          </a:p>
          <a:p>
            <a:pPr marL="914400" lvl="0" indent="0" algn="l" rtl="0">
              <a:spcBef>
                <a:spcPts val="0"/>
              </a:spcBef>
              <a:spcAft>
                <a:spcPts val="0"/>
              </a:spcAft>
              <a:buNone/>
            </a:pPr>
            <a:r>
              <a:rPr lang="ko"/>
              <a:t> </a:t>
            </a:r>
            <a:endParaRPr/>
          </a:p>
          <a:p>
            <a:pPr marL="914400" lvl="0" indent="0" algn="l" rtl="0">
              <a:spcBef>
                <a:spcPts val="1600"/>
              </a:spcBef>
              <a:spcAft>
                <a:spcPts val="0"/>
              </a:spcAft>
              <a:buNone/>
            </a:pPr>
            <a:r>
              <a:rPr lang="ko"/>
              <a:t> </a:t>
            </a:r>
            <a:endParaRPr/>
          </a:p>
          <a:p>
            <a:pPr marL="1371600" lvl="2" indent="-317500" algn="l" rtl="0">
              <a:spcBef>
                <a:spcPts val="1600"/>
              </a:spcBef>
              <a:spcAft>
                <a:spcPts val="0"/>
              </a:spcAft>
              <a:buSzPts val="1400"/>
              <a:buChar char="■"/>
            </a:pPr>
            <a:r>
              <a:rPr lang="ko"/>
              <a:t>새로운 퀴즈를 만드는 함수를 makeQuiz라는 이름으로 작성합니다.</a:t>
            </a:r>
            <a:endParaRPr/>
          </a:p>
          <a:p>
            <a:pPr marL="1371600" lvl="2" indent="-317500" algn="l" rtl="0">
              <a:spcBef>
                <a:spcPts val="0"/>
              </a:spcBef>
              <a:spcAft>
                <a:spcPts val="0"/>
              </a:spcAft>
              <a:buSzPts val="1400"/>
              <a:buChar char="■"/>
            </a:pPr>
            <a:r>
              <a:rPr lang="ko"/>
              <a:t>1부터 100사이의 무작위의 수를 2개 골라 저장합니다.</a:t>
            </a:r>
            <a:endParaRPr/>
          </a:p>
          <a:p>
            <a:pPr marL="1371600" lvl="2" indent="-317500" algn="l" rtl="0">
              <a:spcBef>
                <a:spcPts val="0"/>
              </a:spcBef>
              <a:spcAft>
                <a:spcPts val="0"/>
              </a:spcAft>
              <a:buSzPts val="1400"/>
              <a:buChar char="■"/>
            </a:pPr>
            <a:r>
              <a:rPr lang="ko"/>
              <a:t>둘을 더한 값을 정답 숫자에 저장합니다.</a:t>
            </a:r>
            <a:endParaRPr/>
          </a:p>
          <a:p>
            <a:pPr marL="1371600" lvl="2" indent="-317500" algn="l" rtl="0">
              <a:spcBef>
                <a:spcPts val="0"/>
              </a:spcBef>
              <a:spcAft>
                <a:spcPts val="0"/>
              </a:spcAft>
              <a:buSzPts val="1400"/>
              <a:buChar char="■"/>
            </a:pPr>
            <a:r>
              <a:rPr lang="ko"/>
              <a:t>오답 숫자 배열 5개에 랜덤 숫자를 골라 넣습니다.</a:t>
            </a:r>
            <a:endParaRPr/>
          </a:p>
          <a:p>
            <a:pPr marL="1828800" lvl="3" indent="-317500" algn="l" rtl="0">
              <a:spcBef>
                <a:spcPts val="0"/>
              </a:spcBef>
              <a:spcAft>
                <a:spcPts val="0"/>
              </a:spcAft>
              <a:buSzPts val="1400"/>
              <a:buChar char="●"/>
            </a:pPr>
            <a:r>
              <a:rPr lang="ko"/>
              <a:t>이때, 정답 숫자와 오답 숫자가 같은 경우를 검사하여 같으면 다시 숫자를 뽑습니다.</a:t>
            </a:r>
            <a:endParaRPr/>
          </a:p>
          <a:p>
            <a:pPr marL="1828800" lvl="3" indent="-317500" algn="l" rtl="0">
              <a:spcBef>
                <a:spcPts val="0"/>
              </a:spcBef>
              <a:spcAft>
                <a:spcPts val="0"/>
              </a:spcAft>
              <a:buSzPts val="1400"/>
              <a:buChar char="●"/>
            </a:pPr>
            <a:r>
              <a:rPr lang="ko"/>
              <a:t>같지 않으면 배열에 저장합니다.</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0"/>
              </a:spcAft>
              <a:buNone/>
            </a:pPr>
            <a:endParaRPr/>
          </a:p>
        </p:txBody>
      </p:sp>
      <p:sp>
        <p:nvSpPr>
          <p:cNvPr id="187" name="Google Shape;187;p35"/>
          <p:cNvSpPr txBox="1"/>
          <p:nvPr/>
        </p:nvSpPr>
        <p:spPr>
          <a:xfrm>
            <a:off x="1452450" y="1701975"/>
            <a:ext cx="4655100" cy="38403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private fun </a:t>
            </a:r>
            <a:r>
              <a:rPr lang="ko" sz="1200">
                <a:solidFill>
                  <a:srgbClr val="FFC66D"/>
                </a:solidFill>
                <a:highlight>
                  <a:srgbClr val="2B2B2B"/>
                </a:highlight>
              </a:rPr>
              <a:t>makeQuiz</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r1 = Random()</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x = r1.nextInt(</a:t>
            </a:r>
            <a:r>
              <a:rPr lang="ko" sz="1200">
                <a:solidFill>
                  <a:srgbClr val="6897BB"/>
                </a:solidFill>
                <a:highlight>
                  <a:srgbClr val="2B2B2B"/>
                </a:highlight>
              </a:rPr>
              <a:t>99</a:t>
            </a:r>
            <a:r>
              <a:rPr lang="ko" sz="1200">
                <a:solidFill>
                  <a:srgbClr val="A9B7C6"/>
                </a:solidFill>
                <a:highlight>
                  <a:srgbClr val="2B2B2B"/>
                </a:highlight>
              </a:rPr>
              <a:t>) + </a:t>
            </a:r>
            <a:r>
              <a:rPr lang="ko" sz="1200">
                <a:solidFill>
                  <a:srgbClr val="6897BB"/>
                </a:solidFill>
                <a:highlight>
                  <a:srgbClr val="2B2B2B"/>
                </a:highlight>
              </a:rPr>
              <a:t>1  </a:t>
            </a:r>
            <a:r>
              <a:rPr lang="ko" sz="1200">
                <a:solidFill>
                  <a:srgbClr val="808080"/>
                </a:solidFill>
                <a:highlight>
                  <a:srgbClr val="2B2B2B"/>
                </a:highlight>
              </a:rPr>
              <a:t>//1부터 100까지 무작위의 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number1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x = r1.nextInt(</a:t>
            </a:r>
            <a:r>
              <a:rPr lang="ko" sz="1200">
                <a:solidFill>
                  <a:srgbClr val="6897BB"/>
                </a:solidFill>
                <a:highlight>
                  <a:srgbClr val="2B2B2B"/>
                </a:highlight>
              </a:rPr>
              <a:t>99</a:t>
            </a:r>
            <a:r>
              <a:rPr lang="ko" sz="1200">
                <a:solidFill>
                  <a:srgbClr val="A9B7C6"/>
                </a:solidFill>
                <a:highlight>
                  <a:srgbClr val="2B2B2B"/>
                </a:highlight>
              </a:rPr>
              <a:t>) +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number2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숫자</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answer </a:t>
            </a:r>
            <a:r>
              <a:rPr lang="ko" sz="1200">
                <a:solidFill>
                  <a:srgbClr val="A9B7C6"/>
                </a:solidFill>
                <a:highlight>
                  <a:srgbClr val="2B2B2B"/>
                </a:highlight>
              </a:rPr>
              <a:t>= </a:t>
            </a:r>
            <a:r>
              <a:rPr lang="ko" sz="1200">
                <a:solidFill>
                  <a:srgbClr val="9876AA"/>
                </a:solidFill>
                <a:highlight>
                  <a:srgbClr val="2B2B2B"/>
                </a:highlight>
              </a:rPr>
              <a:t>number1 </a:t>
            </a:r>
            <a:r>
              <a:rPr lang="ko" sz="1200">
                <a:solidFill>
                  <a:srgbClr val="A9B7C6"/>
                </a:solidFill>
                <a:highlight>
                  <a:srgbClr val="2B2B2B"/>
                </a:highlight>
              </a:rPr>
              <a:t>+ </a:t>
            </a:r>
            <a:r>
              <a:rPr lang="ko" sz="1200">
                <a:solidFill>
                  <a:srgbClr val="9876AA"/>
                </a:solidFill>
                <a:highlight>
                  <a:srgbClr val="2B2B2B"/>
                </a:highlight>
              </a:rPr>
              <a:t>number2</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808080"/>
                </a:solidFill>
                <a:highlight>
                  <a:srgbClr val="2B2B2B"/>
                </a:highlight>
              </a:rPr>
              <a:t>//오답 사과에 들어갈 숫자</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6897BB"/>
                </a:solidFill>
                <a:highlight>
                  <a:srgbClr val="2B2B2B"/>
                </a:highlight>
              </a:rPr>
              <a:t>4</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x = r1.nextInt(</a:t>
            </a:r>
            <a:r>
              <a:rPr lang="ko" sz="1200">
                <a:solidFill>
                  <a:srgbClr val="6897BB"/>
                </a:solidFill>
                <a:highlight>
                  <a:srgbClr val="2B2B2B"/>
                </a:highlight>
              </a:rPr>
              <a:t>197</a:t>
            </a:r>
            <a:r>
              <a:rPr lang="ko" sz="1200">
                <a:solidFill>
                  <a:srgbClr val="A9B7C6"/>
                </a:solidFill>
                <a:highlight>
                  <a:srgbClr val="2B2B2B"/>
                </a:highlight>
              </a:rPr>
              <a:t>) + </a:t>
            </a:r>
            <a:r>
              <a:rPr lang="ko" sz="1200">
                <a:solidFill>
                  <a:srgbClr val="6897BB"/>
                </a:solidFill>
                <a:highlight>
                  <a:srgbClr val="2B2B2B"/>
                </a:highlight>
              </a:rPr>
              <a:t>1 </a:t>
            </a:r>
            <a:r>
              <a:rPr lang="ko" sz="1200">
                <a:solidFill>
                  <a:srgbClr val="808080"/>
                </a:solidFill>
                <a:highlight>
                  <a:srgbClr val="2B2B2B"/>
                </a:highlight>
              </a:rPr>
              <a:t>//99 + 99 = 198이 최댓값</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while </a:t>
            </a:r>
            <a:r>
              <a:rPr lang="ko" sz="1200">
                <a:solidFill>
                  <a:srgbClr val="A9B7C6"/>
                </a:solidFill>
                <a:highlight>
                  <a:srgbClr val="2B2B2B"/>
                </a:highlight>
              </a:rPr>
              <a:t>(x == </a:t>
            </a:r>
            <a:r>
              <a:rPr lang="ko" sz="1200">
                <a:solidFill>
                  <a:srgbClr val="9876AA"/>
                </a:solidFill>
                <a:highlight>
                  <a:srgbClr val="2B2B2B"/>
                </a:highlight>
              </a:rPr>
              <a:t>answer</a:t>
            </a:r>
            <a:r>
              <a:rPr lang="ko" sz="1200">
                <a:solidFill>
                  <a:srgbClr val="A9B7C6"/>
                </a:solidFill>
                <a:highlight>
                  <a:srgbClr val="2B2B2B"/>
                </a:highlight>
              </a:rPr>
              <a:t>) {         </a:t>
            </a:r>
            <a:r>
              <a:rPr lang="ko" sz="1200">
                <a:solidFill>
                  <a:srgbClr val="808080"/>
                </a:solidFill>
                <a:highlight>
                  <a:srgbClr val="2B2B2B"/>
                </a:highlight>
              </a:rPr>
              <a:t>//오답숫자가 정답숫자와 같으면 다시 다른 숫자를 찾는다.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x = r1.nextInt(</a:t>
            </a:r>
            <a:r>
              <a:rPr lang="ko" sz="1200">
                <a:solidFill>
                  <a:srgbClr val="6897BB"/>
                </a:solidFill>
                <a:highlight>
                  <a:srgbClr val="2B2B2B"/>
                </a:highlight>
              </a:rPr>
              <a:t>197</a:t>
            </a:r>
            <a:r>
              <a:rPr lang="ko" sz="1200">
                <a:solidFill>
                  <a:srgbClr val="A9B7C6"/>
                </a:solidFill>
                <a:highlight>
                  <a:srgbClr val="2B2B2B"/>
                </a:highlight>
              </a:rPr>
              <a:t>) +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wrongNumber</a:t>
            </a:r>
            <a:r>
              <a:rPr lang="ko" sz="1200">
                <a:solidFill>
                  <a:srgbClr val="A9B7C6"/>
                </a:solidFill>
                <a:highlight>
                  <a:srgbClr val="2B2B2B"/>
                </a:highlight>
              </a:rPr>
              <a:t>[i] = 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193" name="Google Shape;193;p3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11</a:t>
            </a:fld>
            <a:endParaRPr sz="2400"/>
          </a:p>
        </p:txBody>
      </p:sp>
      <p:sp>
        <p:nvSpPr>
          <p:cNvPr id="194" name="Google Shape;194;p36"/>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코드 작성하기</a:t>
            </a:r>
            <a:endParaRPr/>
          </a:p>
          <a:p>
            <a:pPr marL="914400" lvl="1" indent="-317500" algn="l" rtl="0">
              <a:spcBef>
                <a:spcPts val="0"/>
              </a:spcBef>
              <a:spcAft>
                <a:spcPts val="0"/>
              </a:spcAft>
              <a:buSzPts val="1400"/>
              <a:buChar char="○"/>
            </a:pPr>
            <a:r>
              <a:rPr lang="ko"/>
              <a:t>바구니로 사과를 받았을 때 정답 및 오답 처리</a:t>
            </a:r>
            <a:endParaRPr/>
          </a:p>
          <a:p>
            <a:pPr marL="1371600" lvl="2" indent="-317500" algn="l" rtl="0">
              <a:spcBef>
                <a:spcPts val="0"/>
              </a:spcBef>
              <a:spcAft>
                <a:spcPts val="0"/>
              </a:spcAft>
              <a:buSzPts val="1400"/>
              <a:buChar char="■"/>
            </a:pPr>
            <a:r>
              <a:rPr lang="ko"/>
              <a:t>사과의 아래쪽 중앙이 바구니 안에 들어왔을 때 받은 걸로 처리합니다.</a:t>
            </a:r>
            <a:endParaRPr/>
          </a:p>
        </p:txBody>
      </p:sp>
      <p:pic>
        <p:nvPicPr>
          <p:cNvPr id="195" name="Google Shape;195;p36"/>
          <p:cNvPicPr preferRelativeResize="0"/>
          <p:nvPr/>
        </p:nvPicPr>
        <p:blipFill>
          <a:blip r:embed="rId3">
            <a:alphaModFix/>
          </a:blip>
          <a:stretch>
            <a:fillRect/>
          </a:stretch>
        </p:blipFill>
        <p:spPr>
          <a:xfrm>
            <a:off x="1352478" y="2394750"/>
            <a:ext cx="4855050" cy="5678826"/>
          </a:xfrm>
          <a:prstGeom prst="rect">
            <a:avLst/>
          </a:prstGeom>
          <a:noFill/>
          <a:ln w="9525" cap="flat" cmpd="sng">
            <a:solidFill>
              <a:srgbClr val="2B2B2B"/>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7"/>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201" name="Google Shape;201;p37"/>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코드 작성하기</a:t>
            </a:r>
            <a:endParaRPr/>
          </a:p>
          <a:p>
            <a:pPr marL="914400" lvl="1" indent="-317500" algn="l" rtl="0">
              <a:spcBef>
                <a:spcPts val="0"/>
              </a:spcBef>
              <a:spcAft>
                <a:spcPts val="0"/>
              </a:spcAft>
              <a:buSzPts val="1400"/>
              <a:buChar char="○"/>
            </a:pPr>
            <a:r>
              <a:rPr lang="ko"/>
              <a:t>사과의 접촉을 검사할 함수를 작성</a:t>
            </a:r>
            <a:endParaRPr/>
          </a:p>
          <a:p>
            <a:pPr marL="0" lvl="0" indent="0" algn="l" rtl="0">
              <a:spcBef>
                <a:spcPts val="1600"/>
              </a:spcBef>
              <a:spcAft>
                <a:spcPts val="0"/>
              </a:spcAft>
              <a:buNone/>
            </a:pPr>
            <a:endParaRPr/>
          </a:p>
          <a:p>
            <a:pPr marL="1371600" lvl="2" indent="-317500" algn="l" rtl="0">
              <a:spcBef>
                <a:spcPts val="1600"/>
              </a:spcBef>
              <a:spcAft>
                <a:spcPts val="0"/>
              </a:spcAft>
              <a:buSzPts val="1400"/>
              <a:buChar char="■"/>
            </a:pPr>
            <a:r>
              <a:rPr lang="ko"/>
              <a:t>함수 내부에 오답 사과와 정답 사과의 접촉을 감지할 코드를 작성해야 합니다.</a:t>
            </a:r>
            <a:endParaRPr/>
          </a:p>
          <a:p>
            <a:pPr marL="914400" lvl="1" indent="-317500" algn="l" rtl="0">
              <a:spcBef>
                <a:spcPts val="0"/>
              </a:spcBef>
              <a:spcAft>
                <a:spcPts val="0"/>
              </a:spcAft>
              <a:buSzPts val="1400"/>
              <a:buChar char="○"/>
            </a:pPr>
            <a:r>
              <a:rPr lang="ko"/>
              <a:t>오답 사과가 닿았을 때 체크하기</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endParaRPr/>
          </a:p>
          <a:p>
            <a:pPr marL="1371600" lvl="2" indent="-317500" algn="l" rtl="0">
              <a:spcBef>
                <a:spcPts val="1600"/>
              </a:spcBef>
              <a:spcAft>
                <a:spcPts val="0"/>
              </a:spcAft>
              <a:buSzPts val="1400"/>
              <a:buChar char="■"/>
            </a:pPr>
            <a:r>
              <a:rPr lang="ko"/>
              <a:t>오답 사과는 여러 개이기 때문에 각각 체크해줍니다.</a:t>
            </a:r>
            <a:endParaRPr/>
          </a:p>
          <a:p>
            <a:pPr marL="1371600" lvl="2" indent="-317500" algn="l" rtl="0">
              <a:spcBef>
                <a:spcPts val="0"/>
              </a:spcBef>
              <a:spcAft>
                <a:spcPts val="0"/>
              </a:spcAft>
              <a:buSzPts val="1400"/>
              <a:buChar char="■"/>
            </a:pPr>
            <a:r>
              <a:rPr lang="ko"/>
              <a:t>for문을 이용하여 각각의 사과에 대해 아래쪽 가운데가 바구니 안에 들어갔는지 체크합니다.</a:t>
            </a:r>
            <a:endParaRPr/>
          </a:p>
          <a:p>
            <a:pPr marL="1371600" lvl="2" indent="-317500" algn="l" rtl="0">
              <a:spcBef>
                <a:spcPts val="0"/>
              </a:spcBef>
              <a:spcAft>
                <a:spcPts val="0"/>
              </a:spcAft>
              <a:buSzPts val="1400"/>
              <a:buChar char="■"/>
            </a:pPr>
            <a:r>
              <a:rPr lang="ko"/>
              <a:t>x좌표, y좌표를 모두 계산해주어야 합니다.</a:t>
            </a:r>
            <a:endParaRPr/>
          </a:p>
          <a:p>
            <a:pPr marL="1371600" lvl="2" indent="-317500" algn="l" rtl="0">
              <a:spcBef>
                <a:spcPts val="0"/>
              </a:spcBef>
              <a:spcAft>
                <a:spcPts val="0"/>
              </a:spcAft>
              <a:buSzPts val="1400"/>
              <a:buChar char="■"/>
            </a:pPr>
            <a:r>
              <a:rPr lang="ko"/>
              <a:t>만약 오답 사과가 바구니에 닿았다면, 닿은 오답 사과를 제거하고 점수를 10점 감점합니다.</a:t>
            </a:r>
            <a:endParaRPr/>
          </a:p>
          <a:p>
            <a:pPr marL="914400" lvl="2" indent="-317500" algn="l" rtl="0">
              <a:spcBef>
                <a:spcPts val="0"/>
              </a:spcBef>
              <a:spcAft>
                <a:spcPts val="0"/>
              </a:spcAft>
              <a:buSzPts val="1400"/>
              <a:buChar char="■"/>
            </a:pPr>
            <a:r>
              <a:rPr lang="ko"/>
              <a:t>정답 사과 체크하기</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endParaRPr/>
          </a:p>
          <a:p>
            <a:pPr marL="914400" lvl="0" indent="0" algn="l" rtl="0">
              <a:spcBef>
                <a:spcPts val="1600"/>
              </a:spcBef>
              <a:spcAft>
                <a:spcPts val="0"/>
              </a:spcAft>
              <a:buNone/>
            </a:pP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1371600" lvl="3" indent="-317500" algn="l" rtl="0">
              <a:spcBef>
                <a:spcPts val="1600"/>
              </a:spcBef>
              <a:spcAft>
                <a:spcPts val="0"/>
              </a:spcAft>
              <a:buSzPts val="1400"/>
              <a:buChar char="●"/>
            </a:pPr>
            <a:r>
              <a:rPr lang="ko"/>
              <a:t>정답 사과의 x좌표와 y좌표를 계산하여 바구니에 닿았는지 검사합니다.</a:t>
            </a:r>
            <a:endParaRPr/>
          </a:p>
          <a:p>
            <a:pPr marL="1371600" lvl="3" indent="-317500" algn="l" rtl="0">
              <a:spcBef>
                <a:spcPts val="0"/>
              </a:spcBef>
              <a:spcAft>
                <a:spcPts val="0"/>
              </a:spcAft>
              <a:buSzPts val="1400"/>
              <a:buChar char="●"/>
            </a:pPr>
            <a:r>
              <a:rPr lang="ko"/>
              <a:t>바구니에 닿았으면 점수를 30점 증가하고, 새 퀴즈를 만듭니다.</a:t>
            </a:r>
            <a:endParaRPr/>
          </a:p>
          <a:p>
            <a:pPr marL="1371600" lvl="3" indent="-317500" algn="l" rtl="0">
              <a:spcBef>
                <a:spcPts val="0"/>
              </a:spcBef>
              <a:spcAft>
                <a:spcPts val="0"/>
              </a:spcAft>
              <a:buSzPts val="1400"/>
              <a:buChar char="●"/>
            </a:pPr>
            <a:r>
              <a:rPr lang="ko"/>
              <a:t>정답 사과를 무작위 위치로 보냅니다.</a:t>
            </a:r>
            <a:endParaRPr/>
          </a:p>
        </p:txBody>
      </p:sp>
      <p:sp>
        <p:nvSpPr>
          <p:cNvPr id="202" name="Google Shape;202;p3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12</a:t>
            </a:fld>
            <a:endParaRPr/>
          </a:p>
        </p:txBody>
      </p:sp>
      <p:sp>
        <p:nvSpPr>
          <p:cNvPr id="203" name="Google Shape;203;p37"/>
          <p:cNvSpPr txBox="1"/>
          <p:nvPr/>
        </p:nvSpPr>
        <p:spPr>
          <a:xfrm>
            <a:off x="1527450" y="1658325"/>
            <a:ext cx="4815000" cy="683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private fun </a:t>
            </a:r>
            <a:r>
              <a:rPr lang="ko" sz="1200">
                <a:solidFill>
                  <a:srgbClr val="FFC66D"/>
                </a:solidFill>
                <a:highlight>
                  <a:srgbClr val="2B2B2B"/>
                </a:highlight>
              </a:rPr>
              <a:t>checkApple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
        <p:nvSpPr>
          <p:cNvPr id="204" name="Google Shape;204;p37"/>
          <p:cNvSpPr txBox="1"/>
          <p:nvPr/>
        </p:nvSpPr>
        <p:spPr>
          <a:xfrm>
            <a:off x="1594275" y="3149750"/>
            <a:ext cx="4451400" cy="2036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r>
              <a:rPr lang="ko" sz="1200" i="1">
                <a:solidFill>
                  <a:srgbClr val="9876AA"/>
                </a:solidFill>
                <a:highlight>
                  <a:srgbClr val="2B2B2B"/>
                </a:highlight>
              </a:rPr>
              <a:t>indices</a:t>
            </a:r>
            <a:r>
              <a:rPr lang="ko" sz="1200">
                <a:solidFill>
                  <a:srgbClr val="A9B7C6"/>
                </a:solidFill>
                <a:highlight>
                  <a:srgbClr val="2B2B2B"/>
                </a:highlight>
              </a:rPr>
              <a:t>.</a:t>
            </a:r>
            <a:r>
              <a:rPr lang="ko" sz="1200" i="1">
                <a:solidFill>
                  <a:srgbClr val="FFC66D"/>
                </a:solidFill>
                <a:highlight>
                  <a:srgbClr val="2B2B2B"/>
                </a:highlight>
              </a:rPr>
              <a:t>reversed</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r>
              <a:rPr lang="ko" sz="1200">
                <a:solidFill>
                  <a:srgbClr val="9876AA"/>
                </a:solidFill>
                <a:highlight>
                  <a:srgbClr val="2B2B2B"/>
                </a:highlight>
              </a:rPr>
              <a:t>basketX</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&lt;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.removeAt(i)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a:p>
        </p:txBody>
      </p:sp>
      <p:sp>
        <p:nvSpPr>
          <p:cNvPr id="205" name="Google Shape;205;p37"/>
          <p:cNvSpPr txBox="1"/>
          <p:nvPr/>
        </p:nvSpPr>
        <p:spPr>
          <a:xfrm>
            <a:off x="1527450" y="7128000"/>
            <a:ext cx="4815000" cy="2676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r>
              <a:rPr lang="ko" sz="1200">
                <a:solidFill>
                  <a:srgbClr val="9876AA"/>
                </a:solidFill>
                <a:highlight>
                  <a:srgbClr val="2B2B2B"/>
                </a:highlight>
              </a:rPr>
              <a:t>basketX</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&lt;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30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makeQuiz()</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r1 = Random()</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xx = r1.nextInt(</a:t>
            </a:r>
            <a:r>
              <a:rPr lang="ko" sz="1200" i="1">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xx = r1.nextInt(</a:t>
            </a:r>
            <a:r>
              <a:rPr lang="ko" sz="1200">
                <a:solidFill>
                  <a:srgbClr val="6897BB"/>
                </a:solidFill>
                <a:highlight>
                  <a:srgbClr val="2B2B2B"/>
                </a:highlight>
              </a:rPr>
              <a:t>300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-xx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211" name="Google Shape;211;p3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13</a:t>
            </a:fld>
            <a:endParaRPr sz="2400"/>
          </a:p>
        </p:txBody>
      </p:sp>
      <p:sp>
        <p:nvSpPr>
          <p:cNvPr id="212" name="Google Shape;212;p38"/>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코드 작성하기</a:t>
            </a:r>
            <a:endParaRPr/>
          </a:p>
          <a:p>
            <a:pPr marL="914400" lvl="1" indent="-317500" algn="l" rtl="0">
              <a:spcBef>
                <a:spcPts val="0"/>
              </a:spcBef>
              <a:spcAft>
                <a:spcPts val="0"/>
              </a:spcAft>
              <a:buSzPts val="1400"/>
              <a:buChar char="○"/>
            </a:pPr>
            <a:r>
              <a:rPr lang="ko"/>
              <a:t>checkApple 함수 전체 코드</a:t>
            </a:r>
            <a:endParaRPr/>
          </a:p>
        </p:txBody>
      </p:sp>
      <p:sp>
        <p:nvSpPr>
          <p:cNvPr id="213" name="Google Shape;213;p38"/>
          <p:cNvSpPr txBox="1"/>
          <p:nvPr/>
        </p:nvSpPr>
        <p:spPr>
          <a:xfrm>
            <a:off x="1452450" y="1687375"/>
            <a:ext cx="4655100" cy="5600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private fun </a:t>
            </a:r>
            <a:r>
              <a:rPr lang="ko" sz="1200">
                <a:solidFill>
                  <a:srgbClr val="FFC66D"/>
                </a:solidFill>
                <a:highlight>
                  <a:srgbClr val="2B2B2B"/>
                </a:highlight>
              </a:rPr>
              <a:t>checkApple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//오답 사과 체크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r>
              <a:rPr lang="ko" sz="1200" i="1">
                <a:solidFill>
                  <a:srgbClr val="9876AA"/>
                </a:solidFill>
                <a:highlight>
                  <a:srgbClr val="2B2B2B"/>
                </a:highlight>
              </a:rPr>
              <a:t>indices</a:t>
            </a:r>
            <a:r>
              <a:rPr lang="ko" sz="1200">
                <a:solidFill>
                  <a:srgbClr val="A9B7C6"/>
                </a:solidFill>
                <a:highlight>
                  <a:srgbClr val="2B2B2B"/>
                </a:highlight>
              </a:rPr>
              <a:t>.</a:t>
            </a:r>
            <a:r>
              <a:rPr lang="ko" sz="1200" i="1">
                <a:solidFill>
                  <a:srgbClr val="FFC66D"/>
                </a:solidFill>
                <a:highlight>
                  <a:srgbClr val="2B2B2B"/>
                </a:highlight>
              </a:rPr>
              <a:t>reversed</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r>
              <a:rPr lang="ko" sz="1200">
                <a:solidFill>
                  <a:srgbClr val="9876AA"/>
                </a:solidFill>
                <a:highlight>
                  <a:srgbClr val="2B2B2B"/>
                </a:highlight>
              </a:rPr>
              <a:t>basketX</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&lt;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.removeAt(i)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사과 체크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r>
              <a:rPr lang="ko" sz="1200">
                <a:solidFill>
                  <a:srgbClr val="9876AA"/>
                </a:solidFill>
                <a:highlight>
                  <a:srgbClr val="2B2B2B"/>
                </a:highlight>
              </a:rPr>
              <a:t>basketX</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&lt;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30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makeQuiz()</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r1 = Random()</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xx = r1.nextInt(</a:t>
            </a:r>
            <a:r>
              <a:rPr lang="ko" sz="1200" i="1">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xx = r1.nextInt(</a:t>
            </a:r>
            <a:r>
              <a:rPr lang="ko" sz="1200">
                <a:solidFill>
                  <a:srgbClr val="6897BB"/>
                </a:solidFill>
                <a:highlight>
                  <a:srgbClr val="2B2B2B"/>
                </a:highlight>
              </a:rPr>
              <a:t>300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-xx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9"/>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219" name="Google Shape;219;p3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14</a:t>
            </a:fld>
            <a:endParaRPr sz="2400"/>
          </a:p>
        </p:txBody>
      </p:sp>
      <p:sp>
        <p:nvSpPr>
          <p:cNvPr id="220" name="Google Shape;220;p39"/>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코드 작성하기</a:t>
            </a:r>
            <a:endParaRPr/>
          </a:p>
          <a:p>
            <a:pPr marL="914400" lvl="1" indent="-317500" algn="l" rtl="0">
              <a:spcBef>
                <a:spcPts val="0"/>
              </a:spcBef>
              <a:spcAft>
                <a:spcPts val="0"/>
              </a:spcAft>
              <a:buSzPts val="1400"/>
              <a:buChar char="○"/>
            </a:pPr>
            <a:r>
              <a:rPr lang="ko"/>
              <a:t>onCreate에서 구현할 내용</a:t>
            </a:r>
            <a:endParaRPr/>
          </a:p>
          <a:p>
            <a:pPr marL="1371600" lvl="0" indent="0" algn="l" rtl="0">
              <a:spcBef>
                <a:spcPts val="160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2" indent="-317500" algn="l" rtl="0">
              <a:spcBef>
                <a:spcPts val="0"/>
              </a:spcBef>
              <a:spcAft>
                <a:spcPts val="0"/>
              </a:spcAft>
              <a:buSzPts val="1400"/>
              <a:buChar char="■"/>
            </a:pPr>
            <a:endParaRPr>
              <a:solidFill>
                <a:schemeClr val="dk1"/>
              </a:solidFill>
            </a:endParaRPr>
          </a:p>
          <a:p>
            <a:pPr marL="1371600" lvl="2" indent="-317500" algn="l" rtl="0">
              <a:spcBef>
                <a:spcPts val="0"/>
              </a:spcBef>
              <a:spcAft>
                <a:spcPts val="0"/>
              </a:spcAft>
              <a:buSzPts val="1400"/>
              <a:buChar char="■"/>
            </a:pPr>
            <a:endParaRPr>
              <a:solidFill>
                <a:schemeClr val="dk1"/>
              </a:solidFill>
            </a:endParaRPr>
          </a:p>
          <a:p>
            <a:pPr marL="1371600" lvl="2" indent="-317500" algn="l" rtl="0">
              <a:spcBef>
                <a:spcPts val="0"/>
              </a:spcBef>
              <a:spcAft>
                <a:spcPts val="0"/>
              </a:spcAft>
              <a:buSzPts val="1400"/>
              <a:buChar char="■"/>
            </a:pPr>
            <a:endParaRPr>
              <a:solidFill>
                <a:schemeClr val="dk1"/>
              </a:solidFill>
            </a:endParaRPr>
          </a:p>
          <a:p>
            <a:pPr marL="1371600" lvl="2" indent="-317500" algn="l" rtl="0">
              <a:spcBef>
                <a:spcPts val="0"/>
              </a:spcBef>
              <a:spcAft>
                <a:spcPts val="0"/>
              </a:spcAft>
              <a:buSzPts val="1400"/>
              <a:buChar char="■"/>
            </a:pPr>
            <a:endParaRPr>
              <a:solidFill>
                <a:schemeClr val="dk1"/>
              </a:solidFill>
            </a:endParaRPr>
          </a:p>
          <a:p>
            <a:pPr marL="1371600" lvl="2" indent="-317500" algn="l" rtl="0">
              <a:spcBef>
                <a:spcPts val="0"/>
              </a:spcBef>
              <a:spcAft>
                <a:spcPts val="0"/>
              </a:spcAft>
              <a:buSzPts val="1400"/>
              <a:buChar char="■"/>
            </a:pPr>
            <a:endParaRPr>
              <a:solidFill>
                <a:schemeClr val="dk1"/>
              </a:solidFill>
            </a:endParaRPr>
          </a:p>
          <a:p>
            <a:pPr marL="1371600" lvl="2" indent="-317500" algn="l" rtl="0">
              <a:spcBef>
                <a:spcPts val="0"/>
              </a:spcBef>
              <a:spcAft>
                <a:spcPts val="0"/>
              </a:spcAft>
              <a:buSzPts val="1400"/>
              <a:buChar char="■"/>
            </a:pPr>
            <a:endParaRPr>
              <a:solidFill>
                <a:schemeClr val="dk1"/>
              </a:solidFill>
            </a:endParaRPr>
          </a:p>
          <a:p>
            <a:pPr marL="1371600" lvl="2" indent="-317500" algn="l" rtl="0">
              <a:spcBef>
                <a:spcPts val="0"/>
              </a:spcBef>
              <a:spcAft>
                <a:spcPts val="0"/>
              </a:spcAft>
              <a:buSzPts val="1400"/>
              <a:buChar char="■"/>
            </a:pPr>
            <a:endParaRPr>
              <a:solidFill>
                <a:schemeClr val="dk1"/>
              </a:solidFill>
            </a:endParaRPr>
          </a:p>
          <a:p>
            <a:pPr marL="1371600" lvl="2" indent="-317500" algn="l" rtl="0">
              <a:spcBef>
                <a:spcPts val="0"/>
              </a:spcBef>
              <a:spcAft>
                <a:spcPts val="0"/>
              </a:spcAft>
              <a:buSzPts val="1400"/>
              <a:buChar char="■"/>
            </a:pPr>
            <a:endParaRPr>
              <a:solidFill>
                <a:schemeClr val="dk1"/>
              </a:solidFill>
            </a:endParaRPr>
          </a:p>
          <a:p>
            <a:pPr marL="1371600" lvl="2" indent="-317500" algn="l" rtl="0">
              <a:spcBef>
                <a:spcPts val="0"/>
              </a:spcBef>
              <a:spcAft>
                <a:spcPts val="0"/>
              </a:spcAft>
              <a:buSzPts val="1400"/>
              <a:buChar char="■"/>
            </a:pPr>
            <a:r>
              <a:rPr lang="ko">
                <a:solidFill>
                  <a:schemeClr val="dk1"/>
                </a:solidFill>
              </a:rPr>
              <a:t>setContentView 메소드를 통해 MyView를 보여질 화면으로 설정합니다.</a:t>
            </a:r>
            <a:endParaRPr>
              <a:solidFill>
                <a:schemeClr val="dk1"/>
              </a:solidFill>
            </a:endParaRPr>
          </a:p>
          <a:p>
            <a:pPr marL="1371600" lvl="2" indent="-317500" algn="l" rtl="0">
              <a:spcBef>
                <a:spcPts val="0"/>
              </a:spcBef>
              <a:spcAft>
                <a:spcPts val="0"/>
              </a:spcAft>
              <a:buSzPts val="1400"/>
              <a:buChar char="■"/>
            </a:pPr>
            <a:r>
              <a:rPr lang="ko">
                <a:solidFill>
                  <a:schemeClr val="dk1"/>
                </a:solidFill>
              </a:rPr>
              <a:t>사용자 기기의 해상도를 얻어 넓이와 높이로 저장해둡니다.</a:t>
            </a:r>
            <a:endParaRPr>
              <a:solidFill>
                <a:schemeClr val="dk1"/>
              </a:solidFill>
            </a:endParaRPr>
          </a:p>
          <a:p>
            <a:pPr marL="1828800" lvl="3" indent="-317500" algn="l" rtl="0">
              <a:spcBef>
                <a:spcPts val="0"/>
              </a:spcBef>
              <a:spcAft>
                <a:spcPts val="0"/>
              </a:spcAft>
              <a:buClr>
                <a:schemeClr val="dk1"/>
              </a:buClr>
              <a:buSzPts val="1400"/>
              <a:buChar char="●"/>
            </a:pPr>
            <a:r>
              <a:rPr lang="ko">
                <a:solidFill>
                  <a:schemeClr val="dk1"/>
                </a:solidFill>
              </a:rPr>
              <a:t>이미지의 비율을 정하기 위해 필요합니다.</a:t>
            </a:r>
            <a:endParaRPr>
              <a:solidFill>
                <a:schemeClr val="dk1"/>
              </a:solidFill>
            </a:endParaRPr>
          </a:p>
          <a:p>
            <a:pPr marL="1371600" lvl="2" indent="-317500" algn="l" rtl="0">
              <a:spcBef>
                <a:spcPts val="0"/>
              </a:spcBef>
              <a:spcAft>
                <a:spcPts val="0"/>
              </a:spcAft>
              <a:buSzPts val="1400"/>
              <a:buChar char="■"/>
            </a:pPr>
            <a:r>
              <a:rPr lang="ko">
                <a:solidFill>
                  <a:schemeClr val="dk1"/>
                </a:solidFill>
              </a:rPr>
              <a:t>decodeResource 메소드를 활용하여 각 이미지들을 가져와 객체로 할당해줍니다.</a:t>
            </a:r>
            <a:endParaRPr>
              <a:solidFill>
                <a:schemeClr val="dk1"/>
              </a:solidFill>
            </a:endParaRPr>
          </a:p>
          <a:p>
            <a:pPr marL="1371600" lvl="2" indent="-317500" algn="l" rtl="0">
              <a:spcBef>
                <a:spcPts val="0"/>
              </a:spcBef>
              <a:spcAft>
                <a:spcPts val="0"/>
              </a:spcAft>
              <a:buSzPts val="1400"/>
              <a:buChar char="■"/>
            </a:pPr>
            <a:r>
              <a:rPr lang="ko">
                <a:solidFill>
                  <a:schemeClr val="dk1"/>
                </a:solidFill>
              </a:rPr>
              <a:t>createScaledBitmap 메소드를 활용하여 이미지의 크기를 조절합니다.</a:t>
            </a:r>
            <a:endParaRPr/>
          </a:p>
        </p:txBody>
      </p:sp>
      <p:sp>
        <p:nvSpPr>
          <p:cNvPr id="221" name="Google Shape;221;p39"/>
          <p:cNvSpPr txBox="1"/>
          <p:nvPr/>
        </p:nvSpPr>
        <p:spPr>
          <a:xfrm>
            <a:off x="255300" y="1699650"/>
            <a:ext cx="7049400" cy="8090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setContentView(MyView(</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//현재 화면을 받아옴</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display = (getSystemService(Context.</a:t>
            </a:r>
            <a:r>
              <a:rPr lang="ko" sz="1200" i="1">
                <a:solidFill>
                  <a:srgbClr val="9876AA"/>
                </a:solidFill>
                <a:highlight>
                  <a:srgbClr val="2B2B2B"/>
                </a:highlight>
              </a:rPr>
              <a:t>WINDOW_SERVICE</a:t>
            </a:r>
            <a:r>
              <a:rPr lang="ko" sz="1200">
                <a:solidFill>
                  <a:srgbClr val="A9B7C6"/>
                </a:solidFill>
                <a:highlight>
                  <a:srgbClr val="2B2B2B"/>
                </a:highlight>
              </a:rPr>
              <a:t>) </a:t>
            </a:r>
            <a:r>
              <a:rPr lang="ko" sz="1200">
                <a:solidFill>
                  <a:srgbClr val="CC7832"/>
                </a:solidFill>
                <a:highlight>
                  <a:srgbClr val="2B2B2B"/>
                </a:highlight>
              </a:rPr>
              <a:t>as </a:t>
            </a:r>
            <a:r>
              <a:rPr lang="ko" sz="1200">
                <a:solidFill>
                  <a:srgbClr val="A9B7C6"/>
                </a:solidFill>
                <a:highlight>
                  <a:srgbClr val="2B2B2B"/>
                </a:highlight>
              </a:rPr>
              <a:t>WindowManager).</a:t>
            </a:r>
            <a:r>
              <a:rPr lang="ko" sz="1200" i="1">
                <a:solidFill>
                  <a:srgbClr val="9876AA"/>
                </a:solidFill>
                <a:highlight>
                  <a:srgbClr val="2B2B2B"/>
                </a:highlight>
              </a:rPr>
              <a:t>defaultDisplay</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808080"/>
                </a:solidFill>
                <a:highlight>
                  <a:srgbClr val="2B2B2B"/>
                </a:highlight>
              </a:rPr>
              <a:t>//현재 화면의 크기를 구함</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point = Point()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display.getSize(point)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point.</a:t>
            </a:r>
            <a:r>
              <a:rPr lang="ko" sz="1200">
                <a:solidFill>
                  <a:srgbClr val="9876AA"/>
                </a:solidFill>
                <a:highlight>
                  <a:srgbClr val="2B2B2B"/>
                </a:highlight>
              </a:rPr>
              <a:t>x</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height </a:t>
            </a:r>
            <a:r>
              <a:rPr lang="ko" sz="1200">
                <a:solidFill>
                  <a:srgbClr val="A9B7C6"/>
                </a:solidFill>
                <a:highlight>
                  <a:srgbClr val="2B2B2B"/>
                </a:highlight>
              </a:rPr>
              <a:t>= point.</a:t>
            </a:r>
            <a:r>
              <a:rPr lang="ko" sz="1200">
                <a:solidFill>
                  <a:srgbClr val="9876AA"/>
                </a:solidFill>
                <a:highlight>
                  <a:srgbClr val="2B2B2B"/>
                </a:highlight>
              </a:rPr>
              <a: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808080"/>
                </a:solidFill>
                <a:highlight>
                  <a:srgbClr val="2B2B2B"/>
                </a:highlight>
              </a:rPr>
              <a:t>//오답 사과 리스트 초기화</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apple </a:t>
            </a:r>
            <a:r>
              <a:rPr lang="ko" sz="1200">
                <a:solidFill>
                  <a:srgbClr val="A9B7C6"/>
                </a:solidFill>
                <a:highlight>
                  <a:srgbClr val="2B2B2B"/>
                </a:highlight>
              </a:rPr>
              <a:t>= ArrayList()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 이미지 연결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basket </a:t>
            </a: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basket</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 위치 지정</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x =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4</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y =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14</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basket </a:t>
            </a:r>
            <a:r>
              <a:rPr lang="ko" sz="1200">
                <a:solidFill>
                  <a:srgbClr val="A9B7C6"/>
                </a:solidFill>
                <a:highlight>
                  <a:srgbClr val="2B2B2B"/>
                </a:highlight>
              </a:rPr>
              <a:t>= Bitmap.createScaledBitmap(</a:t>
            </a:r>
            <a:r>
              <a:rPr lang="ko" sz="1200">
                <a:solidFill>
                  <a:srgbClr val="9876AA"/>
                </a:solidFill>
                <a:highlight>
                  <a:srgbClr val="2B2B2B"/>
                </a:highlight>
              </a:rPr>
              <a:t>basket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//Bitmap 클래스의 width를 활용해서 그림의 크기를 구한다.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basketWidth </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i="1">
                <a:solidFill>
                  <a:srgbClr val="9876AA"/>
                </a:solidFill>
                <a:highlight>
                  <a:srgbClr val="2B2B2B"/>
                </a:highlight>
              </a:rPr>
              <a:t>width</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basketHeight </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i="1">
                <a:solidFill>
                  <a:srgbClr val="9876AA"/>
                </a:solidFill>
                <a:highlight>
                  <a:srgbClr val="2B2B2B"/>
                </a:highlight>
              </a:rPr>
              <a:t>height</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808080"/>
                </a:solidFill>
                <a:highlight>
                  <a:srgbClr val="2B2B2B"/>
                </a:highlight>
              </a:rPr>
              <a:t>//바구니 ㅇ위치 지정</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basketY </a:t>
            </a:r>
            <a:r>
              <a:rPr lang="ko" sz="1200">
                <a:solidFill>
                  <a:srgbClr val="A9B7C6"/>
                </a:solidFill>
                <a:highlight>
                  <a:srgbClr val="2B2B2B"/>
                </a:highlight>
              </a:rPr>
              <a:t>=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6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//좌우 화살표 위치 및 크기 지정</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leftKey </a:t>
            </a: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left_arrow</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leftKeyX </a:t>
            </a: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5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leftKeyY </a:t>
            </a:r>
            <a:r>
              <a:rPr lang="ko" sz="1200">
                <a:solidFill>
                  <a:srgbClr val="A9B7C6"/>
                </a:solidFill>
                <a:highlight>
                  <a:srgbClr val="2B2B2B"/>
                </a:highlight>
              </a:rPr>
              <a:t>=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7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6</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leftKey </a:t>
            </a:r>
            <a:r>
              <a:rPr lang="ko" sz="1200">
                <a:solidFill>
                  <a:srgbClr val="A9B7C6"/>
                </a:solidFill>
                <a:highlight>
                  <a:srgbClr val="2B2B2B"/>
                </a:highlight>
              </a:rPr>
              <a:t>= Bitmap.createScaledBitmap(</a:t>
            </a:r>
            <a:r>
              <a:rPr lang="ko" sz="1200">
                <a:solidFill>
                  <a:srgbClr val="9876AA"/>
                </a:solidFill>
                <a:highlight>
                  <a:srgbClr val="2B2B2B"/>
                </a:highlight>
              </a:rPr>
              <a:t>leftKey</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rightKey </a:t>
            </a: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right_arrow</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rightKeyX </a:t>
            </a: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7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rightKeyY </a:t>
            </a:r>
            <a:r>
              <a:rPr lang="ko" sz="1200">
                <a:solidFill>
                  <a:srgbClr val="A9B7C6"/>
                </a:solidFill>
                <a:highlight>
                  <a:srgbClr val="2B2B2B"/>
                </a:highlight>
              </a:rPr>
              <a:t>=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7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rightKey </a:t>
            </a:r>
            <a:r>
              <a:rPr lang="ko" sz="1200">
                <a:solidFill>
                  <a:srgbClr val="A9B7C6"/>
                </a:solidFill>
                <a:highlight>
                  <a:srgbClr val="2B2B2B"/>
                </a:highlight>
              </a:rPr>
              <a:t>= Bitmap.createScaledBitmap(</a:t>
            </a:r>
            <a:r>
              <a:rPr lang="ko" sz="1200">
                <a:solidFill>
                  <a:srgbClr val="9876AA"/>
                </a:solidFill>
                <a:highlight>
                  <a:srgbClr val="2B2B2B"/>
                </a:highlight>
              </a:rPr>
              <a:t>rightKey</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//사과의 가로크기를 버튼을 가로크기와 같게</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appleImg </a:t>
            </a: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apple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appleImg </a:t>
            </a:r>
            <a:r>
              <a:rPr lang="ko" sz="1200">
                <a:solidFill>
                  <a:srgbClr val="A9B7C6"/>
                </a:solidFill>
                <a:highlight>
                  <a:srgbClr val="2B2B2B"/>
                </a:highlight>
              </a:rPr>
              <a:t>= Bitmap.createScaledBitmap(</a:t>
            </a:r>
            <a:r>
              <a:rPr lang="ko" sz="1200">
                <a:solidFill>
                  <a:srgbClr val="9876AA"/>
                </a:solidFill>
                <a:highlight>
                  <a:srgbClr val="2B2B2B"/>
                </a:highlight>
              </a:rPr>
              <a:t>appleImg</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9876AA"/>
                </a:solidFill>
                <a:highlight>
                  <a:srgbClr val="2B2B2B"/>
                </a:highlight>
              </a:rPr>
              <a:t>appleImg</a:t>
            </a:r>
            <a:r>
              <a:rPr lang="ko" sz="1200">
                <a:solidFill>
                  <a:srgbClr val="A9B7C6"/>
                </a:solidFill>
                <a:highlight>
                  <a:srgbClr val="2B2B2B"/>
                </a:highlight>
              </a:rPr>
              <a:t>.</a:t>
            </a:r>
            <a:r>
              <a:rPr lang="ko" sz="1200" i="1">
                <a:solidFill>
                  <a:srgbClr val="9876AA"/>
                </a:solidFill>
                <a:highlight>
                  <a:srgbClr val="2B2B2B"/>
                </a:highlight>
              </a:rPr>
              <a:t>width</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808080"/>
                </a:solidFill>
                <a:highlight>
                  <a:srgbClr val="2B2B2B"/>
                </a:highlight>
              </a:rPr>
              <a:t>//배경 이미지</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screen </a:t>
            </a: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background</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screen </a:t>
            </a:r>
            <a:r>
              <a:rPr lang="ko" sz="1200">
                <a:solidFill>
                  <a:srgbClr val="A9B7C6"/>
                </a:solidFill>
                <a:highlight>
                  <a:srgbClr val="2B2B2B"/>
                </a:highlight>
              </a:rPr>
              <a:t>= Bitmap.createScaledBitmap(</a:t>
            </a:r>
            <a:r>
              <a:rPr lang="ko" sz="1200">
                <a:solidFill>
                  <a:srgbClr val="9876AA"/>
                </a:solidFill>
                <a:highlight>
                  <a:srgbClr val="2B2B2B"/>
                </a:highlight>
              </a:rPr>
              <a:t>screen</a:t>
            </a:r>
            <a:r>
              <a:rPr lang="ko" sz="1200">
                <a:solidFill>
                  <a:srgbClr val="CC7832"/>
                </a:solidFill>
                <a:highlight>
                  <a:srgbClr val="2B2B2B"/>
                </a:highlight>
              </a:rPr>
              <a:t>, </a:t>
            </a:r>
            <a:r>
              <a:rPr lang="ko" sz="1200">
                <a:solidFill>
                  <a:srgbClr val="9876AA"/>
                </a:solidFill>
                <a:highlight>
                  <a:srgbClr val="2B2B2B"/>
                </a:highlight>
              </a:rPr>
              <a:t>width</a:t>
            </a:r>
            <a:r>
              <a:rPr lang="ko" sz="1200">
                <a:solidFill>
                  <a:srgbClr val="CC7832"/>
                </a:solidFill>
                <a:highlight>
                  <a:srgbClr val="2B2B2B"/>
                </a:highlight>
              </a:rPr>
              <a:t>, </a:t>
            </a:r>
            <a:r>
              <a:rPr lang="ko" sz="1200">
                <a:solidFill>
                  <a:srgbClr val="9876AA"/>
                </a:solidFill>
                <a:highlight>
                  <a:srgbClr val="2B2B2B"/>
                </a:highlight>
              </a:rPr>
              <a:t>height</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사과 객체 연결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answerApple </a:t>
            </a:r>
            <a:r>
              <a:rPr lang="ko" sz="1200">
                <a:solidFill>
                  <a:srgbClr val="A9B7C6"/>
                </a:solidFill>
                <a:highlight>
                  <a:srgbClr val="2B2B2B"/>
                </a:highlight>
              </a:rPr>
              <a:t>= AnswerApple(x</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0"/>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227" name="Google Shape;227;p4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15</a:t>
            </a:fld>
            <a:endParaRPr sz="2400"/>
          </a:p>
        </p:txBody>
      </p:sp>
      <p:sp>
        <p:nvSpPr>
          <p:cNvPr id="228" name="Google Shape;228;p40"/>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코드 작성하기</a:t>
            </a:r>
            <a:endParaRPr/>
          </a:p>
          <a:p>
            <a:pPr marL="914400" lvl="1" indent="-317500" algn="l" rtl="0">
              <a:spcBef>
                <a:spcPts val="0"/>
              </a:spcBef>
              <a:spcAft>
                <a:spcPts val="0"/>
              </a:spcAft>
              <a:buSzPts val="1400"/>
              <a:buChar char="○"/>
            </a:pPr>
            <a:r>
              <a:rPr lang="ko"/>
              <a:t>전체 코드</a:t>
            </a:r>
            <a:endParaRPr/>
          </a:p>
        </p:txBody>
      </p:sp>
      <p:sp>
        <p:nvSpPr>
          <p:cNvPr id="229" name="Google Shape;229;p40"/>
          <p:cNvSpPr txBox="1"/>
          <p:nvPr/>
        </p:nvSpPr>
        <p:spPr>
          <a:xfrm>
            <a:off x="-2220600" y="2080225"/>
            <a:ext cx="4727700" cy="53388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com.example.mathgameexample</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//기본 사과 클래스, 오답으로 처리됨</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open class </a:t>
            </a:r>
            <a:r>
              <a:rPr lang="ko" sz="1200">
                <a:solidFill>
                  <a:srgbClr val="A9B7C6"/>
                </a:solidFill>
                <a:highlight>
                  <a:srgbClr val="2B2B2B"/>
                </a:highlight>
              </a:rPr>
              <a:t>Apple{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//위치를 나타낼 x, y 변수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//사과가 떨어질 속도를 위한 speed 변수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speed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speed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(x: Int</a:t>
            </a:r>
            <a:r>
              <a:rPr lang="ko" sz="1200">
                <a:solidFill>
                  <a:srgbClr val="CC7832"/>
                </a:solidFill>
                <a:highlight>
                  <a:srgbClr val="2B2B2B"/>
                </a:highlight>
              </a:rPr>
              <a:t>, </a:t>
            </a:r>
            <a:r>
              <a:rPr lang="ko" sz="1200">
                <a:solidFill>
                  <a:srgbClr val="A9B7C6"/>
                </a:solidFill>
                <a:highlight>
                  <a:srgbClr val="2B2B2B"/>
                </a:highlight>
              </a:rPr>
              <a:t>y: Int</a:t>
            </a:r>
            <a:r>
              <a:rPr lang="ko" sz="1200">
                <a:solidFill>
                  <a:srgbClr val="CC7832"/>
                </a:solidFill>
                <a:highlight>
                  <a:srgbClr val="2B2B2B"/>
                </a:highlight>
              </a:rPr>
              <a:t>, </a:t>
            </a:r>
            <a:r>
              <a:rPr lang="ko" sz="1200">
                <a:solidFill>
                  <a:srgbClr val="A9B7C6"/>
                </a:solidFill>
                <a:highlight>
                  <a:srgbClr val="2B2B2B"/>
                </a:highlight>
              </a:rPr>
              <a:t>speed: Int):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speed </a:t>
            </a:r>
            <a:r>
              <a:rPr lang="ko" sz="1200">
                <a:solidFill>
                  <a:srgbClr val="A9B7C6"/>
                </a:solidFill>
                <a:highlight>
                  <a:srgbClr val="2B2B2B"/>
                </a:highlight>
              </a:rPr>
              <a:t>= speed</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//속도에 따라 사과의 y 값이 바뀌게 함</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move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speed</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//정답 사과 클래스, 기본 사과 클래스를 상속 받는다.</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AnswerApple(x: Int</a:t>
            </a:r>
            <a:r>
              <a:rPr lang="ko" sz="1200">
                <a:solidFill>
                  <a:srgbClr val="CC7832"/>
                </a:solidFill>
                <a:highlight>
                  <a:srgbClr val="2B2B2B"/>
                </a:highlight>
              </a:rPr>
              <a:t>, </a:t>
            </a:r>
            <a:r>
              <a:rPr lang="ko" sz="1200">
                <a:solidFill>
                  <a:srgbClr val="A9B7C6"/>
                </a:solidFill>
                <a:highlight>
                  <a:srgbClr val="2B2B2B"/>
                </a:highlight>
              </a:rPr>
              <a:t>y: Int</a:t>
            </a:r>
            <a:r>
              <a:rPr lang="ko" sz="1200">
                <a:solidFill>
                  <a:srgbClr val="CC7832"/>
                </a:solidFill>
                <a:highlight>
                  <a:srgbClr val="2B2B2B"/>
                </a:highlight>
              </a:rPr>
              <a:t>, </a:t>
            </a:r>
            <a:r>
              <a:rPr lang="ko" sz="1200">
                <a:solidFill>
                  <a:srgbClr val="A9B7C6"/>
                </a:solidFill>
                <a:highlight>
                  <a:srgbClr val="2B2B2B"/>
                </a:highlight>
              </a:rPr>
              <a:t>speed: Int): Apple(x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a:t>
            </a:r>
            <a:r>
              <a:rPr lang="ko" sz="1200">
                <a:solidFill>
                  <a:srgbClr val="A9B7C6"/>
                </a:solidFill>
                <a:highlight>
                  <a:srgbClr val="2B2B2B"/>
                </a:highlight>
              </a:rPr>
              <a:t>speed)</a:t>
            </a:r>
            <a:endParaRPr sz="1200">
              <a:solidFill>
                <a:srgbClr val="A9B7C6"/>
              </a:solidFill>
              <a:highlight>
                <a:srgbClr val="2B2B2B"/>
              </a:highlight>
            </a:endParaRPr>
          </a:p>
        </p:txBody>
      </p:sp>
      <p:sp>
        <p:nvSpPr>
          <p:cNvPr id="230" name="Google Shape;230;p40"/>
          <p:cNvSpPr txBox="1"/>
          <p:nvPr/>
        </p:nvSpPr>
        <p:spPr>
          <a:xfrm>
            <a:off x="2507100" y="2080225"/>
            <a:ext cx="7273500" cy="474168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com.example.mathgameexample</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android.content.Context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android.os.Handler</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android.os.Message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android.view.MotionEvent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android.view.WindowManager</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java.util.ArrayList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java.util.Random</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 이미지</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lateinit var </a:t>
            </a:r>
            <a:r>
              <a:rPr lang="ko" sz="1200">
                <a:solidFill>
                  <a:srgbClr val="9876AA"/>
                </a:solidFill>
                <a:highlight>
                  <a:srgbClr val="2B2B2B"/>
                </a:highlight>
              </a:rPr>
              <a:t>basket</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 위치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basketX</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basketY</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//바구니 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basketWidth</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basketHeight</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//좌우 화살표 버튼 이미지</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leftKey</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rightKey</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//좌우 화살표 버튼 위치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leftKeyX</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leftKeyY</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rightKeyX</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rightKeyY</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//스크린 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width</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height</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//점수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internal var </a:t>
            </a:r>
            <a:r>
              <a:rPr lang="ko" sz="1200">
                <a:solidFill>
                  <a:srgbClr val="9876AA"/>
                </a:solidFill>
                <a:highlight>
                  <a:srgbClr val="2B2B2B"/>
                </a:highlight>
              </a:rPr>
              <a:t>score</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//버튼 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buttonWidth</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//사과 이미지</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lateinit var </a:t>
            </a:r>
            <a:r>
              <a:rPr lang="ko" sz="1200">
                <a:solidFill>
                  <a:srgbClr val="9876AA"/>
                </a:solidFill>
                <a:highlight>
                  <a:srgbClr val="2B2B2B"/>
                </a:highlight>
              </a:rPr>
              <a:t>appleImg</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//사과 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appleSize</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//정답 사과 클래스 객체</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answerApple</a:t>
            </a:r>
            <a:r>
              <a:rPr lang="ko" sz="1200">
                <a:solidFill>
                  <a:srgbClr val="A9B7C6"/>
                </a:solidFill>
                <a:highlight>
                  <a:srgbClr val="2B2B2B"/>
                </a:highlight>
              </a:rPr>
              <a:t>: AnswerApple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//오답 사과 클래스 객체</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apple</a:t>
            </a:r>
            <a:r>
              <a:rPr lang="ko" sz="1200">
                <a:solidFill>
                  <a:srgbClr val="A9B7C6"/>
                </a:solidFill>
                <a:highlight>
                  <a:srgbClr val="2B2B2B"/>
                </a:highlight>
              </a:rPr>
              <a:t>: ArrayList&lt;Apple&gt;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//배경 이미지</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screen</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//문제에 사용할 숫자들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internal var </a:t>
            </a:r>
            <a:r>
              <a:rPr lang="ko" sz="1200">
                <a:solidFill>
                  <a:srgbClr val="9876AA"/>
                </a:solidFill>
                <a:highlight>
                  <a:srgbClr val="2B2B2B"/>
                </a:highlight>
              </a:rPr>
              <a:t>number1</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internal var </a:t>
            </a:r>
            <a:r>
              <a:rPr lang="ko" sz="1200">
                <a:solidFill>
                  <a:srgbClr val="9876AA"/>
                </a:solidFill>
                <a:highlight>
                  <a:srgbClr val="2B2B2B"/>
                </a:highlight>
              </a:rPr>
              <a:t>number2</a:t>
            </a:r>
            <a:r>
              <a:rPr lang="ko" sz="1200">
                <a:solidFill>
                  <a:srgbClr val="A9B7C6"/>
                </a:solidFill>
                <a:highlight>
                  <a:srgbClr val="2B2B2B"/>
                </a:highlight>
              </a:rPr>
              <a:t>: Int = </a:t>
            </a:r>
            <a:r>
              <a:rPr lang="ko" sz="1200">
                <a:solidFill>
                  <a:srgbClr val="6897BB"/>
                </a:solidFill>
                <a:highlight>
                  <a:srgbClr val="2B2B2B"/>
                </a:highlight>
              </a:rPr>
              <a:t>0  </a:t>
            </a:r>
            <a:r>
              <a:rPr lang="ko" sz="1200">
                <a:solidFill>
                  <a:srgbClr val="808080"/>
                </a:solidFill>
                <a:highlight>
                  <a:srgbClr val="2B2B2B"/>
                </a:highlight>
              </a:rPr>
              <a:t>// 덧셈에 사용될 숫자</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internal var </a:t>
            </a:r>
            <a:r>
              <a:rPr lang="ko" sz="1200">
                <a:solidFill>
                  <a:srgbClr val="9876AA"/>
                </a:solidFill>
                <a:highlight>
                  <a:srgbClr val="2B2B2B"/>
                </a:highlight>
              </a:rPr>
              <a:t>answer</a:t>
            </a:r>
            <a:r>
              <a:rPr lang="ko" sz="1200">
                <a:solidFill>
                  <a:srgbClr val="A9B7C6"/>
                </a:solidFill>
                <a:highlight>
                  <a:srgbClr val="2B2B2B"/>
                </a:highlight>
              </a:rPr>
              <a:t>: Int = </a:t>
            </a:r>
            <a:r>
              <a:rPr lang="ko" sz="1200">
                <a:solidFill>
                  <a:srgbClr val="6897BB"/>
                </a:solidFill>
                <a:highlight>
                  <a:srgbClr val="2B2B2B"/>
                </a:highlight>
              </a:rPr>
              <a:t>0 </a:t>
            </a:r>
            <a:r>
              <a:rPr lang="ko" sz="1200">
                <a:solidFill>
                  <a:srgbClr val="808080"/>
                </a:solidFill>
                <a:highlight>
                  <a:srgbClr val="2B2B2B"/>
                </a:highlight>
              </a:rPr>
              <a:t>// 정답</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internal var </a:t>
            </a:r>
            <a:r>
              <a:rPr lang="ko" sz="1200">
                <a:solidFill>
                  <a:srgbClr val="9876AA"/>
                </a:solidFill>
                <a:highlight>
                  <a:srgbClr val="2B2B2B"/>
                </a:highlight>
              </a:rPr>
              <a:t>wrongNumber </a:t>
            </a:r>
            <a:r>
              <a:rPr lang="ko" sz="1200">
                <a:solidFill>
                  <a:srgbClr val="A9B7C6"/>
                </a:solidFill>
                <a:highlight>
                  <a:srgbClr val="2B2B2B"/>
                </a:highlight>
              </a:rPr>
              <a:t>= IntArray(</a:t>
            </a:r>
            <a:r>
              <a:rPr lang="ko" sz="1200">
                <a:solidFill>
                  <a:srgbClr val="6897BB"/>
                </a:solidFill>
                <a:highlight>
                  <a:srgbClr val="2B2B2B"/>
                </a:highlight>
              </a:rPr>
              <a:t>5</a:t>
            </a:r>
            <a:r>
              <a:rPr lang="ko" sz="1200">
                <a:solidFill>
                  <a:srgbClr val="A9B7C6"/>
                </a:solidFill>
                <a:highlight>
                  <a:srgbClr val="2B2B2B"/>
                </a:highlight>
              </a:rPr>
              <a:t>)  </a:t>
            </a:r>
            <a:r>
              <a:rPr lang="ko" sz="1200">
                <a:solidFill>
                  <a:srgbClr val="808080"/>
                </a:solidFill>
                <a:highlight>
                  <a:srgbClr val="2B2B2B"/>
                </a:highlight>
              </a:rPr>
              <a:t>//오답 배열</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setContentView(MyView(</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//현재 화면을 받아옴</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display = (getSystemService(Context.</a:t>
            </a:r>
            <a:r>
              <a:rPr lang="ko" sz="1200" i="1">
                <a:solidFill>
                  <a:srgbClr val="9876AA"/>
                </a:solidFill>
                <a:highlight>
                  <a:srgbClr val="2B2B2B"/>
                </a:highlight>
              </a:rPr>
              <a:t>WINDOW_SERVICE</a:t>
            </a:r>
            <a:r>
              <a:rPr lang="ko" sz="1200">
                <a:solidFill>
                  <a:srgbClr val="A9B7C6"/>
                </a:solidFill>
                <a:highlight>
                  <a:srgbClr val="2B2B2B"/>
                </a:highlight>
              </a:rPr>
              <a:t>) </a:t>
            </a:r>
            <a:r>
              <a:rPr lang="ko" sz="1200">
                <a:solidFill>
                  <a:srgbClr val="CC7832"/>
                </a:solidFill>
                <a:highlight>
                  <a:srgbClr val="2B2B2B"/>
                </a:highlight>
              </a:rPr>
              <a:t>as </a:t>
            </a:r>
            <a:r>
              <a:rPr lang="ko" sz="1200">
                <a:solidFill>
                  <a:srgbClr val="A9B7C6"/>
                </a:solidFill>
                <a:highlight>
                  <a:srgbClr val="2B2B2B"/>
                </a:highlight>
              </a:rPr>
              <a:t>WindowManager).</a:t>
            </a:r>
            <a:r>
              <a:rPr lang="ko" sz="1200" i="1">
                <a:solidFill>
                  <a:srgbClr val="9876AA"/>
                </a:solidFill>
                <a:highlight>
                  <a:srgbClr val="2B2B2B"/>
                </a:highlight>
              </a:rPr>
              <a:t>defaultDisplay</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808080"/>
                </a:solidFill>
                <a:highlight>
                  <a:srgbClr val="2B2B2B"/>
                </a:highlight>
              </a:rPr>
              <a:t>//현재 화면의 크기를 구함</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point = Point()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display.getSize(point)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point.</a:t>
            </a:r>
            <a:r>
              <a:rPr lang="ko" sz="1200">
                <a:solidFill>
                  <a:srgbClr val="9876AA"/>
                </a:solidFill>
                <a:highlight>
                  <a:srgbClr val="2B2B2B"/>
                </a:highlight>
              </a:rPr>
              <a:t>x</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height </a:t>
            </a:r>
            <a:r>
              <a:rPr lang="ko" sz="1200">
                <a:solidFill>
                  <a:srgbClr val="A9B7C6"/>
                </a:solidFill>
                <a:highlight>
                  <a:srgbClr val="2B2B2B"/>
                </a:highlight>
              </a:rPr>
              <a:t>= point.</a:t>
            </a:r>
            <a:r>
              <a:rPr lang="ko" sz="1200">
                <a:solidFill>
                  <a:srgbClr val="9876AA"/>
                </a:solidFill>
                <a:highlight>
                  <a:srgbClr val="2B2B2B"/>
                </a:highlight>
              </a:rPr>
              <a: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808080"/>
                </a:solidFill>
                <a:highlight>
                  <a:srgbClr val="2B2B2B"/>
                </a:highlight>
              </a:rPr>
              <a:t>//오답 사과 리스트 초기화</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apple </a:t>
            </a:r>
            <a:r>
              <a:rPr lang="ko" sz="1200">
                <a:solidFill>
                  <a:srgbClr val="A9B7C6"/>
                </a:solidFill>
                <a:highlight>
                  <a:srgbClr val="2B2B2B"/>
                </a:highlight>
              </a:rPr>
              <a:t>= ArrayList()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 이미지 연결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basket </a:t>
            </a: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basket</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 위치 지정</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x =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4</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y =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14</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basket </a:t>
            </a:r>
            <a:r>
              <a:rPr lang="ko" sz="1200">
                <a:solidFill>
                  <a:srgbClr val="A9B7C6"/>
                </a:solidFill>
                <a:highlight>
                  <a:srgbClr val="2B2B2B"/>
                </a:highlight>
              </a:rPr>
              <a:t>= Bitmap.createScaledBitmap(</a:t>
            </a:r>
            <a:r>
              <a:rPr lang="ko" sz="1200">
                <a:solidFill>
                  <a:srgbClr val="9876AA"/>
                </a:solidFill>
                <a:highlight>
                  <a:srgbClr val="2B2B2B"/>
                </a:highlight>
              </a:rPr>
              <a:t>basket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//Bitmap 클래스의 width를 활용해서 그림의 크기를 구한다.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basketWidth </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i="1">
                <a:solidFill>
                  <a:srgbClr val="9876AA"/>
                </a:solidFill>
                <a:highlight>
                  <a:srgbClr val="2B2B2B"/>
                </a:highlight>
              </a:rPr>
              <a:t>width</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basketHeight </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i="1">
                <a:solidFill>
                  <a:srgbClr val="9876AA"/>
                </a:solidFill>
                <a:highlight>
                  <a:srgbClr val="2B2B2B"/>
                </a:highlight>
              </a:rPr>
              <a:t>height</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808080"/>
                </a:solidFill>
                <a:highlight>
                  <a:srgbClr val="2B2B2B"/>
                </a:highlight>
              </a:rPr>
              <a:t>//바구니 ㅇ위치 지정</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basketY </a:t>
            </a:r>
            <a:r>
              <a:rPr lang="ko" sz="1200">
                <a:solidFill>
                  <a:srgbClr val="A9B7C6"/>
                </a:solidFill>
                <a:highlight>
                  <a:srgbClr val="2B2B2B"/>
                </a:highlight>
              </a:rPr>
              <a:t>=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6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//좌우 화살표 위치 및 크기 지정</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leftKey </a:t>
            </a: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left_arrow</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leftKeyX </a:t>
            </a: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5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leftKeyY </a:t>
            </a:r>
            <a:r>
              <a:rPr lang="ko" sz="1200">
                <a:solidFill>
                  <a:srgbClr val="A9B7C6"/>
                </a:solidFill>
                <a:highlight>
                  <a:srgbClr val="2B2B2B"/>
                </a:highlight>
              </a:rPr>
              <a:t>=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7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6</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leftKey </a:t>
            </a:r>
            <a:r>
              <a:rPr lang="ko" sz="1200">
                <a:solidFill>
                  <a:srgbClr val="A9B7C6"/>
                </a:solidFill>
                <a:highlight>
                  <a:srgbClr val="2B2B2B"/>
                </a:highlight>
              </a:rPr>
              <a:t>= Bitmap.createScaledBitmap(</a:t>
            </a:r>
            <a:r>
              <a:rPr lang="ko" sz="1200">
                <a:solidFill>
                  <a:srgbClr val="9876AA"/>
                </a:solidFill>
                <a:highlight>
                  <a:srgbClr val="2B2B2B"/>
                </a:highlight>
              </a:rPr>
              <a:t>leftKey</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rightKey </a:t>
            </a: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right_arrow</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rightKeyX </a:t>
            </a: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7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rightKeyY </a:t>
            </a:r>
            <a:r>
              <a:rPr lang="ko" sz="1200">
                <a:solidFill>
                  <a:srgbClr val="A9B7C6"/>
                </a:solidFill>
                <a:highlight>
                  <a:srgbClr val="2B2B2B"/>
                </a:highlight>
              </a:rPr>
              <a:t>=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7 </a:t>
            </a:r>
            <a:r>
              <a:rPr lang="ko" sz="1200">
                <a:solidFill>
                  <a:srgbClr val="A9B7C6"/>
                </a:solidFill>
                <a:highlight>
                  <a:srgbClr val="2B2B2B"/>
                </a:highlight>
              </a:rPr>
              <a:t>/ </a:t>
            </a:r>
            <a:r>
              <a:rPr lang="ko" sz="1200">
                <a:solidFill>
                  <a:srgbClr val="6897BB"/>
                </a:solidFill>
                <a:highlight>
                  <a:srgbClr val="2B2B2B"/>
                </a:highlight>
              </a:rPr>
              <a:t>9</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rightKey </a:t>
            </a:r>
            <a:r>
              <a:rPr lang="ko" sz="1200">
                <a:solidFill>
                  <a:srgbClr val="A9B7C6"/>
                </a:solidFill>
                <a:highlight>
                  <a:srgbClr val="2B2B2B"/>
                </a:highlight>
              </a:rPr>
              <a:t>= Bitmap.createScaledBitmap(</a:t>
            </a:r>
            <a:r>
              <a:rPr lang="ko" sz="1200">
                <a:solidFill>
                  <a:srgbClr val="9876AA"/>
                </a:solidFill>
                <a:highlight>
                  <a:srgbClr val="2B2B2B"/>
                </a:highlight>
              </a:rPr>
              <a:t>rightKey</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//사과의 가로크기를 버튼을 가로크기와 같게</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appleImg </a:t>
            </a: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apple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appleImg </a:t>
            </a:r>
            <a:r>
              <a:rPr lang="ko" sz="1200">
                <a:solidFill>
                  <a:srgbClr val="A9B7C6"/>
                </a:solidFill>
                <a:highlight>
                  <a:srgbClr val="2B2B2B"/>
                </a:highlight>
              </a:rPr>
              <a:t>= Bitmap.createScaledBitmap(</a:t>
            </a:r>
            <a:r>
              <a:rPr lang="ko" sz="1200">
                <a:solidFill>
                  <a:srgbClr val="9876AA"/>
                </a:solidFill>
                <a:highlight>
                  <a:srgbClr val="2B2B2B"/>
                </a:highlight>
              </a:rPr>
              <a:t>appleImg</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9876AA"/>
                </a:solidFill>
                <a:highlight>
                  <a:srgbClr val="2B2B2B"/>
                </a:highlight>
              </a:rPr>
              <a:t>appleImg</a:t>
            </a:r>
            <a:r>
              <a:rPr lang="ko" sz="1200">
                <a:solidFill>
                  <a:srgbClr val="A9B7C6"/>
                </a:solidFill>
                <a:highlight>
                  <a:srgbClr val="2B2B2B"/>
                </a:highlight>
              </a:rPr>
              <a:t>.</a:t>
            </a:r>
            <a:r>
              <a:rPr lang="ko" sz="1200" i="1">
                <a:solidFill>
                  <a:srgbClr val="9876AA"/>
                </a:solidFill>
                <a:highlight>
                  <a:srgbClr val="2B2B2B"/>
                </a:highlight>
              </a:rPr>
              <a:t>width</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808080"/>
                </a:solidFill>
                <a:highlight>
                  <a:srgbClr val="2B2B2B"/>
                </a:highlight>
              </a:rPr>
              <a:t>//배경 이미지</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screen </a:t>
            </a: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background</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screen </a:t>
            </a:r>
            <a:r>
              <a:rPr lang="ko" sz="1200">
                <a:solidFill>
                  <a:srgbClr val="A9B7C6"/>
                </a:solidFill>
                <a:highlight>
                  <a:srgbClr val="2B2B2B"/>
                </a:highlight>
              </a:rPr>
              <a:t>= Bitmap.createScaledBitmap(</a:t>
            </a:r>
            <a:r>
              <a:rPr lang="ko" sz="1200">
                <a:solidFill>
                  <a:srgbClr val="9876AA"/>
                </a:solidFill>
                <a:highlight>
                  <a:srgbClr val="2B2B2B"/>
                </a:highlight>
              </a:rPr>
              <a:t>screen</a:t>
            </a:r>
            <a:r>
              <a:rPr lang="ko" sz="1200">
                <a:solidFill>
                  <a:srgbClr val="CC7832"/>
                </a:solidFill>
                <a:highlight>
                  <a:srgbClr val="2B2B2B"/>
                </a:highlight>
              </a:rPr>
              <a:t>, </a:t>
            </a:r>
            <a:r>
              <a:rPr lang="ko" sz="1200">
                <a:solidFill>
                  <a:srgbClr val="9876AA"/>
                </a:solidFill>
                <a:highlight>
                  <a:srgbClr val="2B2B2B"/>
                </a:highlight>
              </a:rPr>
              <a:t>width</a:t>
            </a:r>
            <a:r>
              <a:rPr lang="ko" sz="1200">
                <a:solidFill>
                  <a:srgbClr val="CC7832"/>
                </a:solidFill>
                <a:highlight>
                  <a:srgbClr val="2B2B2B"/>
                </a:highlight>
              </a:rPr>
              <a:t>, </a:t>
            </a:r>
            <a:r>
              <a:rPr lang="ko" sz="1200">
                <a:solidFill>
                  <a:srgbClr val="9876AA"/>
                </a:solidFill>
                <a:highlight>
                  <a:srgbClr val="2B2B2B"/>
                </a:highlight>
              </a:rPr>
              <a:t>height</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사과 객체 연결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answerApple </a:t>
            </a:r>
            <a:r>
              <a:rPr lang="ko" sz="1200">
                <a:solidFill>
                  <a:srgbClr val="A9B7C6"/>
                </a:solidFill>
                <a:highlight>
                  <a:srgbClr val="2B2B2B"/>
                </a:highlight>
              </a:rPr>
              <a:t>= AnswerApple(x</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//내부 클래스로 View 클래스를 상속받는 새로운 클래스 생성</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internal inner class </a:t>
            </a:r>
            <a:r>
              <a:rPr lang="ko" sz="1200">
                <a:solidFill>
                  <a:srgbClr val="A9B7C6"/>
                </a:solidFill>
                <a:highlight>
                  <a:srgbClr val="2B2B2B"/>
                </a:highlight>
              </a:rPr>
              <a:t>MyView(context: Context) : View(context)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r1</a:t>
            </a:r>
            <a:r>
              <a:rPr lang="ko" sz="1200">
                <a:solidFill>
                  <a:srgbClr val="A9B7C6"/>
                </a:solidFill>
                <a:highlight>
                  <a:srgbClr val="2B2B2B"/>
                </a:highlight>
              </a:rPr>
              <a:t>: Random = Random()</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p1 </a:t>
            </a:r>
            <a:r>
              <a:rPr lang="ko" sz="1200">
                <a:solidFill>
                  <a:srgbClr val="A9B7C6"/>
                </a:solidFill>
                <a:highlight>
                  <a:srgbClr val="2B2B2B"/>
                </a:highlight>
              </a:rPr>
              <a:t>= Paint()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init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setBackgroundColor(Color.</a:t>
            </a:r>
            <a:r>
              <a:rPr lang="ko" sz="1200" i="1">
                <a:solidFill>
                  <a:srgbClr val="9876AA"/>
                </a:solidFill>
                <a:highlight>
                  <a:srgbClr val="2B2B2B"/>
                </a:highlight>
              </a:rPr>
              <a:t>BLUE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makeQuiz()</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//사과 객체 생성해서 넘겨주는 함수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createApple</a:t>
            </a:r>
            <a:r>
              <a:rPr lang="ko" sz="1200">
                <a:solidFill>
                  <a:srgbClr val="A9B7C6"/>
                </a:solidFill>
                <a:highlight>
                  <a:srgbClr val="2B2B2B"/>
                </a:highlight>
              </a:rPr>
              <a:t>(x: Int</a:t>
            </a:r>
            <a:r>
              <a:rPr lang="ko" sz="1200">
                <a:solidFill>
                  <a:srgbClr val="CC7832"/>
                </a:solidFill>
                <a:highlight>
                  <a:srgbClr val="2B2B2B"/>
                </a:highlight>
              </a:rPr>
              <a:t>, </a:t>
            </a:r>
            <a:r>
              <a:rPr lang="ko" sz="1200">
                <a:solidFill>
                  <a:srgbClr val="A9B7C6"/>
                </a:solidFill>
                <a:highlight>
                  <a:srgbClr val="2B2B2B"/>
                </a:highlight>
              </a:rPr>
              <a:t>y: Int): Apple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a:t>
            </a:r>
            <a:r>
              <a:rPr lang="ko" sz="1200">
                <a:solidFill>
                  <a:srgbClr val="A9B7C6"/>
                </a:solidFill>
                <a:highlight>
                  <a:srgbClr val="2B2B2B"/>
                </a:highlight>
              </a:rPr>
              <a:t>Apple(x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//onDraw 메소드 오버라이딩</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@Synchronized</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public override fun </a:t>
            </a:r>
            <a:r>
              <a:rPr lang="ko" sz="1200">
                <a:solidFill>
                  <a:srgbClr val="FFC66D"/>
                </a:solidFill>
                <a:highlight>
                  <a:srgbClr val="2B2B2B"/>
                </a:highlight>
              </a:rPr>
              <a:t>onDraw</a:t>
            </a:r>
            <a:r>
              <a:rPr lang="ko" sz="1200">
                <a:solidFill>
                  <a:srgbClr val="A9B7C6"/>
                </a:solidFill>
                <a:highlight>
                  <a:srgbClr val="2B2B2B"/>
                </a:highlight>
              </a:rPr>
              <a:t>(canvas: Canvas)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//오답 사과의 갯수가 5개가 될때까지 생성</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a:t>
            </a:r>
            <a:r>
              <a:rPr lang="ko" sz="1200">
                <a:solidFill>
                  <a:srgbClr val="9876AA"/>
                </a:solidFill>
                <a:highlight>
                  <a:srgbClr val="2B2B2B"/>
                </a:highlight>
              </a:rPr>
              <a:t>size </a:t>
            </a:r>
            <a:r>
              <a:rPr lang="ko" sz="1200">
                <a:solidFill>
                  <a:srgbClr val="A9B7C6"/>
                </a:solidFill>
                <a:highlight>
                  <a:srgbClr val="2B2B2B"/>
                </a:highlight>
              </a:rPr>
              <a:t>&lt; </a:t>
            </a:r>
            <a:r>
              <a:rPr lang="ko" sz="1200">
                <a:solidFill>
                  <a:srgbClr val="6897BB"/>
                </a:solidFill>
                <a:highlight>
                  <a:srgbClr val="2B2B2B"/>
                </a:highlight>
              </a:rPr>
              <a:t>5</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x = </a:t>
            </a:r>
            <a:r>
              <a:rPr lang="ko" sz="1200">
                <a:solidFill>
                  <a:srgbClr val="9876AA"/>
                </a:solidFill>
                <a:highlight>
                  <a:srgbClr val="2B2B2B"/>
                </a:highlight>
              </a:rPr>
              <a:t>r1</a:t>
            </a:r>
            <a:r>
              <a:rPr lang="ko" sz="1200">
                <a:solidFill>
                  <a:srgbClr val="A9B7C6"/>
                </a:solidFill>
                <a:highlight>
                  <a:srgbClr val="2B2B2B"/>
                </a:highlight>
              </a:rPr>
              <a:t>.nextInt(</a:t>
            </a:r>
            <a:r>
              <a:rPr lang="ko" sz="1200" i="1">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y = </a:t>
            </a:r>
            <a:r>
              <a:rPr lang="ko" sz="1200">
                <a:solidFill>
                  <a:srgbClr val="9876AA"/>
                </a:solidFill>
                <a:highlight>
                  <a:srgbClr val="2B2B2B"/>
                </a:highlight>
              </a:rPr>
              <a:t>r1</a:t>
            </a:r>
            <a:r>
              <a:rPr lang="ko" sz="1200">
                <a:solidFill>
                  <a:srgbClr val="A9B7C6"/>
                </a:solidFill>
                <a:highlight>
                  <a:srgbClr val="2B2B2B"/>
                </a:highlight>
              </a:rPr>
              <a:t>.nextInt(</a:t>
            </a:r>
            <a:r>
              <a:rPr lang="ko" sz="1200" i="1">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.add(createApple(x</a:t>
            </a:r>
            <a:r>
              <a:rPr lang="ko" sz="1200">
                <a:solidFill>
                  <a:srgbClr val="CC7832"/>
                </a:solidFill>
                <a:highlight>
                  <a:srgbClr val="2B2B2B"/>
                </a:highlight>
              </a:rPr>
              <a:t>, </a:t>
            </a:r>
            <a:r>
              <a:rPr lang="ko" sz="1200">
                <a:solidFill>
                  <a:srgbClr val="A9B7C6"/>
                </a:solidFill>
                <a:highlight>
                  <a:srgbClr val="2B2B2B"/>
                </a:highlight>
              </a:rPr>
              <a:t>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//글씨를 쓰기 위한 Paint 객체</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p1</a:t>
            </a:r>
            <a:r>
              <a:rPr lang="ko" sz="1200">
                <a:solidFill>
                  <a:srgbClr val="A9B7C6"/>
                </a:solidFill>
                <a:highlight>
                  <a:srgbClr val="2B2B2B"/>
                </a:highlight>
              </a:rPr>
              <a:t>.</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WHITE</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p1</a:t>
            </a:r>
            <a:r>
              <a:rPr lang="ko" sz="1200">
                <a:solidFill>
                  <a:srgbClr val="A9B7C6"/>
                </a:solidFill>
                <a:highlight>
                  <a:srgbClr val="2B2B2B"/>
                </a:highlight>
              </a:rPr>
              <a:t>.</a:t>
            </a:r>
            <a:r>
              <a:rPr lang="ko" sz="1200" i="1">
                <a:solidFill>
                  <a:srgbClr val="9876AA"/>
                </a:solidFill>
                <a:highlight>
                  <a:srgbClr val="2B2B2B"/>
                </a:highlight>
              </a:rPr>
              <a:t>textSize </a:t>
            </a:r>
            <a:r>
              <a:rPr lang="ko" sz="1200">
                <a:solidFill>
                  <a:srgbClr val="A9B7C6"/>
                </a:solidFill>
                <a:highlight>
                  <a:srgbClr val="2B2B2B"/>
                </a:highlight>
              </a:rPr>
              <a:t>= (</a:t>
            </a:r>
            <a:r>
              <a:rPr lang="ko" sz="1200" i="1">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14</a:t>
            </a:r>
            <a:r>
              <a:rPr lang="ko" sz="1200">
                <a:solidFill>
                  <a:srgbClr val="A9B7C6"/>
                </a:solidFill>
                <a:highlight>
                  <a:srgbClr val="2B2B2B"/>
                </a:highlight>
              </a:rPr>
              <a:t>).toFloat()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canvas.drawBitmap(</a:t>
            </a:r>
            <a:r>
              <a:rPr lang="ko" sz="1200">
                <a:solidFill>
                  <a:srgbClr val="9876AA"/>
                </a:solidFill>
                <a:highlight>
                  <a:srgbClr val="2B2B2B"/>
                </a:highlight>
              </a:rPr>
              <a:t>screen</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9876AA"/>
                </a:solidFill>
                <a:highlight>
                  <a:srgbClr val="2B2B2B"/>
                </a:highlight>
              </a:rPr>
              <a:t>p1</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canvas.drawText(</a:t>
            </a:r>
            <a:r>
              <a:rPr lang="ko" sz="1200">
                <a:solidFill>
                  <a:srgbClr val="6A8759"/>
                </a:solidFill>
                <a:highlight>
                  <a:srgbClr val="2B2B2B"/>
                </a:highlight>
              </a:rPr>
              <a:t>"점수 : " </a:t>
            </a:r>
            <a:r>
              <a:rPr lang="ko" sz="1200">
                <a:solidFill>
                  <a:srgbClr val="A9B7C6"/>
                </a:solidFill>
                <a:highlight>
                  <a:srgbClr val="2B2B2B"/>
                </a:highlight>
              </a:rPr>
              <a:t>+ Integer.toString(</a:t>
            </a:r>
            <a:r>
              <a:rPr lang="ko" sz="1200">
                <a:solidFill>
                  <a:srgbClr val="9876AA"/>
                </a:solidFill>
                <a:highlight>
                  <a:srgbClr val="2B2B2B"/>
                </a:highlight>
              </a:rPr>
              <a:t>score</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A9B7C6"/>
                </a:solidFill>
                <a:highlight>
                  <a:srgbClr val="2B2B2B"/>
                </a:highlight>
              </a:rPr>
              <a:t>(</a:t>
            </a:r>
            <a:r>
              <a:rPr lang="ko" sz="1200" i="1">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 </a:t>
            </a:r>
            <a:r>
              <a:rPr lang="ko" sz="1200">
                <a:solidFill>
                  <a:srgbClr val="6897BB"/>
                </a:solidFill>
                <a:highlight>
                  <a:srgbClr val="2B2B2B"/>
                </a:highlight>
              </a:rPr>
              <a:t>12</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p1</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A8759"/>
                </a:solidFill>
                <a:highlight>
                  <a:srgbClr val="2B2B2B"/>
                </a:highlight>
              </a:rPr>
              <a:t>"문제 : " </a:t>
            </a:r>
            <a:r>
              <a:rPr lang="ko" sz="1200">
                <a:solidFill>
                  <a:srgbClr val="A9B7C6"/>
                </a:solidFill>
                <a:highlight>
                  <a:srgbClr val="2B2B2B"/>
                </a:highlight>
              </a:rPr>
              <a:t>+ Integer.toString(</a:t>
            </a:r>
            <a:r>
              <a:rPr lang="ko" sz="1200">
                <a:solidFill>
                  <a:srgbClr val="9876AA"/>
                </a:solidFill>
                <a:highlight>
                  <a:srgbClr val="2B2B2B"/>
                </a:highlight>
              </a:rPr>
              <a:t>number1</a:t>
            </a:r>
            <a:r>
              <a:rPr lang="ko" sz="1200">
                <a:solidFill>
                  <a:srgbClr val="A9B7C6"/>
                </a:solidFill>
                <a:highlight>
                  <a:srgbClr val="2B2B2B"/>
                </a:highlight>
              </a:rPr>
              <a:t>) + </a:t>
            </a:r>
            <a:r>
              <a:rPr lang="ko" sz="1200">
                <a:solidFill>
                  <a:srgbClr val="6A8759"/>
                </a:solidFill>
                <a:highlight>
                  <a:srgbClr val="2B2B2B"/>
                </a:highlight>
              </a:rPr>
              <a:t>"+" </a:t>
            </a:r>
            <a:r>
              <a:rPr lang="ko" sz="1200">
                <a:solidFill>
                  <a:srgbClr val="A9B7C6"/>
                </a:solidFill>
                <a:highlight>
                  <a:srgbClr val="2B2B2B"/>
                </a:highlight>
              </a:rPr>
              <a:t>+ Integer.toString(</a:t>
            </a:r>
            <a:r>
              <a:rPr lang="ko" sz="1200">
                <a:solidFill>
                  <a:srgbClr val="9876AA"/>
                </a:solidFill>
                <a:highlight>
                  <a:srgbClr val="2B2B2B"/>
                </a:highlight>
              </a:rPr>
              <a:t>number2</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r>
              <a:rPr lang="ko" sz="1200" i="1">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6897BB"/>
                </a:solidFill>
                <a:highlight>
                  <a:srgbClr val="2B2B2B"/>
                </a:highlight>
              </a:rPr>
              <a:t>12</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p1</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//바구니와 화살표 버튼 그리기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canvas.drawBitmap(</a:t>
            </a:r>
            <a:r>
              <a:rPr lang="ko" sz="1200">
                <a:solidFill>
                  <a:srgbClr val="9876AA"/>
                </a:solidFill>
                <a:highlight>
                  <a:srgbClr val="2B2B2B"/>
                </a:highlight>
              </a:rPr>
              <a:t>basket</a:t>
            </a:r>
            <a:r>
              <a:rPr lang="ko" sz="1200">
                <a:solidFill>
                  <a:srgbClr val="CC7832"/>
                </a:solidFill>
                <a:highlight>
                  <a:srgbClr val="2B2B2B"/>
                </a:highlight>
              </a:rPr>
              <a:t>, </a:t>
            </a:r>
            <a:r>
              <a:rPr lang="ko" sz="1200">
                <a:solidFill>
                  <a:srgbClr val="9876AA"/>
                </a:solidFill>
                <a:highlight>
                  <a:srgbClr val="2B2B2B"/>
                </a:highlight>
              </a:rPr>
              <a:t>basketX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basketY</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p1</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canvas.drawBitmap(</a:t>
            </a:r>
            <a:r>
              <a:rPr lang="ko" sz="1200">
                <a:solidFill>
                  <a:srgbClr val="9876AA"/>
                </a:solidFill>
                <a:highlight>
                  <a:srgbClr val="2B2B2B"/>
                </a:highlight>
              </a:rPr>
              <a:t>leftKey</a:t>
            </a:r>
            <a:r>
              <a:rPr lang="ko" sz="1200">
                <a:solidFill>
                  <a:srgbClr val="CC7832"/>
                </a:solidFill>
                <a:highlight>
                  <a:srgbClr val="2B2B2B"/>
                </a:highlight>
              </a:rPr>
              <a:t>, </a:t>
            </a:r>
            <a:r>
              <a:rPr lang="ko" sz="1200">
                <a:solidFill>
                  <a:srgbClr val="9876AA"/>
                </a:solidFill>
                <a:highlight>
                  <a:srgbClr val="2B2B2B"/>
                </a:highlight>
              </a:rPr>
              <a:t>leftKeyX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leftKeyY</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p1</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canvas.drawBitmap(</a:t>
            </a:r>
            <a:r>
              <a:rPr lang="ko" sz="1200">
                <a:solidFill>
                  <a:srgbClr val="9876AA"/>
                </a:solidFill>
                <a:highlight>
                  <a:srgbClr val="2B2B2B"/>
                </a:highlight>
              </a:rPr>
              <a:t>rightKey</a:t>
            </a:r>
            <a:r>
              <a:rPr lang="ko" sz="1200">
                <a:solidFill>
                  <a:srgbClr val="CC7832"/>
                </a:solidFill>
                <a:highlight>
                  <a:srgbClr val="2B2B2B"/>
                </a:highlight>
              </a:rPr>
              <a:t>, </a:t>
            </a:r>
            <a:r>
              <a:rPr lang="ko" sz="1200">
                <a:solidFill>
                  <a:srgbClr val="9876AA"/>
                </a:solidFill>
                <a:highlight>
                  <a:srgbClr val="2B2B2B"/>
                </a:highlight>
              </a:rPr>
              <a:t>rightKeyX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rightKeyY</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p1</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//오답 사과 그리기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(tmp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canvas.drawBitmap(</a:t>
            </a:r>
            <a:r>
              <a:rPr lang="ko" sz="1200">
                <a:solidFill>
                  <a:srgbClr val="9876AA"/>
                </a:solidFill>
                <a:highlight>
                  <a:srgbClr val="2B2B2B"/>
                </a:highlight>
              </a:rPr>
              <a:t>appleImg</a:t>
            </a:r>
            <a:r>
              <a:rPr lang="ko" sz="1200">
                <a:solidFill>
                  <a:srgbClr val="CC7832"/>
                </a:solidFill>
                <a:highlight>
                  <a:srgbClr val="2B2B2B"/>
                </a:highlight>
              </a:rPr>
              <a:t>, </a:t>
            </a:r>
            <a:r>
              <a:rPr lang="ko" sz="1200">
                <a:solidFill>
                  <a:srgbClr val="A9B7C6"/>
                </a:solidFill>
                <a:highlight>
                  <a:srgbClr val="2B2B2B"/>
                </a:highlight>
              </a:rPr>
              <a:t>tmp.</a:t>
            </a:r>
            <a:r>
              <a:rPr lang="ko" sz="1200">
                <a:solidFill>
                  <a:srgbClr val="9876AA"/>
                </a:solidFill>
                <a:highlight>
                  <a:srgbClr val="2B2B2B"/>
                </a:highlight>
              </a:rPr>
              <a:t>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tmp.</a:t>
            </a:r>
            <a:r>
              <a:rPr lang="ko" sz="1200">
                <a:solidFill>
                  <a:srgbClr val="9876AA"/>
                </a:solidFill>
                <a:highlight>
                  <a:srgbClr val="2B2B2B"/>
                </a:highlight>
              </a:rPr>
              <a:t>y</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p1</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//오답 숫자 그리기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r>
              <a:rPr lang="ko" sz="1200" i="1">
                <a:solidFill>
                  <a:srgbClr val="9876AA"/>
                </a:solidFill>
                <a:highlight>
                  <a:srgbClr val="2B2B2B"/>
                </a:highlight>
              </a:rPr>
              <a:t>indices</a:t>
            </a:r>
            <a:r>
              <a:rPr lang="ko" sz="1200">
                <a:solidFill>
                  <a:srgbClr val="A9B7C6"/>
                </a:solidFill>
                <a:highlight>
                  <a:srgbClr val="2B2B2B"/>
                </a:highlight>
              </a:rPr>
              <a:t>.</a:t>
            </a:r>
            <a:r>
              <a:rPr lang="ko" sz="1200" i="1">
                <a:solidFill>
                  <a:srgbClr val="FFC66D"/>
                </a:solidFill>
                <a:highlight>
                  <a:srgbClr val="2B2B2B"/>
                </a:highlight>
              </a:rPr>
              <a:t>reversed</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Integer.toString(</a:t>
            </a:r>
            <a:r>
              <a:rPr lang="ko" sz="1200">
                <a:solidFill>
                  <a:srgbClr val="9876AA"/>
                </a:solidFill>
                <a:highlight>
                  <a:srgbClr val="2B2B2B"/>
                </a:highlight>
              </a:rPr>
              <a:t>wrongNumber</a:t>
            </a:r>
            <a:r>
              <a:rPr lang="ko" sz="1200">
                <a:solidFill>
                  <a:srgbClr val="A9B7C6"/>
                </a:solidFill>
                <a:highlight>
                  <a:srgbClr val="2B2B2B"/>
                </a:highlight>
              </a:rPr>
              <a:t>[i])</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x</a:t>
            </a:r>
            <a:r>
              <a:rPr lang="ko" sz="1200">
                <a:solidFill>
                  <a:srgbClr val="A9B7C6"/>
                </a:solidFill>
                <a:highlight>
                  <a:srgbClr val="2B2B2B"/>
                </a:highlight>
              </a:rPr>
              <a:t>.toFloat() +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6</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a:t>
            </a:r>
            <a:r>
              <a:rPr lang="ko" sz="1200">
                <a:solidFill>
                  <a:srgbClr val="A9B7C6"/>
                </a:solidFill>
                <a:highlight>
                  <a:srgbClr val="2B2B2B"/>
                </a:highlight>
              </a:rPr>
              <a:t>.toFloat() +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p1</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사과 및 정답 숫자 그리기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canvas.drawBitmap(</a:t>
            </a:r>
            <a:r>
              <a:rPr lang="ko" sz="1200">
                <a:solidFill>
                  <a:srgbClr val="9876AA"/>
                </a:solidFill>
                <a:highlight>
                  <a:srgbClr val="2B2B2B"/>
                </a:highlight>
              </a:rPr>
              <a:t>appleImg</a:t>
            </a:r>
            <a:r>
              <a:rPr lang="ko" sz="1200">
                <a:solidFill>
                  <a:srgbClr val="CC7832"/>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p1</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Integer.toString(</a:t>
            </a:r>
            <a:r>
              <a:rPr lang="ko" sz="1200">
                <a:solidFill>
                  <a:srgbClr val="9876AA"/>
                </a:solidFill>
                <a:highlight>
                  <a:srgbClr val="2B2B2B"/>
                </a:highlight>
              </a:rPr>
              <a:t>answer</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.toFloat() +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6</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a:t>
            </a:r>
            <a:r>
              <a:rPr lang="ko" sz="1200">
                <a:solidFill>
                  <a:srgbClr val="A9B7C6"/>
                </a:solidFill>
                <a:highlight>
                  <a:srgbClr val="2B2B2B"/>
                </a:highlight>
              </a:rPr>
              <a:t>.toFloat() +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p1</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사과 처리하기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&gt; </a:t>
            </a:r>
            <a:r>
              <a:rPr lang="ko" sz="1200" i="1">
                <a:solidFill>
                  <a:srgbClr val="9876AA"/>
                </a:solidFill>
                <a:highlight>
                  <a:srgbClr val="2B2B2B"/>
                </a:highlight>
              </a:rPr>
              <a:t>height</a:t>
            </a: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50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//사과 움직이기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moveApple()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//사과 충돌 처리하기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checkApple()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makeQuiz</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r1 = Random()</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x = r1.nextInt(</a:t>
            </a:r>
            <a:r>
              <a:rPr lang="ko" sz="1200">
                <a:solidFill>
                  <a:srgbClr val="6897BB"/>
                </a:solidFill>
                <a:highlight>
                  <a:srgbClr val="2B2B2B"/>
                </a:highlight>
              </a:rPr>
              <a:t>99</a:t>
            </a:r>
            <a:r>
              <a:rPr lang="ko" sz="1200">
                <a:solidFill>
                  <a:srgbClr val="A9B7C6"/>
                </a:solidFill>
                <a:highlight>
                  <a:srgbClr val="2B2B2B"/>
                </a:highlight>
              </a:rPr>
              <a:t>) + </a:t>
            </a:r>
            <a:r>
              <a:rPr lang="ko" sz="1200">
                <a:solidFill>
                  <a:srgbClr val="6897BB"/>
                </a:solidFill>
                <a:highlight>
                  <a:srgbClr val="2B2B2B"/>
                </a:highlight>
              </a:rPr>
              <a:t>1  </a:t>
            </a:r>
            <a:r>
              <a:rPr lang="ko" sz="1200">
                <a:solidFill>
                  <a:srgbClr val="808080"/>
                </a:solidFill>
                <a:highlight>
                  <a:srgbClr val="2B2B2B"/>
                </a:highlight>
              </a:rPr>
              <a:t>//1부터 100까지 무작위의 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number1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x = r1.nextInt(</a:t>
            </a:r>
            <a:r>
              <a:rPr lang="ko" sz="1200">
                <a:solidFill>
                  <a:srgbClr val="6897BB"/>
                </a:solidFill>
                <a:highlight>
                  <a:srgbClr val="2B2B2B"/>
                </a:highlight>
              </a:rPr>
              <a:t>99</a:t>
            </a:r>
            <a:r>
              <a:rPr lang="ko" sz="1200">
                <a:solidFill>
                  <a:srgbClr val="A9B7C6"/>
                </a:solidFill>
                <a:highlight>
                  <a:srgbClr val="2B2B2B"/>
                </a:highlight>
              </a:rPr>
              <a:t>) +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number2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숫자</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answer </a:t>
            </a:r>
            <a:r>
              <a:rPr lang="ko" sz="1200">
                <a:solidFill>
                  <a:srgbClr val="A9B7C6"/>
                </a:solidFill>
                <a:highlight>
                  <a:srgbClr val="2B2B2B"/>
                </a:highlight>
              </a:rPr>
              <a:t>= </a:t>
            </a:r>
            <a:r>
              <a:rPr lang="ko" sz="1200">
                <a:solidFill>
                  <a:srgbClr val="9876AA"/>
                </a:solidFill>
                <a:highlight>
                  <a:srgbClr val="2B2B2B"/>
                </a:highlight>
              </a:rPr>
              <a:t>number1 </a:t>
            </a:r>
            <a:r>
              <a:rPr lang="ko" sz="1200">
                <a:solidFill>
                  <a:srgbClr val="A9B7C6"/>
                </a:solidFill>
                <a:highlight>
                  <a:srgbClr val="2B2B2B"/>
                </a:highlight>
              </a:rPr>
              <a:t>+ </a:t>
            </a:r>
            <a:r>
              <a:rPr lang="ko" sz="1200">
                <a:solidFill>
                  <a:srgbClr val="9876AA"/>
                </a:solidFill>
                <a:highlight>
                  <a:srgbClr val="2B2B2B"/>
                </a:highlight>
              </a:rPr>
              <a:t>number2</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808080"/>
                </a:solidFill>
                <a:highlight>
                  <a:srgbClr val="2B2B2B"/>
                </a:highlight>
              </a:rPr>
              <a:t>//오답 사과에 들어갈 숫자</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6897BB"/>
                </a:solidFill>
                <a:highlight>
                  <a:srgbClr val="2B2B2B"/>
                </a:highlight>
              </a:rPr>
              <a:t>4</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x = r1.nextInt(</a:t>
            </a:r>
            <a:r>
              <a:rPr lang="ko" sz="1200">
                <a:solidFill>
                  <a:srgbClr val="6897BB"/>
                </a:solidFill>
                <a:highlight>
                  <a:srgbClr val="2B2B2B"/>
                </a:highlight>
              </a:rPr>
              <a:t>197</a:t>
            </a:r>
            <a:r>
              <a:rPr lang="ko" sz="1200">
                <a:solidFill>
                  <a:srgbClr val="A9B7C6"/>
                </a:solidFill>
                <a:highlight>
                  <a:srgbClr val="2B2B2B"/>
                </a:highlight>
              </a:rPr>
              <a:t>) + </a:t>
            </a:r>
            <a:r>
              <a:rPr lang="ko" sz="1200">
                <a:solidFill>
                  <a:srgbClr val="6897BB"/>
                </a:solidFill>
                <a:highlight>
                  <a:srgbClr val="2B2B2B"/>
                </a:highlight>
              </a:rPr>
              <a:t>1 </a:t>
            </a:r>
            <a:r>
              <a:rPr lang="ko" sz="1200">
                <a:solidFill>
                  <a:srgbClr val="808080"/>
                </a:solidFill>
                <a:highlight>
                  <a:srgbClr val="2B2B2B"/>
                </a:highlight>
              </a:rPr>
              <a:t>//99 + 99 = 198이 최댓값</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while </a:t>
            </a:r>
            <a:r>
              <a:rPr lang="ko" sz="1200">
                <a:solidFill>
                  <a:srgbClr val="A9B7C6"/>
                </a:solidFill>
                <a:highlight>
                  <a:srgbClr val="2B2B2B"/>
                </a:highlight>
              </a:rPr>
              <a:t>(x == </a:t>
            </a:r>
            <a:r>
              <a:rPr lang="ko" sz="1200">
                <a:solidFill>
                  <a:srgbClr val="9876AA"/>
                </a:solidFill>
                <a:highlight>
                  <a:srgbClr val="2B2B2B"/>
                </a:highlight>
              </a:rPr>
              <a:t>answer</a:t>
            </a:r>
            <a:r>
              <a:rPr lang="ko" sz="1200">
                <a:solidFill>
                  <a:srgbClr val="A9B7C6"/>
                </a:solidFill>
                <a:highlight>
                  <a:srgbClr val="2B2B2B"/>
                </a:highlight>
              </a:rPr>
              <a:t>) {         </a:t>
            </a:r>
            <a:r>
              <a:rPr lang="ko" sz="1200">
                <a:solidFill>
                  <a:srgbClr val="808080"/>
                </a:solidFill>
                <a:highlight>
                  <a:srgbClr val="2B2B2B"/>
                </a:highlight>
              </a:rPr>
              <a:t>//오답숫자가 정답숫자와 같으면 다시 다른 숫자를 찾는다.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x = r1.nextInt(</a:t>
            </a:r>
            <a:r>
              <a:rPr lang="ko" sz="1200">
                <a:solidFill>
                  <a:srgbClr val="6897BB"/>
                </a:solidFill>
                <a:highlight>
                  <a:srgbClr val="2B2B2B"/>
                </a:highlight>
              </a:rPr>
              <a:t>197</a:t>
            </a:r>
            <a:r>
              <a:rPr lang="ko" sz="1200">
                <a:solidFill>
                  <a:srgbClr val="A9B7C6"/>
                </a:solidFill>
                <a:highlight>
                  <a:srgbClr val="2B2B2B"/>
                </a:highlight>
              </a:rPr>
              <a:t>) +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wrongNumber</a:t>
            </a:r>
            <a:r>
              <a:rPr lang="ko" sz="1200">
                <a:solidFill>
                  <a:srgbClr val="A9B7C6"/>
                </a:solidFill>
                <a:highlight>
                  <a:srgbClr val="2B2B2B"/>
                </a:highlight>
              </a:rPr>
              <a:t>[i] = 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//사과를 움직이는 함수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moveApple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r>
              <a:rPr lang="ko" sz="1200" i="1">
                <a:solidFill>
                  <a:srgbClr val="9876AA"/>
                </a:solidFill>
                <a:highlight>
                  <a:srgbClr val="2B2B2B"/>
                </a:highlight>
              </a:rPr>
              <a:t>indices</a:t>
            </a:r>
            <a:r>
              <a:rPr lang="ko" sz="1200">
                <a:solidFill>
                  <a:srgbClr val="A9B7C6"/>
                </a:solidFill>
                <a:highlight>
                  <a:srgbClr val="2B2B2B"/>
                </a:highlight>
              </a:rPr>
              <a:t>.</a:t>
            </a:r>
            <a:r>
              <a:rPr lang="ko" sz="1200" i="1">
                <a:solidFill>
                  <a:srgbClr val="FFC66D"/>
                </a:solidFill>
                <a:highlight>
                  <a:srgbClr val="2B2B2B"/>
                </a:highlight>
              </a:rPr>
              <a:t>reversed</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[i].move()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//화면에서 사라지면 다시 위에서 나오도록 하기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&gt; </a:t>
            </a:r>
            <a:r>
              <a:rPr lang="ko" sz="1200" i="1">
                <a:solidFill>
                  <a:srgbClr val="9876AA"/>
                </a:solidFill>
                <a:highlight>
                  <a:srgbClr val="2B2B2B"/>
                </a:highlight>
              </a:rPr>
              <a:t>height</a:t>
            </a: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100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.move()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//바구니와 닿았는지 체크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checkApple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//오답 사과 체크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r>
              <a:rPr lang="ko" sz="1200" i="1">
                <a:solidFill>
                  <a:srgbClr val="9876AA"/>
                </a:solidFill>
                <a:highlight>
                  <a:srgbClr val="2B2B2B"/>
                </a:highlight>
              </a:rPr>
              <a:t>indices</a:t>
            </a:r>
            <a:r>
              <a:rPr lang="ko" sz="1200">
                <a:solidFill>
                  <a:srgbClr val="A9B7C6"/>
                </a:solidFill>
                <a:highlight>
                  <a:srgbClr val="2B2B2B"/>
                </a:highlight>
              </a:rPr>
              <a:t>.</a:t>
            </a:r>
            <a:r>
              <a:rPr lang="ko" sz="1200" i="1">
                <a:solidFill>
                  <a:srgbClr val="FFC66D"/>
                </a:solidFill>
                <a:highlight>
                  <a:srgbClr val="2B2B2B"/>
                </a:highlight>
              </a:rPr>
              <a:t>reversed</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r>
              <a:rPr lang="ko" sz="1200">
                <a:solidFill>
                  <a:srgbClr val="9876AA"/>
                </a:solidFill>
                <a:highlight>
                  <a:srgbClr val="2B2B2B"/>
                </a:highlight>
              </a:rPr>
              <a:t>basketX</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&lt;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.removeAt(i)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사과 체크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r>
              <a:rPr lang="ko" sz="1200">
                <a:solidFill>
                  <a:srgbClr val="9876AA"/>
                </a:solidFill>
                <a:highlight>
                  <a:srgbClr val="2B2B2B"/>
                </a:highlight>
              </a:rPr>
              <a:t>basketX</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&lt;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9876AA"/>
                </a:solidFill>
                <a:highlight>
                  <a:srgbClr val="2B2B2B"/>
                </a:highlight>
              </a:rPr>
              <a:t>basketWidth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30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makeQuiz()</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r1 = Random()</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xx = r1.nextInt(</a:t>
            </a:r>
            <a:r>
              <a:rPr lang="ko" sz="1200" i="1">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xx = r1.nextInt(</a:t>
            </a:r>
            <a:r>
              <a:rPr lang="ko" sz="1200">
                <a:solidFill>
                  <a:srgbClr val="6897BB"/>
                </a:solidFill>
                <a:highlight>
                  <a:srgbClr val="2B2B2B"/>
                </a:highlight>
              </a:rPr>
              <a:t>300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-xx</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onTouchEvent</a:t>
            </a:r>
            <a:r>
              <a:rPr lang="ko" sz="1200">
                <a:solidFill>
                  <a:srgbClr val="A9B7C6"/>
                </a:solidFill>
                <a:highlight>
                  <a:srgbClr val="2B2B2B"/>
                </a:highlight>
              </a:rPr>
              <a:t>(event: MotionEvent):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x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y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(event.</a:t>
            </a:r>
            <a:r>
              <a:rPr lang="ko" sz="1200" i="1">
                <a:solidFill>
                  <a:srgbClr val="9876AA"/>
                </a:solidFill>
                <a:highlight>
                  <a:srgbClr val="2B2B2B"/>
                </a:highlight>
              </a:rPr>
              <a:t>action </a:t>
            </a:r>
            <a:r>
              <a:rPr lang="ko" sz="1200">
                <a:solidFill>
                  <a:srgbClr val="A9B7C6"/>
                </a:solidFill>
                <a:highlight>
                  <a:srgbClr val="2B2B2B"/>
                </a:highlight>
              </a:rPr>
              <a:t>== MotionEvent.</a:t>
            </a:r>
            <a:r>
              <a:rPr lang="ko" sz="1200" i="1">
                <a:solidFill>
                  <a:srgbClr val="9876AA"/>
                </a:solidFill>
                <a:highlight>
                  <a:srgbClr val="2B2B2B"/>
                </a:highlight>
              </a:rPr>
              <a:t>ACTION_DOWN </a:t>
            </a:r>
            <a:r>
              <a:rPr lang="ko" sz="1200">
                <a:solidFill>
                  <a:srgbClr val="A9B7C6"/>
                </a:solidFill>
                <a:highlight>
                  <a:srgbClr val="2B2B2B"/>
                </a:highlight>
              </a:rPr>
              <a:t>|| event.</a:t>
            </a:r>
            <a:r>
              <a:rPr lang="ko" sz="1200" i="1">
                <a:solidFill>
                  <a:srgbClr val="9876AA"/>
                </a:solidFill>
                <a:highlight>
                  <a:srgbClr val="2B2B2B"/>
                </a:highlight>
              </a:rPr>
              <a:t>action </a:t>
            </a:r>
            <a:r>
              <a:rPr lang="ko" sz="1200">
                <a:solidFill>
                  <a:srgbClr val="A9B7C6"/>
                </a:solidFill>
                <a:highlight>
                  <a:srgbClr val="2B2B2B"/>
                </a:highlight>
              </a:rPr>
              <a:t>== MotionEvent.</a:t>
            </a:r>
            <a:r>
              <a:rPr lang="ko" sz="1200" i="1">
                <a:solidFill>
                  <a:srgbClr val="9876AA"/>
                </a:solidFill>
                <a:highlight>
                  <a:srgbClr val="2B2B2B"/>
                </a:highlight>
              </a:rPr>
              <a:t>ACTION_MOVE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x = event.</a:t>
            </a:r>
            <a:r>
              <a:rPr lang="ko" sz="1200" i="1">
                <a:solidFill>
                  <a:srgbClr val="9876AA"/>
                </a:solidFill>
                <a:highlight>
                  <a:srgbClr val="2B2B2B"/>
                </a:highlight>
              </a:rPr>
              <a:t>x</a:t>
            </a:r>
            <a:r>
              <a:rPr lang="ko" sz="1200">
                <a:solidFill>
                  <a:srgbClr val="A9B7C6"/>
                </a:solidFill>
                <a:highlight>
                  <a:srgbClr val="2B2B2B"/>
                </a:highlight>
              </a:rPr>
              <a:t>.toInt()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y = event.</a:t>
            </a:r>
            <a:r>
              <a:rPr lang="ko" sz="1200" i="1">
                <a:solidFill>
                  <a:srgbClr val="9876AA"/>
                </a:solidFill>
                <a:highlight>
                  <a:srgbClr val="2B2B2B"/>
                </a:highlight>
              </a:rPr>
              <a:t>y</a:t>
            </a:r>
            <a:r>
              <a:rPr lang="ko" sz="1200">
                <a:solidFill>
                  <a:srgbClr val="A9B7C6"/>
                </a:solidFill>
                <a:highlight>
                  <a:srgbClr val="2B2B2B"/>
                </a:highlight>
              </a:rPr>
              <a:t>.toInt()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 </a:t>
            </a:r>
            <a:r>
              <a:rPr lang="ko" sz="1200">
                <a:solidFill>
                  <a:srgbClr val="CC7832"/>
                </a:solidFill>
                <a:highlight>
                  <a:srgbClr val="2B2B2B"/>
                </a:highlight>
              </a:rPr>
              <a:t>else if </a:t>
            </a:r>
            <a:r>
              <a:rPr lang="ko" sz="1200">
                <a:solidFill>
                  <a:srgbClr val="A9B7C6"/>
                </a:solidFill>
                <a:highlight>
                  <a:srgbClr val="2B2B2B"/>
                </a:highlight>
              </a:rPr>
              <a:t>(event.</a:t>
            </a:r>
            <a:r>
              <a:rPr lang="ko" sz="1200" i="1">
                <a:solidFill>
                  <a:srgbClr val="9876AA"/>
                </a:solidFill>
                <a:highlight>
                  <a:srgbClr val="2B2B2B"/>
                </a:highlight>
              </a:rPr>
              <a:t>action </a:t>
            </a:r>
            <a:r>
              <a:rPr lang="ko" sz="1200">
                <a:solidFill>
                  <a:srgbClr val="A9B7C6"/>
                </a:solidFill>
                <a:highlight>
                  <a:srgbClr val="2B2B2B"/>
                </a:highlight>
              </a:rPr>
              <a:t>== MotionEvent.</a:t>
            </a:r>
            <a:r>
              <a:rPr lang="ko" sz="1200" i="1">
                <a:solidFill>
                  <a:srgbClr val="9876AA"/>
                </a:solidFill>
                <a:highlight>
                  <a:srgbClr val="2B2B2B"/>
                </a:highlight>
              </a:rPr>
              <a:t>ACTION_UP</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performClick()</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(x &gt; </a:t>
            </a:r>
            <a:r>
              <a:rPr lang="ko" sz="1200">
                <a:solidFill>
                  <a:srgbClr val="9876AA"/>
                </a:solidFill>
                <a:highlight>
                  <a:srgbClr val="2B2B2B"/>
                </a:highlight>
              </a:rPr>
              <a:t>leftKeyX </a:t>
            </a:r>
            <a:r>
              <a:rPr lang="ko" sz="1200">
                <a:solidFill>
                  <a:srgbClr val="A9B7C6"/>
                </a:solidFill>
                <a:highlight>
                  <a:srgbClr val="2B2B2B"/>
                </a:highlight>
              </a:rPr>
              <a:t>&amp;&amp; x &lt; </a:t>
            </a:r>
            <a:r>
              <a:rPr lang="ko" sz="1200">
                <a:solidFill>
                  <a:srgbClr val="9876AA"/>
                </a:solidFill>
                <a:highlight>
                  <a:srgbClr val="2B2B2B"/>
                </a:highlight>
              </a:rPr>
              <a:t>leftKeyX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&amp;&amp; y &gt; </a:t>
            </a:r>
            <a:r>
              <a:rPr lang="ko" sz="1200">
                <a:solidFill>
                  <a:srgbClr val="9876AA"/>
                </a:solidFill>
                <a:highlight>
                  <a:srgbClr val="2B2B2B"/>
                </a:highlight>
              </a:rPr>
              <a:t>leftKeyY </a:t>
            </a:r>
            <a:r>
              <a:rPr lang="ko" sz="1200">
                <a:solidFill>
                  <a:srgbClr val="A9B7C6"/>
                </a:solidFill>
                <a:highlight>
                  <a:srgbClr val="2B2B2B"/>
                </a:highlight>
              </a:rPr>
              <a:t>&amp;&amp; x &lt; </a:t>
            </a:r>
            <a:r>
              <a:rPr lang="ko" sz="1200">
                <a:solidFill>
                  <a:srgbClr val="9876AA"/>
                </a:solidFill>
                <a:highlight>
                  <a:srgbClr val="2B2B2B"/>
                </a:highlight>
              </a:rPr>
              <a:t>leftKeyY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6897BB"/>
                </a:solidFill>
                <a:highlight>
                  <a:srgbClr val="2B2B2B"/>
                </a:highlight>
              </a:rPr>
              <a:t>20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(x &gt; </a:t>
            </a:r>
            <a:r>
              <a:rPr lang="ko" sz="1200">
                <a:solidFill>
                  <a:srgbClr val="9876AA"/>
                </a:solidFill>
                <a:highlight>
                  <a:srgbClr val="2B2B2B"/>
                </a:highlight>
              </a:rPr>
              <a:t>rightKeyX </a:t>
            </a:r>
            <a:r>
              <a:rPr lang="ko" sz="1200">
                <a:solidFill>
                  <a:srgbClr val="A9B7C6"/>
                </a:solidFill>
                <a:highlight>
                  <a:srgbClr val="2B2B2B"/>
                </a:highlight>
              </a:rPr>
              <a:t>&amp;&amp; x &lt; </a:t>
            </a:r>
            <a:r>
              <a:rPr lang="ko" sz="1200">
                <a:solidFill>
                  <a:srgbClr val="9876AA"/>
                </a:solidFill>
                <a:highlight>
                  <a:srgbClr val="2B2B2B"/>
                </a:highlight>
              </a:rPr>
              <a:t>rightKeyX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&amp;&amp; y &gt; </a:t>
            </a:r>
            <a:r>
              <a:rPr lang="ko" sz="1200">
                <a:solidFill>
                  <a:srgbClr val="9876AA"/>
                </a:solidFill>
                <a:highlight>
                  <a:srgbClr val="2B2B2B"/>
                </a:highlight>
              </a:rPr>
              <a:t>rightKeyY </a:t>
            </a:r>
            <a:r>
              <a:rPr lang="ko" sz="1200">
                <a:solidFill>
                  <a:srgbClr val="A9B7C6"/>
                </a:solidFill>
                <a:highlight>
                  <a:srgbClr val="2B2B2B"/>
                </a:highlight>
              </a:rPr>
              <a:t>&amp;&amp; x &lt; </a:t>
            </a:r>
            <a:r>
              <a:rPr lang="ko" sz="1200">
                <a:solidFill>
                  <a:srgbClr val="9876AA"/>
                </a:solidFill>
                <a:highlight>
                  <a:srgbClr val="2B2B2B"/>
                </a:highlight>
              </a:rPr>
              <a:t>rightKeyY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basketX </a:t>
            </a:r>
            <a:r>
              <a:rPr lang="ko" sz="1200">
                <a:solidFill>
                  <a:srgbClr val="A9B7C6"/>
                </a:solidFill>
                <a:highlight>
                  <a:srgbClr val="2B2B2B"/>
                </a:highlight>
              </a:rPr>
              <a:t>+= </a:t>
            </a:r>
            <a:r>
              <a:rPr lang="ko" sz="1200">
                <a:solidFill>
                  <a:srgbClr val="6897BB"/>
                </a:solidFill>
                <a:highlight>
                  <a:srgbClr val="2B2B2B"/>
                </a:highlight>
              </a:rPr>
              <a:t>20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return 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performClick</a:t>
            </a:r>
            <a:r>
              <a:rPr lang="ko" sz="1200">
                <a:solidFill>
                  <a:srgbClr val="A9B7C6"/>
                </a:solidFill>
                <a:highlight>
                  <a:srgbClr val="2B2B2B"/>
                </a:highlight>
              </a:rPr>
              <a: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invalidate()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super</a:t>
            </a:r>
            <a:r>
              <a:rPr lang="ko" sz="1200">
                <a:solidFill>
                  <a:srgbClr val="A9B7C6"/>
                </a:solidFill>
                <a:highlight>
                  <a:srgbClr val="2B2B2B"/>
                </a:highlight>
              </a:rPr>
              <a:t>.performClick()</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
        <p:nvSpPr>
          <p:cNvPr id="231" name="Google Shape;231;p40"/>
          <p:cNvSpPr txBox="1"/>
          <p:nvPr/>
        </p:nvSpPr>
        <p:spPr>
          <a:xfrm>
            <a:off x="-758700" y="1695625"/>
            <a:ext cx="18039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b="1">
                <a:latin typeface="Nanum Gothic"/>
                <a:ea typeface="Nanum Gothic"/>
                <a:cs typeface="Nanum Gothic"/>
                <a:sym typeface="Nanum Gothic"/>
              </a:rPr>
              <a:t>Apple.kt</a:t>
            </a:r>
            <a:endParaRPr b="1">
              <a:latin typeface="Nanum Gothic"/>
              <a:ea typeface="Nanum Gothic"/>
              <a:cs typeface="Nanum Gothic"/>
              <a:sym typeface="Nanum Gothic"/>
            </a:endParaRPr>
          </a:p>
        </p:txBody>
      </p:sp>
      <p:sp>
        <p:nvSpPr>
          <p:cNvPr id="232" name="Google Shape;232;p40"/>
          <p:cNvSpPr txBox="1"/>
          <p:nvPr/>
        </p:nvSpPr>
        <p:spPr>
          <a:xfrm>
            <a:off x="5241900" y="1695625"/>
            <a:ext cx="18039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b="1">
                <a:latin typeface="Nanum Gothic"/>
                <a:ea typeface="Nanum Gothic"/>
                <a:cs typeface="Nanum Gothic"/>
                <a:sym typeface="Nanum Gothic"/>
              </a:rPr>
              <a:t>MainActivity.kt</a:t>
            </a:r>
            <a:endParaRPr b="1">
              <a:latin typeface="Nanum Gothic"/>
              <a:ea typeface="Nanum Gothic"/>
              <a:cs typeface="Nanum Gothic"/>
              <a:sym typeface="Nanum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238" name="Google Shape;238;p4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16</a:t>
            </a:fld>
            <a:endParaRPr sz="2400"/>
          </a:p>
        </p:txBody>
      </p:sp>
      <p:sp>
        <p:nvSpPr>
          <p:cNvPr id="239" name="Google Shape;239;p41"/>
          <p:cNvSpPr txBox="1">
            <a:spLocks noGrp="1"/>
          </p:cNvSpPr>
          <p:nvPr>
            <p:ph type="body" idx="1"/>
          </p:nvPr>
        </p:nvSpPr>
        <p:spPr>
          <a:xfrm>
            <a:off x="589575" y="991350"/>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확장하기</a:t>
            </a:r>
            <a:endParaRPr/>
          </a:p>
          <a:p>
            <a:pPr marL="914400" lvl="1" indent="-317500" algn="l" rtl="0">
              <a:spcBef>
                <a:spcPts val="0"/>
              </a:spcBef>
              <a:spcAft>
                <a:spcPts val="0"/>
              </a:spcAft>
              <a:buSzPts val="1400"/>
              <a:buChar char="○"/>
            </a:pPr>
            <a:r>
              <a:rPr lang="ko"/>
              <a:t>SurfaceView(서피스 뷰)란?</a:t>
            </a:r>
            <a:endParaRPr/>
          </a:p>
          <a:p>
            <a:pPr marL="1371600" lvl="2" indent="-317500" algn="l" rtl="0">
              <a:spcBef>
                <a:spcPts val="0"/>
              </a:spcBef>
              <a:spcAft>
                <a:spcPts val="0"/>
              </a:spcAft>
              <a:buSzPts val="1400"/>
              <a:buChar char="■"/>
            </a:pPr>
            <a:r>
              <a:rPr lang="ko"/>
              <a:t>SurfaceView 이해하기</a:t>
            </a:r>
            <a:endParaRPr/>
          </a:p>
          <a:p>
            <a:pPr marL="1828800" lvl="3" indent="-317500" algn="l" rtl="0">
              <a:spcBef>
                <a:spcPts val="0"/>
              </a:spcBef>
              <a:spcAft>
                <a:spcPts val="0"/>
              </a:spcAft>
              <a:buSzPts val="1400"/>
              <a:buChar char="●"/>
            </a:pPr>
            <a:r>
              <a:rPr lang="ko"/>
              <a:t>서피스 뷰란 기존의 뷰를 상속받지만 그래픽적인 처리가 더 빠른 뷰입니다. 안드로이드 앱에서는 보통 3D 그래픽을 처리할 때 많이 사용합니다.</a:t>
            </a:r>
            <a:endParaRPr/>
          </a:p>
          <a:p>
            <a:pPr marL="1828800" lvl="3" indent="-317500" algn="l" rtl="0">
              <a:spcBef>
                <a:spcPts val="0"/>
              </a:spcBef>
              <a:spcAft>
                <a:spcPts val="0"/>
              </a:spcAft>
              <a:buSzPts val="1400"/>
              <a:buChar char="●"/>
            </a:pPr>
            <a:r>
              <a:rPr lang="ko"/>
              <a:t>서피스 뷰는 앞에서 사용했던 onDraw()나, invalidate()를 이용한 화면 갱신이 필요하지 않습니다.</a:t>
            </a:r>
            <a:endParaRPr/>
          </a:p>
          <a:p>
            <a:pPr marL="1828800" lvl="3" indent="-317500" algn="l" rtl="0">
              <a:spcBef>
                <a:spcPts val="0"/>
              </a:spcBef>
              <a:spcAft>
                <a:spcPts val="0"/>
              </a:spcAft>
              <a:buSzPts val="1400"/>
              <a:buChar char="●"/>
            </a:pPr>
            <a:r>
              <a:rPr lang="ko"/>
              <a:t>그러면 서피스 뷰를 왜 사용할까요?</a:t>
            </a:r>
            <a:endParaRPr/>
          </a:p>
          <a:p>
            <a:pPr marL="2286000" lvl="4" indent="-317500" algn="l" rtl="0">
              <a:spcBef>
                <a:spcPts val="0"/>
              </a:spcBef>
              <a:spcAft>
                <a:spcPts val="0"/>
              </a:spcAft>
              <a:buSzPts val="1400"/>
              <a:buChar char="○"/>
            </a:pPr>
            <a:r>
              <a:rPr lang="ko"/>
              <a:t>만약에 그림을 그리는 양이 많아서 계속 화면에 그림만 그리고 있다면 어떻게 될까요?</a:t>
            </a:r>
            <a:endParaRPr/>
          </a:p>
          <a:p>
            <a:pPr marL="2286000" lvl="4" indent="-317500" algn="l" rtl="0">
              <a:spcBef>
                <a:spcPts val="0"/>
              </a:spcBef>
              <a:spcAft>
                <a:spcPts val="0"/>
              </a:spcAft>
              <a:buSzPts val="1400"/>
              <a:buChar char="○"/>
            </a:pPr>
            <a:r>
              <a:rPr lang="ko"/>
              <a:t>사용자가 화면을 터치해도 그림만 그리고 화면터치에 대한 반응이 이루어지지 않을 수도 있습니다.</a:t>
            </a:r>
            <a:endParaRPr/>
          </a:p>
          <a:p>
            <a:pPr marL="2286000" lvl="4" indent="-317500" algn="l" rtl="0">
              <a:spcBef>
                <a:spcPts val="0"/>
              </a:spcBef>
              <a:spcAft>
                <a:spcPts val="0"/>
              </a:spcAft>
              <a:buSzPts val="1400"/>
              <a:buChar char="○"/>
            </a:pPr>
            <a:r>
              <a:rPr lang="ko"/>
              <a:t>이런 문제를 해결하기 위해서 별도로 그림만 그리고 있도록 만들 필요가 있습니다.</a:t>
            </a:r>
            <a:endParaRPr/>
          </a:p>
          <a:p>
            <a:pPr marL="2286000" lvl="4" indent="-317500" algn="l" rtl="0">
              <a:spcBef>
                <a:spcPts val="0"/>
              </a:spcBef>
              <a:spcAft>
                <a:spcPts val="0"/>
              </a:spcAft>
              <a:buSzPts val="1400"/>
              <a:buChar char="○"/>
            </a:pPr>
            <a:r>
              <a:rPr lang="ko"/>
              <a:t>서피스 뷰를 사용하면 바로 화면에 문자나 이미지를 출력하지 않고 고속 메모리인 surface(=버퍼)에 문자나 이미지를 저장해두고, 한번에 그림을 전송합니다.</a:t>
            </a:r>
            <a:endParaRPr/>
          </a:p>
          <a:p>
            <a:pPr marL="1828800" lvl="3" indent="-317500" algn="l" rtl="0">
              <a:spcBef>
                <a:spcPts val="0"/>
              </a:spcBef>
              <a:spcAft>
                <a:spcPts val="0"/>
              </a:spcAft>
              <a:buSzPts val="1400"/>
              <a:buChar char="●"/>
            </a:pPr>
            <a:r>
              <a:rPr lang="ko"/>
              <a:t>서피스 뷰는 메모리인 Surface와 전용 인터페이스인 SurfaceHolder로 구성되어 있습니다.</a:t>
            </a:r>
            <a:endParaRPr/>
          </a:p>
        </p:txBody>
      </p:sp>
      <p:sp>
        <p:nvSpPr>
          <p:cNvPr id="240" name="Google Shape;240;p41"/>
          <p:cNvSpPr/>
          <p:nvPr/>
        </p:nvSpPr>
        <p:spPr>
          <a:xfrm>
            <a:off x="549600" y="6609775"/>
            <a:ext cx="6460800" cy="2414700"/>
          </a:xfrm>
          <a:prstGeom prst="rect">
            <a:avLst/>
          </a:prstGeom>
          <a:solidFill>
            <a:srgbClr val="E8BF6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1"/>
          <p:cNvSpPr txBox="1"/>
          <p:nvPr/>
        </p:nvSpPr>
        <p:spPr>
          <a:xfrm>
            <a:off x="2257350" y="6743425"/>
            <a:ext cx="3045300" cy="538200"/>
          </a:xfrm>
          <a:prstGeom prst="rect">
            <a:avLst/>
          </a:prstGeom>
          <a:solidFill>
            <a:schemeClr val="lt1"/>
          </a:solidFill>
          <a:ln w="9525" cap="flat" cmpd="sng">
            <a:solidFill>
              <a:srgbClr val="2B2B2B"/>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sz="1800" b="1">
                <a:latin typeface="Nanum Gothic"/>
                <a:ea typeface="Nanum Gothic"/>
                <a:cs typeface="Nanum Gothic"/>
                <a:sym typeface="Nanum Gothic"/>
              </a:rPr>
              <a:t>SurfaceView</a:t>
            </a:r>
            <a:endParaRPr sz="1800" b="1">
              <a:latin typeface="Nanum Gothic"/>
              <a:ea typeface="Nanum Gothic"/>
              <a:cs typeface="Nanum Gothic"/>
              <a:sym typeface="Nanum Gothic"/>
            </a:endParaRPr>
          </a:p>
        </p:txBody>
      </p:sp>
      <p:sp>
        <p:nvSpPr>
          <p:cNvPr id="242" name="Google Shape;242;p41"/>
          <p:cNvSpPr/>
          <p:nvPr/>
        </p:nvSpPr>
        <p:spPr>
          <a:xfrm>
            <a:off x="800075" y="7528950"/>
            <a:ext cx="2932200" cy="1221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b="1"/>
              <a:t>Surface(메모리)</a:t>
            </a:r>
            <a:endParaRPr b="1"/>
          </a:p>
        </p:txBody>
      </p:sp>
      <p:sp>
        <p:nvSpPr>
          <p:cNvPr id="243" name="Google Shape;243;p41"/>
          <p:cNvSpPr/>
          <p:nvPr/>
        </p:nvSpPr>
        <p:spPr>
          <a:xfrm>
            <a:off x="3825850" y="7542100"/>
            <a:ext cx="2932200" cy="12219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b="1"/>
              <a:t>SurfaceHolder(인터페이스)</a:t>
            </a:r>
            <a:endParaRPr b="1"/>
          </a:p>
        </p:txBody>
      </p:sp>
      <p:sp>
        <p:nvSpPr>
          <p:cNvPr id="244" name="Google Shape;244;p41"/>
          <p:cNvSpPr/>
          <p:nvPr/>
        </p:nvSpPr>
        <p:spPr>
          <a:xfrm>
            <a:off x="933274" y="7892625"/>
            <a:ext cx="2665800" cy="72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200"/>
              <a:t>고속메모리(버퍼)로, lockCanvas 메소드에 의해 이미지나 문자를 그린다.</a:t>
            </a:r>
            <a:endParaRPr sz="1200"/>
          </a:p>
        </p:txBody>
      </p:sp>
      <p:sp>
        <p:nvSpPr>
          <p:cNvPr id="245" name="Google Shape;245;p41"/>
          <p:cNvSpPr/>
          <p:nvPr/>
        </p:nvSpPr>
        <p:spPr>
          <a:xfrm>
            <a:off x="3959050" y="7905775"/>
            <a:ext cx="2665800" cy="72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200"/>
              <a:t>서피스 뷰에서 전용으로 사용하는 인터페이스로, lockCanvas()와 unlockCnavasAndPost() 메소드를 이용한다.</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251" name="Google Shape;251;p4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17</a:t>
            </a:fld>
            <a:endParaRPr sz="2400"/>
          </a:p>
        </p:txBody>
      </p:sp>
      <p:sp>
        <p:nvSpPr>
          <p:cNvPr id="252" name="Google Shape;252;p42"/>
          <p:cNvSpPr txBox="1">
            <a:spLocks noGrp="1"/>
          </p:cNvSpPr>
          <p:nvPr>
            <p:ph type="body" idx="1"/>
          </p:nvPr>
        </p:nvSpPr>
        <p:spPr>
          <a:xfrm>
            <a:off x="589575" y="991350"/>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확장하기</a:t>
            </a:r>
            <a:endParaRPr/>
          </a:p>
          <a:p>
            <a:pPr marL="914400" lvl="1" indent="-317500" algn="l" rtl="0">
              <a:spcBef>
                <a:spcPts val="0"/>
              </a:spcBef>
              <a:spcAft>
                <a:spcPts val="0"/>
              </a:spcAft>
              <a:buSzPts val="1400"/>
              <a:buChar char="○"/>
            </a:pPr>
            <a:r>
              <a:rPr lang="ko"/>
              <a:t>SurfaceView(서피스 뷰)란?</a:t>
            </a:r>
            <a:endParaRPr/>
          </a:p>
          <a:p>
            <a:pPr marL="1371600" lvl="2" indent="-317500" algn="l" rtl="0">
              <a:spcBef>
                <a:spcPts val="0"/>
              </a:spcBef>
              <a:spcAft>
                <a:spcPts val="0"/>
              </a:spcAft>
              <a:buSzPts val="1400"/>
              <a:buChar char="■"/>
            </a:pPr>
            <a:r>
              <a:rPr lang="ko"/>
              <a:t>SurfaceHolder</a:t>
            </a:r>
            <a:endParaRPr/>
          </a:p>
          <a:p>
            <a:pPr marL="1828800" lvl="3" indent="-317500" algn="l" rtl="0">
              <a:spcBef>
                <a:spcPts val="0"/>
              </a:spcBef>
              <a:spcAft>
                <a:spcPts val="0"/>
              </a:spcAft>
              <a:buSzPts val="1400"/>
              <a:buChar char="●"/>
            </a:pPr>
            <a:r>
              <a:rPr lang="ko"/>
              <a:t>SurfaceHolder는 서피스뷰에서 전용으로 사용되는 인터페이스입니다. SurfaceHolder는 메모리(surface)에 그림을 그리는 작업 및 Surface에 그려 놓은 것들을 실제 사용자 기기의 화면으로 복사하는 역할을 합니다.</a:t>
            </a:r>
            <a:endParaRPr/>
          </a:p>
          <a:p>
            <a:pPr marL="1828800" lvl="3" indent="-317500" algn="l" rtl="0">
              <a:spcBef>
                <a:spcPts val="0"/>
              </a:spcBef>
              <a:spcAft>
                <a:spcPts val="0"/>
              </a:spcAft>
              <a:buSzPts val="1400"/>
              <a:buChar char="●"/>
            </a:pPr>
            <a:r>
              <a:rPr lang="ko"/>
              <a:t>holder 프로퍼티를 통해 SurfaceHolder 객체를 얻을 수 있습니다.</a:t>
            </a:r>
            <a:endParaRPr/>
          </a:p>
          <a:p>
            <a:pPr marL="1828800" lvl="3" indent="-317500" algn="l" rtl="0">
              <a:spcBef>
                <a:spcPts val="0"/>
              </a:spcBef>
              <a:spcAft>
                <a:spcPts val="0"/>
              </a:spcAft>
              <a:buSzPts val="1400"/>
              <a:buChar char="●"/>
            </a:pPr>
            <a:r>
              <a:rPr lang="ko"/>
              <a:t>캔버스에 drawText와 drawBitmap 메소드를 이용하여 문자나 이미지를 그리려면 lockCanvas()를 사용해야 합니다.</a:t>
            </a:r>
            <a:endParaRPr/>
          </a:p>
          <a:p>
            <a:pPr marL="1828800" lvl="3" indent="-317500" algn="l" rtl="0">
              <a:spcBef>
                <a:spcPts val="0"/>
              </a:spcBef>
              <a:spcAft>
                <a:spcPts val="0"/>
              </a:spcAft>
              <a:buSzPts val="1400"/>
              <a:buChar char="●"/>
            </a:pPr>
            <a:r>
              <a:rPr lang="ko"/>
              <a:t>표시할 내용이 끝나면 unlockCanvasAndPost() 메소드를 호출하여 서피스뷰를 휴대폰 화면으로 복사하게 됩니다.</a:t>
            </a:r>
            <a:endParaRPr/>
          </a:p>
        </p:txBody>
      </p:sp>
      <p:grpSp>
        <p:nvGrpSpPr>
          <p:cNvPr id="253" name="Google Shape;253;p42"/>
          <p:cNvGrpSpPr/>
          <p:nvPr/>
        </p:nvGrpSpPr>
        <p:grpSpPr>
          <a:xfrm>
            <a:off x="349150" y="5043350"/>
            <a:ext cx="6862525" cy="2739300"/>
            <a:chOff x="349150" y="4810600"/>
            <a:chExt cx="6862525" cy="2739300"/>
          </a:xfrm>
        </p:grpSpPr>
        <p:sp>
          <p:nvSpPr>
            <p:cNvPr id="254" name="Google Shape;254;p42"/>
            <p:cNvSpPr/>
            <p:nvPr/>
          </p:nvSpPr>
          <p:spPr>
            <a:xfrm>
              <a:off x="3607625" y="6604300"/>
              <a:ext cx="3054900" cy="945600"/>
            </a:xfrm>
            <a:prstGeom prst="parallelogram">
              <a:avLst>
                <a:gd name="adj" fmla="val 661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2"/>
            <p:cNvSpPr txBox="1"/>
            <p:nvPr/>
          </p:nvSpPr>
          <p:spPr>
            <a:xfrm>
              <a:off x="349150" y="6668050"/>
              <a:ext cx="2123700" cy="818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lockCanvas() 메소드를 이용하여 Surface에 픽셀을 제작해 둔다.</a:t>
              </a:r>
              <a:endParaRPr>
                <a:latin typeface="Nanum Gothic"/>
                <a:ea typeface="Nanum Gothic"/>
                <a:cs typeface="Nanum Gothic"/>
                <a:sym typeface="Nanum Gothic"/>
              </a:endParaRPr>
            </a:p>
          </p:txBody>
        </p:sp>
        <p:cxnSp>
          <p:nvCxnSpPr>
            <p:cNvPr id="256" name="Google Shape;256;p42"/>
            <p:cNvCxnSpPr>
              <a:stCxn id="255" idx="3"/>
              <a:endCxn id="254" idx="5"/>
            </p:cNvCxnSpPr>
            <p:nvPr/>
          </p:nvCxnSpPr>
          <p:spPr>
            <a:xfrm>
              <a:off x="2472850" y="7077100"/>
              <a:ext cx="1447500" cy="0"/>
            </a:xfrm>
            <a:prstGeom prst="straightConnector1">
              <a:avLst/>
            </a:prstGeom>
            <a:noFill/>
            <a:ln w="9525" cap="flat" cmpd="sng">
              <a:solidFill>
                <a:schemeClr val="dk2"/>
              </a:solidFill>
              <a:prstDash val="solid"/>
              <a:round/>
              <a:headEnd type="none" w="med" len="med"/>
              <a:tailEnd type="none" w="med" len="med"/>
            </a:ln>
          </p:spPr>
        </p:cxnSp>
        <p:sp>
          <p:nvSpPr>
            <p:cNvPr id="257" name="Google Shape;257;p42"/>
            <p:cNvSpPr/>
            <p:nvPr/>
          </p:nvSpPr>
          <p:spPr>
            <a:xfrm>
              <a:off x="3607625" y="4967500"/>
              <a:ext cx="3054900" cy="945600"/>
            </a:xfrm>
            <a:prstGeom prst="parallelogram">
              <a:avLst>
                <a:gd name="adj" fmla="val 661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2"/>
            <p:cNvSpPr txBox="1"/>
            <p:nvPr/>
          </p:nvSpPr>
          <p:spPr>
            <a:xfrm>
              <a:off x="349150" y="4810600"/>
              <a:ext cx="2400300" cy="1259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unlockCanvasAndPost() 메소드로 서피스에 있는 픽셀을 복사해와서 서피스에 있는 화면을 실제 화면에 복사한다.</a:t>
              </a:r>
              <a:endParaRPr>
                <a:latin typeface="Nanum Gothic"/>
                <a:ea typeface="Nanum Gothic"/>
                <a:cs typeface="Nanum Gothic"/>
                <a:sym typeface="Nanum Gothic"/>
              </a:endParaRPr>
            </a:p>
          </p:txBody>
        </p:sp>
        <p:cxnSp>
          <p:nvCxnSpPr>
            <p:cNvPr id="259" name="Google Shape;259;p42"/>
            <p:cNvCxnSpPr>
              <a:stCxn id="258" idx="3"/>
              <a:endCxn id="257" idx="5"/>
            </p:cNvCxnSpPr>
            <p:nvPr/>
          </p:nvCxnSpPr>
          <p:spPr>
            <a:xfrm>
              <a:off x="2749450" y="5440300"/>
              <a:ext cx="1170900" cy="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42"/>
            <p:cNvCxnSpPr>
              <a:endCxn id="257" idx="4"/>
            </p:cNvCxnSpPr>
            <p:nvPr/>
          </p:nvCxnSpPr>
          <p:spPr>
            <a:xfrm rot="10800000">
              <a:off x="5135075" y="5913100"/>
              <a:ext cx="0" cy="1113000"/>
            </a:xfrm>
            <a:prstGeom prst="straightConnector1">
              <a:avLst/>
            </a:prstGeom>
            <a:noFill/>
            <a:ln w="38100" cap="flat" cmpd="sng">
              <a:solidFill>
                <a:srgbClr val="FF0000"/>
              </a:solidFill>
              <a:prstDash val="solid"/>
              <a:round/>
              <a:headEnd type="none" w="med" len="med"/>
              <a:tailEnd type="triangle" w="med" len="med"/>
            </a:ln>
          </p:spPr>
        </p:cxnSp>
        <p:sp>
          <p:nvSpPr>
            <p:cNvPr id="261" name="Google Shape;261;p42"/>
            <p:cNvSpPr txBox="1"/>
            <p:nvPr/>
          </p:nvSpPr>
          <p:spPr>
            <a:xfrm>
              <a:off x="5847875" y="6872500"/>
              <a:ext cx="1280100" cy="409200"/>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a:latin typeface="Nanum Gothic"/>
                  <a:ea typeface="Nanum Gothic"/>
                  <a:cs typeface="Nanum Gothic"/>
                  <a:sym typeface="Nanum Gothic"/>
                </a:rPr>
                <a:t>SurfaceView</a:t>
              </a:r>
              <a:endParaRPr>
                <a:latin typeface="Nanum Gothic"/>
                <a:ea typeface="Nanum Gothic"/>
                <a:cs typeface="Nanum Gothic"/>
                <a:sym typeface="Nanum Gothic"/>
              </a:endParaRPr>
            </a:p>
          </p:txBody>
        </p:sp>
        <p:sp>
          <p:nvSpPr>
            <p:cNvPr id="262" name="Google Shape;262;p42"/>
            <p:cNvSpPr txBox="1"/>
            <p:nvPr/>
          </p:nvSpPr>
          <p:spPr>
            <a:xfrm>
              <a:off x="5764175" y="5235700"/>
              <a:ext cx="1447500" cy="409200"/>
            </a:xfrm>
            <a:prstGeom prst="rect">
              <a:avLst/>
            </a:prstGeom>
            <a:solidFill>
              <a:schemeClr val="lt1"/>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a:latin typeface="Nanum Gothic"/>
                  <a:ea typeface="Nanum Gothic"/>
                  <a:cs typeface="Nanum Gothic"/>
                  <a:sym typeface="Nanum Gothic"/>
                </a:rPr>
                <a:t>View(실제 화면)</a:t>
              </a:r>
              <a:endParaRPr>
                <a:latin typeface="Nanum Gothic"/>
                <a:ea typeface="Nanum Gothic"/>
                <a:cs typeface="Nanum Gothic"/>
                <a:sym typeface="Nanum Gothic"/>
              </a:endParaRPr>
            </a:p>
          </p:txBody>
        </p:sp>
      </p:grpSp>
      <p:sp>
        <p:nvSpPr>
          <p:cNvPr id="263" name="Google Shape;263;p42"/>
          <p:cNvSpPr txBox="1"/>
          <p:nvPr/>
        </p:nvSpPr>
        <p:spPr>
          <a:xfrm>
            <a:off x="182175" y="6546125"/>
            <a:ext cx="407400" cy="4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①</a:t>
            </a:r>
            <a:endParaRPr>
              <a:latin typeface="Nanum Gothic"/>
              <a:ea typeface="Nanum Gothic"/>
              <a:cs typeface="Nanum Gothic"/>
              <a:sym typeface="Nanum Gothic"/>
            </a:endParaRPr>
          </a:p>
        </p:txBody>
      </p:sp>
      <p:sp>
        <p:nvSpPr>
          <p:cNvPr id="264" name="Google Shape;264;p42"/>
          <p:cNvSpPr txBox="1"/>
          <p:nvPr/>
        </p:nvSpPr>
        <p:spPr>
          <a:xfrm>
            <a:off x="182175" y="4592450"/>
            <a:ext cx="407400" cy="4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②</a:t>
            </a:r>
            <a:endParaRPr>
              <a:latin typeface="Nanum Gothic"/>
              <a:ea typeface="Nanum Gothic"/>
              <a:cs typeface="Nanum Gothic"/>
              <a:sym typeface="Nanum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270" name="Google Shape;270;p4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18</a:t>
            </a:fld>
            <a:endParaRPr sz="2400"/>
          </a:p>
        </p:txBody>
      </p:sp>
      <p:sp>
        <p:nvSpPr>
          <p:cNvPr id="271" name="Google Shape;271;p43"/>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spcBef>
                <a:spcPts val="0"/>
              </a:spcBef>
              <a:spcAft>
                <a:spcPts val="0"/>
              </a:spcAft>
              <a:buClr>
                <a:srgbClr val="2B2B2B"/>
              </a:buClr>
              <a:buSzPts val="1400"/>
              <a:buChar char="○"/>
            </a:pPr>
            <a:r>
              <a:rPr lang="ko">
                <a:solidFill>
                  <a:srgbClr val="2B2B2B"/>
                </a:solidFill>
              </a:rPr>
              <a:t>쓰레드(Thread)와 코루틴(Coroutine)</a:t>
            </a:r>
            <a:endParaRPr>
              <a:solidFill>
                <a:srgbClr val="2B2B2B"/>
              </a:solidFill>
            </a:endParaRPr>
          </a:p>
          <a:p>
            <a:pPr marL="1371600" lvl="2" indent="-317500" algn="l" rtl="0">
              <a:spcBef>
                <a:spcPts val="0"/>
              </a:spcBef>
              <a:spcAft>
                <a:spcPts val="0"/>
              </a:spcAft>
              <a:buClr>
                <a:srgbClr val="2B2B2B"/>
              </a:buClr>
              <a:buSzPts val="1400"/>
              <a:buChar char="■"/>
            </a:pPr>
            <a:r>
              <a:rPr lang="ko">
                <a:solidFill>
                  <a:srgbClr val="2B2B2B"/>
                </a:solidFill>
              </a:rPr>
              <a:t>쓰레드(Thread)란?</a:t>
            </a:r>
            <a:endParaRPr sz="1000">
              <a:solidFill>
                <a:srgbClr val="2B2B2B"/>
              </a:solidFill>
              <a:highlight>
                <a:srgbClr val="FFFFFF"/>
              </a:highlight>
            </a:endParaRPr>
          </a:p>
          <a:p>
            <a:pPr marL="1828800" lvl="3" indent="-317500" algn="l" rtl="0">
              <a:spcBef>
                <a:spcPts val="0"/>
              </a:spcBef>
              <a:spcAft>
                <a:spcPts val="0"/>
              </a:spcAft>
              <a:buClr>
                <a:srgbClr val="2B2B2B"/>
              </a:buClr>
              <a:buSzPts val="1400"/>
              <a:buChar char="●"/>
            </a:pPr>
            <a:r>
              <a:rPr lang="ko">
                <a:solidFill>
                  <a:srgbClr val="2B2B2B"/>
                </a:solidFill>
                <a:highlight>
                  <a:srgbClr val="FFFFFF"/>
                </a:highlight>
              </a:rPr>
              <a:t>멀티 프로세싱, 멀티 쓰레딩, 멀티 태스킹… 다들 한 번 쯤은 들어봤을 용어들입니다.</a:t>
            </a:r>
            <a:endParaRPr>
              <a:solidFill>
                <a:srgbClr val="2B2B2B"/>
              </a:solidFill>
              <a:highlight>
                <a:srgbClr val="FFFFFF"/>
              </a:highlight>
            </a:endParaRPr>
          </a:p>
          <a:p>
            <a:pPr marL="1828800" lvl="3" indent="-317500" algn="l" rtl="0">
              <a:spcBef>
                <a:spcPts val="0"/>
              </a:spcBef>
              <a:spcAft>
                <a:spcPts val="0"/>
              </a:spcAft>
              <a:buClr>
                <a:srgbClr val="2B2B2B"/>
              </a:buClr>
              <a:buSzPts val="1400"/>
              <a:buChar char="●"/>
            </a:pPr>
            <a:r>
              <a:rPr lang="ko">
                <a:solidFill>
                  <a:srgbClr val="2B2B2B"/>
                </a:solidFill>
                <a:highlight>
                  <a:srgbClr val="FFFFFF"/>
                </a:highlight>
              </a:rPr>
              <a:t>이런 개념들이 등장하게 된 배경에 대해 먼저 짚어봐야 합니다.</a:t>
            </a:r>
            <a:endParaRPr>
              <a:solidFill>
                <a:srgbClr val="2B2B2B"/>
              </a:solidFill>
              <a:highlight>
                <a:srgbClr val="FFFFFF"/>
              </a:highlight>
            </a:endParaRPr>
          </a:p>
          <a:p>
            <a:pPr marL="1828800" lvl="0" indent="0" algn="l" rtl="0">
              <a:spcBef>
                <a:spcPts val="0"/>
              </a:spcBef>
              <a:spcAft>
                <a:spcPts val="0"/>
              </a:spcAft>
              <a:buNone/>
            </a:pPr>
            <a:endParaRPr>
              <a:solidFill>
                <a:srgbClr val="2B2B2B"/>
              </a:solidFill>
              <a:highlight>
                <a:srgbClr val="FFFFFF"/>
              </a:highlight>
            </a:endParaRPr>
          </a:p>
          <a:p>
            <a:pPr marL="1828800" lvl="3" indent="-317500" algn="l" rtl="0">
              <a:spcBef>
                <a:spcPts val="0"/>
              </a:spcBef>
              <a:spcAft>
                <a:spcPts val="0"/>
              </a:spcAft>
              <a:buClr>
                <a:srgbClr val="2B2B2B"/>
              </a:buClr>
              <a:buSzPts val="1400"/>
              <a:buChar char="●"/>
            </a:pPr>
            <a:r>
              <a:rPr lang="ko">
                <a:solidFill>
                  <a:srgbClr val="2B2B2B"/>
                </a:solidFill>
                <a:highlight>
                  <a:srgbClr val="FFFFFF"/>
                </a:highlight>
              </a:rPr>
              <a:t>제일 처음 컴퓨터가 나왔을 때, 그 당시 컴퓨터는 한 번에 단 1개의 작업밖에 처리하지 못했습니다. 하지만 컴퓨터가 발전하면 할 수록, 사람들은 한 번에 여러 개의 작업을 같이 하고 싶어졌죠. 예를 들면 웹서핑을 하면서 노래를 같이 듣고 싶었던 거죠.</a:t>
            </a:r>
            <a:endParaRPr>
              <a:solidFill>
                <a:srgbClr val="2B2B2B"/>
              </a:solidFill>
              <a:highlight>
                <a:srgbClr val="FFFFFF"/>
              </a:highlight>
            </a:endParaRPr>
          </a:p>
          <a:p>
            <a:pPr marL="1828800" lvl="3" indent="-317500" algn="l" rtl="0">
              <a:spcBef>
                <a:spcPts val="0"/>
              </a:spcBef>
              <a:spcAft>
                <a:spcPts val="0"/>
              </a:spcAft>
              <a:buClr>
                <a:srgbClr val="2B2B2B"/>
              </a:buClr>
              <a:buSzPts val="1400"/>
              <a:buChar char="●"/>
            </a:pPr>
            <a:r>
              <a:rPr lang="ko">
                <a:solidFill>
                  <a:srgbClr val="2B2B2B"/>
                </a:solidFill>
                <a:highlight>
                  <a:srgbClr val="FFFFFF"/>
                </a:highlight>
              </a:rPr>
              <a:t>그런데 컴퓨터의 구조상 한 번에 한가지의 작업만 할 수 있게 설계가 되었고, 이 문제를 해결하기 위해 컴퓨터공학자들이 생각한 방법은 ‘컴퓨터는 엄청 빠르니까 여러가지의 작업을 왔다갔다 하면서 하나씩 처리하면 사람이 느끼기엔 여러 가지 일을 한 번에 처리하는 것처럼 보이지 않을까? 였습니다.</a:t>
            </a:r>
            <a:endParaRPr>
              <a:solidFill>
                <a:srgbClr val="2B2B2B"/>
              </a:solidFill>
              <a:highlight>
                <a:srgbClr val="FFFFFF"/>
              </a:highlight>
            </a:endParaRPr>
          </a:p>
          <a:p>
            <a:pPr marL="1828800" lvl="3" indent="-317500" algn="l" rtl="0">
              <a:spcBef>
                <a:spcPts val="0"/>
              </a:spcBef>
              <a:spcAft>
                <a:spcPts val="0"/>
              </a:spcAft>
              <a:buClr>
                <a:srgbClr val="2B2B2B"/>
              </a:buClr>
              <a:buSzPts val="1400"/>
              <a:buChar char="●"/>
            </a:pPr>
            <a:endParaRPr>
              <a:solidFill>
                <a:srgbClr val="2B2B2B"/>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277" name="Google Shape;277;p4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19</a:t>
            </a:fld>
            <a:endParaRPr sz="2400"/>
          </a:p>
        </p:txBody>
      </p:sp>
      <p:sp>
        <p:nvSpPr>
          <p:cNvPr id="278" name="Google Shape;278;p44"/>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spcBef>
                <a:spcPts val="0"/>
              </a:spcBef>
              <a:spcAft>
                <a:spcPts val="0"/>
              </a:spcAft>
              <a:buClr>
                <a:srgbClr val="2B2B2B"/>
              </a:buClr>
              <a:buSzPts val="1400"/>
              <a:buChar char="○"/>
            </a:pPr>
            <a:r>
              <a:rPr lang="ko">
                <a:solidFill>
                  <a:srgbClr val="2B2B2B"/>
                </a:solidFill>
              </a:rPr>
              <a:t>쓰레드(Thread)와 코루틴(Coroutine)</a:t>
            </a:r>
            <a:endParaRPr>
              <a:solidFill>
                <a:srgbClr val="2B2B2B"/>
              </a:solidFill>
            </a:endParaRPr>
          </a:p>
          <a:p>
            <a:pPr marL="1371600" lvl="2" indent="-317500" algn="l" rtl="0">
              <a:spcBef>
                <a:spcPts val="0"/>
              </a:spcBef>
              <a:spcAft>
                <a:spcPts val="0"/>
              </a:spcAft>
              <a:buClr>
                <a:srgbClr val="2B2B2B"/>
              </a:buClr>
              <a:buSzPts val="1400"/>
              <a:buChar char="■"/>
            </a:pPr>
            <a:r>
              <a:rPr lang="ko">
                <a:solidFill>
                  <a:srgbClr val="2B2B2B"/>
                </a:solidFill>
              </a:rPr>
              <a:t>쓰레드(Thread)란?</a:t>
            </a:r>
            <a:endParaRPr sz="1000">
              <a:solidFill>
                <a:srgbClr val="2B2B2B"/>
              </a:solidFill>
              <a:highlight>
                <a:srgbClr val="FFFFFF"/>
              </a:highlight>
            </a:endParaRPr>
          </a:p>
          <a:p>
            <a:pPr marL="1828800" lvl="3" indent="-317500" algn="l" rtl="0">
              <a:spcBef>
                <a:spcPts val="0"/>
              </a:spcBef>
              <a:spcAft>
                <a:spcPts val="0"/>
              </a:spcAft>
              <a:buClr>
                <a:srgbClr val="2B2B2B"/>
              </a:buClr>
              <a:buSzPts val="1400"/>
              <a:buChar char="●"/>
            </a:pPr>
            <a:r>
              <a:rPr lang="ko">
                <a:solidFill>
                  <a:srgbClr val="2B2B2B"/>
                </a:solidFill>
                <a:highlight>
                  <a:srgbClr val="FFFFFF"/>
                </a:highlight>
              </a:rPr>
              <a:t>쓰레드를 설명하기 전에 먼저 프로그램과 프로세스에 대해 알아야 합니다.</a:t>
            </a:r>
            <a:endParaRPr>
              <a:solidFill>
                <a:srgbClr val="2B2B2B"/>
              </a:solidFill>
              <a:highlight>
                <a:srgbClr val="FFFFFF"/>
              </a:highlight>
            </a:endParaRPr>
          </a:p>
          <a:p>
            <a:pPr marL="1828800" lvl="3" indent="-317500" algn="l" rtl="0">
              <a:spcBef>
                <a:spcPts val="0"/>
              </a:spcBef>
              <a:spcAft>
                <a:spcPts val="0"/>
              </a:spcAft>
              <a:buClr>
                <a:srgbClr val="2B2B2B"/>
              </a:buClr>
              <a:buSzPts val="1400"/>
              <a:buChar char="●"/>
            </a:pPr>
            <a:r>
              <a:rPr lang="ko">
                <a:solidFill>
                  <a:srgbClr val="2B2B2B"/>
                </a:solidFill>
                <a:highlight>
                  <a:srgbClr val="FFFFFF"/>
                </a:highlight>
              </a:rPr>
              <a:t>프로그램은 프로그램 언어로 제작된 실행 가능한 파일을 이야기합니다. 프로세스는 실행되는 개별의 프로그램을 얘기합니다. 이 프로세스 안에서 돌아가는 각각의 작업을 쓰레드(Thread)라고 합니다.</a:t>
            </a:r>
            <a:endParaRPr>
              <a:solidFill>
                <a:srgbClr val="2B2B2B"/>
              </a:solidFill>
              <a:highlight>
                <a:srgbClr val="FFFFFF"/>
              </a:highlight>
            </a:endParaRPr>
          </a:p>
          <a:p>
            <a:pPr marL="1828800" lvl="3" indent="-317500" algn="l" rtl="0">
              <a:spcBef>
                <a:spcPts val="0"/>
              </a:spcBef>
              <a:spcAft>
                <a:spcPts val="0"/>
              </a:spcAft>
              <a:buClr>
                <a:srgbClr val="2B2B2B"/>
              </a:buClr>
              <a:buSzPts val="1400"/>
              <a:buChar char="●"/>
            </a:pPr>
            <a:r>
              <a:rPr lang="ko">
                <a:solidFill>
                  <a:srgbClr val="2B2B2B"/>
                </a:solidFill>
                <a:highlight>
                  <a:srgbClr val="FFFFFF"/>
                </a:highlight>
              </a:rPr>
              <a:t>구체적으로 쓰레드는 프로세스 내부에 존재하는 실행 경로를 얘기합니다.</a:t>
            </a:r>
            <a:endParaRPr>
              <a:solidFill>
                <a:srgbClr val="2B2B2B"/>
              </a:solidFill>
              <a:highlight>
                <a:srgbClr val="FFFFFF"/>
              </a:highlight>
            </a:endParaRPr>
          </a:p>
          <a:p>
            <a:pPr marL="1828800" lvl="3" indent="-317500" algn="l" rtl="0">
              <a:spcBef>
                <a:spcPts val="0"/>
              </a:spcBef>
              <a:spcAft>
                <a:spcPts val="0"/>
              </a:spcAft>
              <a:buClr>
                <a:srgbClr val="2B2B2B"/>
              </a:buClr>
              <a:buSzPts val="1400"/>
              <a:buChar char="●"/>
            </a:pPr>
            <a:r>
              <a:rPr lang="ko">
                <a:solidFill>
                  <a:srgbClr val="2B2B2B"/>
                </a:solidFill>
                <a:highlight>
                  <a:srgbClr val="FFFFFF"/>
                </a:highlight>
              </a:rPr>
              <a:t>즉 하나의 프로세스 안에 여러 개의 쓰레드가 존재한다면, 프로그램을 실행시키는 경로가 여러 개라는 말이 되겠죠? 이런 구조를 멀티 쓰레드(Multi-Thread)라고 부릅니다.</a:t>
            </a:r>
            <a:endParaRPr>
              <a:solidFill>
                <a:srgbClr val="2B2B2B"/>
              </a:solidFill>
              <a:highlight>
                <a:srgbClr val="FFFFFF"/>
              </a:highlight>
            </a:endParaRPr>
          </a:p>
          <a:p>
            <a:pPr marL="1828800" lvl="3" indent="-317500" algn="l" rtl="0">
              <a:spcBef>
                <a:spcPts val="0"/>
              </a:spcBef>
              <a:spcAft>
                <a:spcPts val="0"/>
              </a:spcAft>
              <a:buClr>
                <a:srgbClr val="2B2B2B"/>
              </a:buClr>
              <a:buSzPts val="1400"/>
              <a:buChar char="●"/>
            </a:pPr>
            <a:r>
              <a:rPr lang="ko">
                <a:solidFill>
                  <a:srgbClr val="2B2B2B"/>
                </a:solidFill>
                <a:highlight>
                  <a:schemeClr val="lt1"/>
                </a:highlight>
              </a:rPr>
              <a:t>프로그래머가 따로 쓰레드를 만들지 않아도 자동으로 최소 하나의 쓰레드는 실행되는데, 이게 바로 main 함수, 즉 메인 쓰레드입니다. 메인 쓰레드가 아니면 전부 일반 쓰레드가 됩니다.</a:t>
            </a:r>
            <a:endParaRPr>
              <a:solidFill>
                <a:srgbClr val="2B2B2B"/>
              </a:solidFill>
              <a:highlight>
                <a:srgbClr val="FFFFFF"/>
              </a:highlight>
            </a:endParaRPr>
          </a:p>
        </p:txBody>
      </p:sp>
      <p:pic>
        <p:nvPicPr>
          <p:cNvPr id="279" name="Google Shape;279;p44"/>
          <p:cNvPicPr preferRelativeResize="0"/>
          <p:nvPr/>
        </p:nvPicPr>
        <p:blipFill>
          <a:blip r:embed="rId3">
            <a:alphaModFix/>
          </a:blip>
          <a:stretch>
            <a:fillRect/>
          </a:stretch>
        </p:blipFill>
        <p:spPr>
          <a:xfrm>
            <a:off x="0" y="5745401"/>
            <a:ext cx="7560000" cy="44982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7"/>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목차 </a:t>
            </a:r>
            <a:endParaRPr/>
          </a:p>
        </p:txBody>
      </p:sp>
      <p:sp>
        <p:nvSpPr>
          <p:cNvPr id="112" name="Google Shape;112;p2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a:t>
            </a:fld>
            <a:endParaRPr/>
          </a:p>
        </p:txBody>
      </p:sp>
      <p:sp>
        <p:nvSpPr>
          <p:cNvPr id="113" name="Google Shape;113;p27"/>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AutoNum type="arabicPeriod"/>
            </a:pPr>
            <a:r>
              <a:rPr lang="ko" sz="1600" b="1">
                <a:solidFill>
                  <a:schemeClr val="dk1"/>
                </a:solidFill>
              </a:rPr>
              <a:t>안드로이드 앱 기초</a:t>
            </a:r>
            <a:endParaRPr sz="1600" b="1">
              <a:solidFill>
                <a:schemeClr val="dk1"/>
              </a:solidFill>
            </a:endParaRPr>
          </a:p>
          <a:p>
            <a:pPr marL="914400" lvl="1" indent="-330200" algn="l" rtl="0">
              <a:spcBef>
                <a:spcPts val="0"/>
              </a:spcBef>
              <a:spcAft>
                <a:spcPts val="0"/>
              </a:spcAft>
              <a:buClr>
                <a:schemeClr val="dk1"/>
              </a:buClr>
              <a:buSzPts val="1600"/>
              <a:buAutoNum type="alphaLcPeriod"/>
            </a:pPr>
            <a:r>
              <a:rPr lang="ko" sz="1600" b="1">
                <a:solidFill>
                  <a:schemeClr val="dk1"/>
                </a:solidFill>
              </a:rPr>
              <a:t>수학 게임 앱 만들기</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앱 실행 모습 및 기능</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그림 파일 넣기(좌우 화살표, 바구니, 사과, 배경 이미지)</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사과 클래스 만들기</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바구니로 사과를 받았을 때 정답 및 오답 처리하기</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오답 사과를 ArrayList로 만들기</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사과를 스크린에 나타내고 움직이기</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문제 만들기</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onCreate에서 해야할 것</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확장하기</a:t>
            </a:r>
            <a:endParaRPr sz="1600" b="1">
              <a:solidFill>
                <a:schemeClr val="dk1"/>
              </a:solidFill>
            </a:endParaRPr>
          </a:p>
          <a:p>
            <a:pPr marL="914400" lvl="1" indent="-330200" algn="l" rtl="0">
              <a:spcBef>
                <a:spcPts val="0"/>
              </a:spcBef>
              <a:spcAft>
                <a:spcPts val="0"/>
              </a:spcAft>
              <a:buClr>
                <a:schemeClr val="dk1"/>
              </a:buClr>
              <a:buSzPts val="1600"/>
              <a:buAutoNum type="alphaLcPeriod"/>
            </a:pPr>
            <a:r>
              <a:rPr lang="ko" sz="1600" b="1">
                <a:solidFill>
                  <a:schemeClr val="dk1"/>
                </a:solidFill>
              </a:rPr>
              <a:t>자동차 게임 앱 만들기</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앱 실행 모습 및 기능</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각 기능 제작하기</a:t>
            </a:r>
            <a:endParaRPr sz="1600" b="1">
              <a:solidFill>
                <a:schemeClr val="dk1"/>
              </a:solidFill>
            </a:endParaRPr>
          </a:p>
          <a:p>
            <a:pPr marL="914400" lvl="1" indent="-330200" algn="l" rtl="0">
              <a:spcBef>
                <a:spcPts val="0"/>
              </a:spcBef>
              <a:spcAft>
                <a:spcPts val="0"/>
              </a:spcAft>
              <a:buClr>
                <a:schemeClr val="dk1"/>
              </a:buClr>
              <a:buSzPts val="1600"/>
              <a:buAutoNum type="alphaLcPeriod"/>
            </a:pPr>
            <a:r>
              <a:rPr lang="ko" sz="1600" b="1">
                <a:solidFill>
                  <a:schemeClr val="dk1"/>
                </a:solidFill>
              </a:rPr>
              <a:t>2인용 게임 만들기</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우주선 게임 앱 만들기</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Air Hockey 게임 앱 만들기</a:t>
            </a:r>
            <a:endParaRPr sz="1600" b="1">
              <a:solidFill>
                <a:schemeClr val="dk1"/>
              </a:solidFill>
            </a:endParaRPr>
          </a:p>
          <a:p>
            <a:pPr marL="914400" lvl="1" indent="-330200" algn="l" rtl="0">
              <a:spcBef>
                <a:spcPts val="0"/>
              </a:spcBef>
              <a:spcAft>
                <a:spcPts val="0"/>
              </a:spcAft>
              <a:buClr>
                <a:schemeClr val="dk1"/>
              </a:buClr>
              <a:buSzPts val="1600"/>
              <a:buAutoNum type="alphaLcPeriod"/>
            </a:pPr>
            <a:r>
              <a:rPr lang="ko" sz="1600" b="1">
                <a:solidFill>
                  <a:schemeClr val="dk1"/>
                </a:solidFill>
              </a:rPr>
              <a:t>WebView</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WebView란?</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Permission(퍼미션)이란?</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활용하기</a:t>
            </a:r>
            <a:endParaRPr sz="1600" b="1">
              <a:solidFill>
                <a:schemeClr val="dk1"/>
              </a:solidFill>
            </a:endParaRPr>
          </a:p>
          <a:p>
            <a:pPr marL="1828800" lvl="3" indent="-330200" algn="l" rtl="0">
              <a:spcBef>
                <a:spcPts val="0"/>
              </a:spcBef>
              <a:spcAft>
                <a:spcPts val="0"/>
              </a:spcAft>
              <a:buClr>
                <a:schemeClr val="dk1"/>
              </a:buClr>
              <a:buSzPts val="1600"/>
              <a:buAutoNum type="arabicPeriod"/>
            </a:pPr>
            <a:r>
              <a:rPr lang="ko" sz="1600" b="1">
                <a:solidFill>
                  <a:schemeClr val="dk1"/>
                </a:solidFill>
              </a:rPr>
              <a:t>Blog 앱 만들기</a:t>
            </a:r>
            <a:endParaRPr sz="1600" b="1">
              <a:solidFill>
                <a:schemeClr val="dk1"/>
              </a:solidFill>
            </a:endParaRPr>
          </a:p>
          <a:p>
            <a:pPr marL="2286000" lvl="4" indent="-330200" algn="l" rtl="0">
              <a:spcBef>
                <a:spcPts val="0"/>
              </a:spcBef>
              <a:spcAft>
                <a:spcPts val="0"/>
              </a:spcAft>
              <a:buClr>
                <a:schemeClr val="dk1"/>
              </a:buClr>
              <a:buSzPts val="1600"/>
              <a:buAutoNum type="alphaLcPeriod"/>
            </a:pPr>
            <a:r>
              <a:rPr lang="ko" sz="1600" b="1">
                <a:solidFill>
                  <a:schemeClr val="dk1"/>
                </a:solidFill>
              </a:rPr>
              <a:t>앱 실행 모습 및 기능</a:t>
            </a:r>
            <a:endParaRPr sz="1600" b="1">
              <a:solidFill>
                <a:schemeClr val="dk1"/>
              </a:solidFill>
            </a:endParaRPr>
          </a:p>
          <a:p>
            <a:pPr marL="2286000" lvl="4" indent="-330200" algn="l" rtl="0">
              <a:spcBef>
                <a:spcPts val="0"/>
              </a:spcBef>
              <a:spcAft>
                <a:spcPts val="0"/>
              </a:spcAft>
              <a:buClr>
                <a:schemeClr val="dk1"/>
              </a:buClr>
              <a:buSzPts val="1600"/>
              <a:buAutoNum type="alphaLcPeriod"/>
            </a:pPr>
            <a:r>
              <a:rPr lang="ko" sz="1600" b="1">
                <a:solidFill>
                  <a:schemeClr val="dk1"/>
                </a:solidFill>
              </a:rPr>
              <a:t>각 기능 제작하기</a:t>
            </a:r>
            <a:endParaRPr sz="1600" b="1">
              <a:solidFill>
                <a:schemeClr val="dk1"/>
              </a:solidFill>
            </a:endParaRPr>
          </a:p>
          <a:p>
            <a:pPr marL="914400" lvl="1" indent="-330200" algn="l" rtl="0">
              <a:spcBef>
                <a:spcPts val="0"/>
              </a:spcBef>
              <a:spcAft>
                <a:spcPts val="0"/>
              </a:spcAft>
              <a:buClr>
                <a:schemeClr val="dk1"/>
              </a:buClr>
              <a:buSzPts val="1600"/>
              <a:buAutoNum type="alphaLcPeriod"/>
            </a:pPr>
            <a:r>
              <a:rPr lang="ko" sz="1600" b="1">
                <a:solidFill>
                  <a:schemeClr val="dk1"/>
                </a:solidFill>
              </a:rPr>
              <a:t>Fragment</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Fragment란?</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활용하기</a:t>
            </a:r>
            <a:endParaRPr sz="1600" b="1">
              <a:solidFill>
                <a:schemeClr val="dk1"/>
              </a:solidFill>
            </a:endParaRPr>
          </a:p>
          <a:p>
            <a:pPr marL="1828800" lvl="3" indent="-330200" algn="l" rtl="0">
              <a:spcBef>
                <a:spcPts val="0"/>
              </a:spcBef>
              <a:spcAft>
                <a:spcPts val="0"/>
              </a:spcAft>
              <a:buClr>
                <a:schemeClr val="dk1"/>
              </a:buClr>
              <a:buSzPts val="1600"/>
              <a:buAutoNum type="arabicPeriod"/>
            </a:pPr>
            <a:r>
              <a:rPr lang="ko" sz="1600" b="1">
                <a:solidFill>
                  <a:schemeClr val="dk1"/>
                </a:solidFill>
              </a:rPr>
              <a:t>Slide Video 앨범 만들기</a:t>
            </a:r>
            <a:endParaRPr sz="1600" b="1">
              <a:solidFill>
                <a:schemeClr val="dk1"/>
              </a:solidFill>
            </a:endParaRPr>
          </a:p>
          <a:p>
            <a:pPr marL="2286000" lvl="4" indent="-330200" algn="l" rtl="0">
              <a:spcBef>
                <a:spcPts val="0"/>
              </a:spcBef>
              <a:spcAft>
                <a:spcPts val="0"/>
              </a:spcAft>
              <a:buClr>
                <a:schemeClr val="dk1"/>
              </a:buClr>
              <a:buSzPts val="1600"/>
              <a:buAutoNum type="alphaLcPeriod"/>
            </a:pPr>
            <a:r>
              <a:rPr lang="ko" sz="1600" b="1">
                <a:solidFill>
                  <a:schemeClr val="dk1"/>
                </a:solidFill>
              </a:rPr>
              <a:t>앱 실행 모습 및 기능</a:t>
            </a:r>
            <a:endParaRPr sz="1600" b="1">
              <a:solidFill>
                <a:schemeClr val="dk1"/>
              </a:solidFill>
            </a:endParaRPr>
          </a:p>
          <a:p>
            <a:pPr marL="2286000" lvl="4" indent="-330200" algn="l" rtl="0">
              <a:spcBef>
                <a:spcPts val="0"/>
              </a:spcBef>
              <a:spcAft>
                <a:spcPts val="0"/>
              </a:spcAft>
              <a:buClr>
                <a:schemeClr val="dk1"/>
              </a:buClr>
              <a:buSzPts val="1600"/>
              <a:buAutoNum type="alphaLcPeriod"/>
            </a:pPr>
            <a:r>
              <a:rPr lang="ko" sz="1600" b="1">
                <a:solidFill>
                  <a:schemeClr val="dk1"/>
                </a:solidFill>
              </a:rPr>
              <a:t>각 기능 제작하기</a:t>
            </a:r>
            <a:endParaRPr sz="1600" b="1">
              <a:solidFill>
                <a:schemeClr val="dk1"/>
              </a:solidFill>
            </a:endParaRPr>
          </a:p>
          <a:p>
            <a:pPr marL="914400" lvl="1" indent="-330200" algn="l" rtl="0">
              <a:spcBef>
                <a:spcPts val="0"/>
              </a:spcBef>
              <a:spcAft>
                <a:spcPts val="0"/>
              </a:spcAft>
              <a:buClr>
                <a:schemeClr val="dk1"/>
              </a:buClr>
              <a:buSzPts val="1600"/>
              <a:buAutoNum type="alphaLcPeriod"/>
            </a:pPr>
            <a:r>
              <a:rPr lang="ko" sz="1600" b="1">
                <a:solidFill>
                  <a:schemeClr val="dk1"/>
                </a:solidFill>
              </a:rPr>
              <a:t>음성 녹음 기능 및 실행</a:t>
            </a:r>
            <a:endParaRPr sz="1600" b="1">
              <a:solidFill>
                <a:schemeClr val="dk1"/>
              </a:solidFill>
            </a:endParaRPr>
          </a:p>
          <a:p>
            <a:pPr marL="914400" lvl="1" indent="-330200" algn="l" rtl="0">
              <a:spcBef>
                <a:spcPts val="0"/>
              </a:spcBef>
              <a:spcAft>
                <a:spcPts val="0"/>
              </a:spcAft>
              <a:buClr>
                <a:schemeClr val="dk1"/>
              </a:buClr>
              <a:buSzPts val="1600"/>
              <a:buAutoNum type="alphaLcPeriod"/>
            </a:pPr>
            <a:r>
              <a:rPr lang="ko" sz="1600" b="1">
                <a:solidFill>
                  <a:schemeClr val="dk1"/>
                </a:solidFill>
              </a:rPr>
              <a:t>ListView</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ListView란?</a:t>
            </a:r>
            <a:endParaRPr sz="1600" b="1">
              <a:solidFill>
                <a:schemeClr val="dk1"/>
              </a:solidFill>
            </a:endParaRPr>
          </a:p>
          <a:p>
            <a:pPr marL="1371600" lvl="2" indent="-330200" algn="l" rtl="0">
              <a:spcBef>
                <a:spcPts val="0"/>
              </a:spcBef>
              <a:spcAft>
                <a:spcPts val="0"/>
              </a:spcAft>
              <a:buClr>
                <a:schemeClr val="dk1"/>
              </a:buClr>
              <a:buSzPts val="1600"/>
              <a:buAutoNum type="romanLcPeriod"/>
            </a:pPr>
            <a:r>
              <a:rPr lang="ko" sz="1600" b="1">
                <a:solidFill>
                  <a:schemeClr val="dk1"/>
                </a:solidFill>
              </a:rPr>
              <a:t>활용하기</a:t>
            </a:r>
            <a:endParaRPr sz="1600" b="1">
              <a:solidFill>
                <a:schemeClr val="dk1"/>
              </a:solidFill>
            </a:endParaRPr>
          </a:p>
          <a:p>
            <a:pPr marL="1828800" lvl="3" indent="-330200" algn="l" rtl="0">
              <a:spcBef>
                <a:spcPts val="0"/>
              </a:spcBef>
              <a:spcAft>
                <a:spcPts val="0"/>
              </a:spcAft>
              <a:buClr>
                <a:schemeClr val="dk1"/>
              </a:buClr>
              <a:buSzPts val="1600"/>
              <a:buAutoNum type="arabicPeriod"/>
            </a:pPr>
            <a:r>
              <a:rPr lang="ko" sz="1600" b="1">
                <a:solidFill>
                  <a:schemeClr val="dk1"/>
                </a:solidFill>
              </a:rPr>
              <a:t>Music Player 만들기</a:t>
            </a:r>
            <a:endParaRPr sz="1600" b="1">
              <a:solidFill>
                <a:schemeClr val="dk1"/>
              </a:solidFill>
            </a:endParaRPr>
          </a:p>
          <a:p>
            <a:pPr marL="2286000" lvl="4" indent="-330200" algn="l" rtl="0">
              <a:spcBef>
                <a:spcPts val="0"/>
              </a:spcBef>
              <a:spcAft>
                <a:spcPts val="0"/>
              </a:spcAft>
              <a:buClr>
                <a:schemeClr val="dk1"/>
              </a:buClr>
              <a:buSzPts val="1600"/>
              <a:buAutoNum type="alphaLcPeriod"/>
            </a:pPr>
            <a:r>
              <a:rPr lang="ko" sz="1600" b="1">
                <a:solidFill>
                  <a:schemeClr val="dk1"/>
                </a:solidFill>
              </a:rPr>
              <a:t>앱 실행 모습 및 기능</a:t>
            </a:r>
            <a:endParaRPr sz="1600" b="1">
              <a:solidFill>
                <a:schemeClr val="dk1"/>
              </a:solidFill>
            </a:endParaRPr>
          </a:p>
          <a:p>
            <a:pPr marL="2286000" lvl="4" indent="-330200" algn="l" rtl="0">
              <a:spcBef>
                <a:spcPts val="0"/>
              </a:spcBef>
              <a:spcAft>
                <a:spcPts val="0"/>
              </a:spcAft>
              <a:buClr>
                <a:schemeClr val="dk1"/>
              </a:buClr>
              <a:buSzPts val="1600"/>
              <a:buAutoNum type="alphaLcPeriod"/>
            </a:pPr>
            <a:r>
              <a:rPr lang="ko" sz="1600" b="1">
                <a:solidFill>
                  <a:schemeClr val="dk1"/>
                </a:solidFill>
              </a:rPr>
              <a:t>각 기능 제작하기</a:t>
            </a:r>
            <a:endParaRPr sz="1600" b="1">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285" name="Google Shape;285;p4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20</a:t>
            </a:fld>
            <a:endParaRPr sz="2400"/>
          </a:p>
        </p:txBody>
      </p:sp>
      <p:sp>
        <p:nvSpPr>
          <p:cNvPr id="286" name="Google Shape;286;p45"/>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spcBef>
                <a:spcPts val="0"/>
              </a:spcBef>
              <a:spcAft>
                <a:spcPts val="0"/>
              </a:spcAft>
              <a:buClr>
                <a:srgbClr val="2B2B2B"/>
              </a:buClr>
              <a:buSzPts val="1400"/>
              <a:buChar char="○"/>
            </a:pPr>
            <a:r>
              <a:rPr lang="ko">
                <a:solidFill>
                  <a:srgbClr val="2B2B2B"/>
                </a:solidFill>
              </a:rPr>
              <a:t>쓰레드(Thread)와 코루틴(Coroutine)</a:t>
            </a:r>
            <a:endParaRPr>
              <a:solidFill>
                <a:srgbClr val="2B2B2B"/>
              </a:solidFill>
            </a:endParaRPr>
          </a:p>
          <a:p>
            <a:pPr marL="1371600" lvl="2" indent="-317500" algn="l" rtl="0">
              <a:spcBef>
                <a:spcPts val="0"/>
              </a:spcBef>
              <a:spcAft>
                <a:spcPts val="0"/>
              </a:spcAft>
              <a:buClr>
                <a:srgbClr val="2B2B2B"/>
              </a:buClr>
              <a:buSzPts val="1400"/>
              <a:buChar char="■"/>
            </a:pPr>
            <a:r>
              <a:rPr lang="ko">
                <a:solidFill>
                  <a:srgbClr val="2B2B2B"/>
                </a:solidFill>
              </a:rPr>
              <a:t>코루틴(Coroutine)이란?</a:t>
            </a:r>
            <a:endParaRPr sz="1000">
              <a:solidFill>
                <a:srgbClr val="2B2B2B"/>
              </a:solidFill>
              <a:highlight>
                <a:srgbClr val="FFFFFF"/>
              </a:highlight>
            </a:endParaRPr>
          </a:p>
          <a:p>
            <a:pPr marL="1828800" lvl="3" indent="-317500" algn="l" rtl="0">
              <a:spcBef>
                <a:spcPts val="0"/>
              </a:spcBef>
              <a:spcAft>
                <a:spcPts val="0"/>
              </a:spcAft>
              <a:buClr>
                <a:srgbClr val="2B2B2B"/>
              </a:buClr>
              <a:buSzPts val="1400"/>
              <a:buChar char="●"/>
            </a:pPr>
            <a:r>
              <a:rPr lang="ko">
                <a:solidFill>
                  <a:srgbClr val="2B2B2B"/>
                </a:solidFill>
                <a:highlight>
                  <a:srgbClr val="FFFFFF"/>
                </a:highlight>
              </a:rPr>
              <a:t>요즘의 컴퓨터는 여러가지 작업을 동시에 하는 경우가 많아서 멀티 쓰레드로 코드를 많이 작성하게 됩니다.</a:t>
            </a:r>
            <a:endParaRPr>
              <a:solidFill>
                <a:srgbClr val="2B2B2B"/>
              </a:solidFill>
              <a:highlight>
                <a:srgbClr val="FFFFFF"/>
              </a:highlight>
            </a:endParaRPr>
          </a:p>
          <a:p>
            <a:pPr marL="1828800" lvl="3" indent="-317500" algn="l" rtl="0">
              <a:spcBef>
                <a:spcPts val="0"/>
              </a:spcBef>
              <a:spcAft>
                <a:spcPts val="0"/>
              </a:spcAft>
              <a:buClr>
                <a:srgbClr val="2B2B2B"/>
              </a:buClr>
              <a:buSzPts val="1400"/>
              <a:buChar char="●"/>
            </a:pPr>
            <a:r>
              <a:rPr lang="ko">
                <a:solidFill>
                  <a:srgbClr val="2B2B2B"/>
                </a:solidFill>
                <a:highlight>
                  <a:srgbClr val="FFFFFF"/>
                </a:highlight>
              </a:rPr>
              <a:t>이렇게 여러 개의 쓰레드를 구성하다보면 </a:t>
            </a:r>
            <a:r>
              <a:rPr lang="ko"/>
              <a:t>운영체제의 개념과 스케쥴링 등 알아야 하는 개념이 많고, </a:t>
            </a:r>
            <a:r>
              <a:rPr lang="ko">
                <a:solidFill>
                  <a:srgbClr val="2B2B2B"/>
                </a:solidFill>
                <a:highlight>
                  <a:srgbClr val="FFFFFF"/>
                </a:highlight>
              </a:rPr>
              <a:t>코드가 복잡해져서 안전하지 않은 코드를 만들게 될 확률이 높아집니다</a:t>
            </a:r>
            <a:r>
              <a:rPr lang="ko"/>
              <a:t>.</a:t>
            </a:r>
            <a:endParaRPr/>
          </a:p>
          <a:p>
            <a:pPr marL="1828800" lvl="3" indent="-317500" algn="l" rtl="0">
              <a:spcBef>
                <a:spcPts val="0"/>
              </a:spcBef>
              <a:spcAft>
                <a:spcPts val="0"/>
              </a:spcAft>
              <a:buClr>
                <a:srgbClr val="2B2B2B"/>
              </a:buClr>
              <a:buSzPts val="1400"/>
              <a:buChar char="●"/>
            </a:pPr>
            <a:r>
              <a:rPr lang="ko">
                <a:solidFill>
                  <a:srgbClr val="2B2B2B"/>
                </a:solidFill>
                <a:highlight>
                  <a:srgbClr val="FFFFFF"/>
                </a:highlight>
              </a:rPr>
              <a:t>그래서 등장한 개념이 코루틴입니다. 코루틴은, 하나의 개별적인 작업을 뜻하는 단어인 루틴(routine)과 협력한다는 뜻을 가진 co 의 합성어입니다.</a:t>
            </a:r>
            <a:endParaRPr>
              <a:solidFill>
                <a:srgbClr val="2B2B2B"/>
              </a:solidFill>
              <a:highlight>
                <a:srgbClr val="FFFFFF"/>
              </a:highlight>
            </a:endParaRPr>
          </a:p>
          <a:p>
            <a:pPr marL="1828800" lvl="3" indent="-317500" algn="l" rtl="0">
              <a:spcBef>
                <a:spcPts val="0"/>
              </a:spcBef>
              <a:spcAft>
                <a:spcPts val="0"/>
              </a:spcAft>
              <a:buSzPts val="1400"/>
              <a:buChar char="●"/>
            </a:pPr>
            <a:r>
              <a:rPr lang="ko"/>
              <a:t>코루틴을 이용하면 깊게 이해하지 않아도 되며, 코드의 복잡도도 줄어들고 손쉽게 일시 중단하거나 다시 시작하는 루틴을 만들어낼 수가 있습니다.</a:t>
            </a:r>
            <a:endParaRPr/>
          </a:p>
          <a:p>
            <a:pPr marL="1828800" lvl="3" indent="-317500" algn="l" rtl="0">
              <a:spcBef>
                <a:spcPts val="0"/>
              </a:spcBef>
              <a:spcAft>
                <a:spcPts val="0"/>
              </a:spcAft>
              <a:buSzPts val="1400"/>
              <a:buChar char="●"/>
            </a:pPr>
            <a:r>
              <a:rPr lang="ko"/>
              <a:t>프로세스와 쓰레드에서는 작업을 중단하고 다른 루틴을 실행하기 위해 문맥 교환이라는 방식을 시도할 때 많은 비용이 드는데, 코루틴을 사용하면 문맥 교환 대신 해당 루틴을 일시 중단하므로 비용이 들지 않게 됩니다.</a:t>
            </a:r>
            <a:endParaRPr/>
          </a:p>
          <a:p>
            <a:pPr marL="1828800" lvl="3" indent="-317500" algn="l" rtl="0">
              <a:spcBef>
                <a:spcPts val="0"/>
              </a:spcBef>
              <a:spcAft>
                <a:spcPts val="0"/>
              </a:spcAft>
              <a:buSzPts val="1400"/>
              <a:buChar char="●"/>
            </a:pPr>
            <a:r>
              <a:rPr lang="ko"/>
              <a:t>코루틴을 사용하려면 app 단위의 Gradle 파일에 라이브러리를 추가해야 합니다.</a:t>
            </a:r>
            <a:endParaRPr>
              <a:solidFill>
                <a:srgbClr val="2B2B2B"/>
              </a:solidFill>
              <a:highlight>
                <a:srgbClr val="FFFFFF"/>
              </a:highlight>
            </a:endParaRPr>
          </a:p>
        </p:txBody>
      </p:sp>
      <p:sp>
        <p:nvSpPr>
          <p:cNvPr id="287" name="Google Shape;287;p45"/>
          <p:cNvSpPr txBox="1"/>
          <p:nvPr/>
        </p:nvSpPr>
        <p:spPr>
          <a:xfrm>
            <a:off x="1672900" y="6371550"/>
            <a:ext cx="4945800" cy="552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A9B7C6"/>
                </a:solidFill>
                <a:highlight>
                  <a:srgbClr val="2B2B2B"/>
                </a:highlight>
              </a:rPr>
              <a:t>implementation </a:t>
            </a:r>
            <a:r>
              <a:rPr lang="ko" sz="900">
                <a:solidFill>
                  <a:srgbClr val="6A8759"/>
                </a:solidFill>
                <a:highlight>
                  <a:srgbClr val="2B2B2B"/>
                </a:highlight>
              </a:rPr>
              <a:t>'org.jetbrains.kotlinx:kotlinx-coroutines-core:1.1.1'</a:t>
            </a:r>
            <a:endParaRPr sz="900">
              <a:solidFill>
                <a:srgbClr val="6A8759"/>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implementation </a:t>
            </a:r>
            <a:r>
              <a:rPr lang="ko" sz="900">
                <a:solidFill>
                  <a:srgbClr val="6A8759"/>
                </a:solidFill>
                <a:highlight>
                  <a:srgbClr val="2B2B2B"/>
                </a:highlight>
              </a:rPr>
              <a:t>'org.jetbrains.kotlinx:kotlinx-coroutines-core-common:1.1.1'</a:t>
            </a:r>
            <a:endParaRPr sz="900">
              <a:solidFill>
                <a:srgbClr val="6A8759"/>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implementation </a:t>
            </a:r>
            <a:r>
              <a:rPr lang="ko" sz="900">
                <a:solidFill>
                  <a:srgbClr val="6A8759"/>
                </a:solidFill>
                <a:highlight>
                  <a:srgbClr val="2B2B2B"/>
                </a:highlight>
              </a:rPr>
              <a:t>'org.jetbrains.kotlinx:kotlinx-coroutines-android:1.1.1'</a:t>
            </a:r>
            <a:endParaRPr sz="900">
              <a:solidFill>
                <a:srgbClr val="6A8759"/>
              </a:solidFill>
              <a:highlight>
                <a:srgbClr val="2B2B2B"/>
              </a:highlight>
            </a:endParaRPr>
          </a:p>
        </p:txBody>
      </p:sp>
      <p:sp>
        <p:nvSpPr>
          <p:cNvPr id="288" name="Google Shape;288;p45"/>
          <p:cNvSpPr txBox="1"/>
          <p:nvPr/>
        </p:nvSpPr>
        <p:spPr>
          <a:xfrm>
            <a:off x="710550" y="7098925"/>
            <a:ext cx="6138900" cy="3267300"/>
          </a:xfrm>
          <a:prstGeom prst="rect">
            <a:avLst/>
          </a:prstGeom>
          <a:noFill/>
          <a:ln w="9525" cap="flat" cmpd="sng">
            <a:solidFill>
              <a:srgbClr val="2B2B2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문맥 교환, 프로세스와 스레드</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문맥 교환이란 하나의 프로세스나 스레드가 CPU를 사용하고 있는 상태에서 다른 프로세스나 스레드가 CPU를 사용하도록 하기 위해, 이전의 프로세스의 상태(문맥)를 보관하고 새로운 프로세스의 상태를 적재하는 과정을 말합니다.</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프로세스는 코드, 데이터, 열린 파일의 식별자, 동적 할당 영역, 스택 등을 가지고 있는데 이러한 것들을 문맥이라고 합니다. 프로세스와 프로세스는 서로 완전히 독립되어 있어서 프로세스 간의 실행을 전환하려면 이러한 문맥을 저장해두었다가 새로운 프로세스의 문맥을 불러들이는 과정을 거쳐야합니다.</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스레드는 프로세스의 코드, 데이터, 열린 파일 등을 공유하는 작은 독립된 실행 단위로, 레지스터와 스택만 독립적으로 가지고 있고 대부분의 문맥은 프로세스 안에서 공유하기 때문에 스레드간 문맥 전환은 프로세스간 전환보다는 빠르고 비용이 낮습니다.</a:t>
            </a:r>
            <a:endParaRPr>
              <a:latin typeface="Nanum Gothic"/>
              <a:ea typeface="Nanum Gothic"/>
              <a:cs typeface="Nanum Gothic"/>
              <a:sym typeface="Nanum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294" name="Google Shape;294;p4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21</a:t>
            </a:fld>
            <a:endParaRPr sz="2400"/>
          </a:p>
        </p:txBody>
      </p:sp>
      <p:sp>
        <p:nvSpPr>
          <p:cNvPr id="295" name="Google Shape;295;p46"/>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rgbClr val="2B2B2B"/>
                </a:solidFill>
              </a:rPr>
              <a:t>쓰레드(Thread)와 코루틴(Coroutine)</a:t>
            </a:r>
            <a:endParaRPr>
              <a:solidFill>
                <a:srgbClr val="2B2B2B"/>
              </a:solidFill>
            </a:endParaRPr>
          </a:p>
          <a:p>
            <a:pPr marL="1371600" lvl="2"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코루틴 핵심</a:t>
            </a:r>
            <a:endParaRPr>
              <a:solidFill>
                <a:schemeClr val="dk1"/>
              </a:solidFill>
              <a:highlight>
                <a:srgbClr val="FFFFFF"/>
              </a:highlight>
            </a:endParaRPr>
          </a:p>
          <a:p>
            <a:pPr marL="1828800" lvl="3"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코루틴을 사용하기 위해서 기본적으로 알아야 할 개념</a:t>
            </a:r>
            <a:endParaRPr>
              <a:solidFill>
                <a:schemeClr val="dk1"/>
              </a:solidFill>
              <a:highlight>
                <a:srgbClr val="FFFFFF"/>
              </a:highlight>
            </a:endParaRPr>
          </a:p>
          <a:p>
            <a:pPr marL="1371600" marR="190500" lvl="0" indent="0" algn="l" rtl="0">
              <a:lnSpc>
                <a:spcPct val="115000"/>
              </a:lnSpc>
              <a:spcBef>
                <a:spcPts val="4100"/>
              </a:spcBef>
              <a:spcAft>
                <a:spcPts val="0"/>
              </a:spcAft>
              <a:buNone/>
            </a:pPr>
            <a:endParaRPr>
              <a:solidFill>
                <a:schemeClr val="dk1"/>
              </a:solidFill>
            </a:endParaRPr>
          </a:p>
          <a:p>
            <a:pPr marL="1371600" lvl="2" indent="-317500" algn="l" rtl="0">
              <a:lnSpc>
                <a:spcPct val="115000"/>
              </a:lnSpc>
              <a:spcBef>
                <a:spcPts val="2900"/>
              </a:spcBef>
              <a:spcAft>
                <a:spcPts val="0"/>
              </a:spcAft>
              <a:buClr>
                <a:srgbClr val="2B2B2B"/>
              </a:buClr>
              <a:buSzPts val="1400"/>
              <a:buChar char="■"/>
            </a:pPr>
            <a:r>
              <a:rPr lang="ko" b="1">
                <a:solidFill>
                  <a:schemeClr val="dk1"/>
                </a:solidFill>
                <a:highlight>
                  <a:srgbClr val="FFFFFF"/>
                </a:highlight>
              </a:rPr>
              <a:t>CoroutineScope</a:t>
            </a:r>
            <a:endParaRPr b="1">
              <a:solidFill>
                <a:schemeClr val="dk1"/>
              </a:solidFill>
              <a:highlight>
                <a:srgbClr val="FFFFFF"/>
              </a:highlight>
            </a:endParaRPr>
          </a:p>
          <a:p>
            <a:pPr marL="1828800" lvl="3"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코루틴의 범위, 코루틴 블록을 묶어 제어하는 단위입니다.</a:t>
            </a:r>
            <a:endParaRPr>
              <a:solidFill>
                <a:schemeClr val="dk1"/>
              </a:solidFill>
              <a:highlight>
                <a:srgbClr val="FFFFFF"/>
              </a:highlight>
            </a:endParaRPr>
          </a:p>
          <a:p>
            <a:pPr marL="1828800" lvl="3"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GlobalScope 는 CoroutineScope의 한 종류로, 미리 정의된 방식으로 프로그램 전반에 걸쳐 백그라운드에서 동작합니다.</a:t>
            </a:r>
            <a:endParaRPr>
              <a:solidFill>
                <a:schemeClr val="dk1"/>
              </a:solidFill>
              <a:highlight>
                <a:srgbClr val="FFFFFF"/>
              </a:highlight>
            </a:endParaRPr>
          </a:p>
          <a:p>
            <a:pPr marL="1371600" lvl="2" indent="-317500" algn="l" rtl="0">
              <a:lnSpc>
                <a:spcPct val="115000"/>
              </a:lnSpc>
              <a:spcBef>
                <a:spcPts val="0"/>
              </a:spcBef>
              <a:spcAft>
                <a:spcPts val="0"/>
              </a:spcAft>
              <a:buClr>
                <a:srgbClr val="2B2B2B"/>
              </a:buClr>
              <a:buSzPts val="1400"/>
              <a:buChar char="■"/>
            </a:pPr>
            <a:r>
              <a:rPr lang="ko" b="1">
                <a:solidFill>
                  <a:schemeClr val="dk1"/>
                </a:solidFill>
                <a:highlight>
                  <a:srgbClr val="FFFFFF"/>
                </a:highlight>
              </a:rPr>
              <a:t>CoroutineContext</a:t>
            </a:r>
            <a:endParaRPr b="1">
              <a:solidFill>
                <a:schemeClr val="dk1"/>
              </a:solidFill>
              <a:highlight>
                <a:srgbClr val="FFFFFF"/>
              </a:highlight>
            </a:endParaRPr>
          </a:p>
          <a:p>
            <a:pPr marL="1828800" lvl="3"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코루틴을 어떻게 처리할 것인지 정해놓은 정보의 집합입니다.</a:t>
            </a:r>
            <a:endParaRPr>
              <a:solidFill>
                <a:schemeClr val="dk1"/>
              </a:solidFill>
              <a:highlight>
                <a:srgbClr val="FFFFFF"/>
              </a:highlight>
            </a:endParaRPr>
          </a:p>
          <a:p>
            <a:pPr marL="1828800" lvl="3"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CoroutineContext의 주요요소로는 Job 과 dispatcher 가 있습니다.</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b="1">
                <a:solidFill>
                  <a:schemeClr val="dk1"/>
                </a:solidFill>
                <a:highlight>
                  <a:srgbClr val="FFFFFF"/>
                </a:highlight>
              </a:rPr>
              <a:t>Dispatcher</a:t>
            </a:r>
            <a:endParaRPr b="1">
              <a:solidFill>
                <a:schemeClr val="dk1"/>
              </a:solidFill>
              <a:highlight>
                <a:srgbClr val="FFFFFF"/>
              </a:highlight>
            </a:endParaRPr>
          </a:p>
          <a:p>
            <a:pPr marL="1828800" lvl="3" indent="-317500" algn="l" rtl="0">
              <a:spcBef>
                <a:spcPts val="0"/>
              </a:spcBef>
              <a:spcAft>
                <a:spcPts val="0"/>
              </a:spcAft>
              <a:buClr>
                <a:srgbClr val="2B2B2B"/>
              </a:buClr>
              <a:buSzPts val="1400"/>
              <a:buChar char="●"/>
            </a:pPr>
            <a:r>
              <a:rPr lang="ko">
                <a:solidFill>
                  <a:schemeClr val="dk1"/>
                </a:solidFill>
                <a:highlight>
                  <a:srgbClr val="FFFFFF"/>
                </a:highlight>
              </a:rPr>
              <a:t>Dispatcher 는 CoroutineContext의 주요 요소 입니다.</a:t>
            </a:r>
            <a:endParaRPr>
              <a:solidFill>
                <a:schemeClr val="dk1"/>
              </a:solidFill>
              <a:highlight>
                <a:srgbClr val="FFFFFF"/>
              </a:highlight>
            </a:endParaRPr>
          </a:p>
          <a:p>
            <a:pPr marL="1828800" lvl="3" indent="-317500" algn="l" rtl="0">
              <a:spcBef>
                <a:spcPts val="0"/>
              </a:spcBef>
              <a:spcAft>
                <a:spcPts val="0"/>
              </a:spcAft>
              <a:buClr>
                <a:srgbClr val="2B2B2B"/>
              </a:buClr>
              <a:buSzPts val="1400"/>
              <a:buChar char="●"/>
            </a:pPr>
            <a:r>
              <a:rPr lang="ko">
                <a:solidFill>
                  <a:schemeClr val="dk1"/>
                </a:solidFill>
                <a:highlight>
                  <a:srgbClr val="FFFFFF"/>
                </a:highlight>
              </a:rPr>
              <a:t>CoroutineContext을 상속받아 어떤 스레드를 이용해서 어떻게 동작할것인지를 미리 정의해 둔 규칙입니다.</a:t>
            </a:r>
            <a:endParaRPr>
              <a:solidFill>
                <a:schemeClr val="dk1"/>
              </a:solidFill>
              <a:highlight>
                <a:srgbClr val="FFFFFF"/>
              </a:highlight>
            </a:endParaRPr>
          </a:p>
          <a:p>
            <a:pPr marL="0" lvl="0" indent="0" algn="l" rtl="0">
              <a:spcBef>
                <a:spcPts val="3200"/>
              </a:spcBef>
              <a:spcAft>
                <a:spcPts val="0"/>
              </a:spcAft>
              <a:buNone/>
            </a:pPr>
            <a:endParaRPr>
              <a:solidFill>
                <a:schemeClr val="dk1"/>
              </a:solidFill>
              <a:highlight>
                <a:srgbClr val="FFFFFF"/>
              </a:highlight>
            </a:endParaRPr>
          </a:p>
          <a:p>
            <a:pPr marL="0" lvl="0" indent="0" algn="l" rtl="0">
              <a:spcBef>
                <a:spcPts val="3200"/>
              </a:spcBef>
              <a:spcAft>
                <a:spcPts val="0"/>
              </a:spcAft>
              <a:buNone/>
            </a:pPr>
            <a:endParaRPr>
              <a:solidFill>
                <a:schemeClr val="dk1"/>
              </a:solidFill>
              <a:highlight>
                <a:srgbClr val="FFFFFF"/>
              </a:highlight>
            </a:endParaRPr>
          </a:p>
          <a:p>
            <a:pPr marL="1828800" lvl="3" indent="-317500" algn="l" rtl="0">
              <a:spcBef>
                <a:spcPts val="3200"/>
              </a:spcBef>
              <a:spcAft>
                <a:spcPts val="0"/>
              </a:spcAft>
              <a:buClr>
                <a:srgbClr val="2B2B2B"/>
              </a:buClr>
              <a:buSzPts val="1400"/>
              <a:buChar char="●"/>
            </a:pPr>
            <a:r>
              <a:rPr lang="ko">
                <a:solidFill>
                  <a:schemeClr val="dk1"/>
                </a:solidFill>
                <a:highlight>
                  <a:srgbClr val="FFFFFF"/>
                </a:highlight>
              </a:rPr>
              <a:t>안드로이드의 메인 쓰레드는 UI 쓰레드이므로, Dispatchers.Main을 사용합니다.</a:t>
            </a:r>
            <a:endParaRPr>
              <a:solidFill>
                <a:schemeClr val="dk1"/>
              </a:solidFill>
              <a:highlight>
                <a:srgbClr val="FFFFFF"/>
              </a:highlight>
            </a:endParaRPr>
          </a:p>
          <a:p>
            <a:pPr marL="1828800" lvl="3" indent="-317500" algn="l" rtl="0">
              <a:spcBef>
                <a:spcPts val="0"/>
              </a:spcBef>
              <a:spcAft>
                <a:spcPts val="0"/>
              </a:spcAft>
              <a:buClr>
                <a:srgbClr val="2B2B2B"/>
              </a:buClr>
              <a:buSzPts val="1400"/>
              <a:buChar char="●"/>
            </a:pPr>
            <a:r>
              <a:rPr lang="ko">
                <a:solidFill>
                  <a:schemeClr val="dk1"/>
                </a:solidFill>
                <a:highlight>
                  <a:srgbClr val="FFFFFF"/>
                </a:highlight>
              </a:rPr>
              <a:t>Dispatchers.Main 을 사용할수 없는 플랫폼도 있으며 이러한 플랫폼에서 사용할 경우, IllegalStateException 이 발생할수 있습니다.</a:t>
            </a:r>
            <a:endParaRPr>
              <a:solidFill>
                <a:schemeClr val="dk1"/>
              </a:solidFill>
              <a:highlight>
                <a:srgbClr val="FFFFFF"/>
              </a:highlight>
            </a:endParaRPr>
          </a:p>
        </p:txBody>
      </p:sp>
      <p:sp>
        <p:nvSpPr>
          <p:cNvPr id="296" name="Google Shape;296;p46"/>
          <p:cNvSpPr txBox="1"/>
          <p:nvPr/>
        </p:nvSpPr>
        <p:spPr>
          <a:xfrm>
            <a:off x="2443875" y="2167500"/>
            <a:ext cx="3840300" cy="1186500"/>
          </a:xfrm>
          <a:prstGeom prst="rect">
            <a:avLst/>
          </a:prstGeom>
          <a:solidFill>
            <a:srgbClr val="2B2B2B"/>
          </a:solidFill>
          <a:ln>
            <a:noFill/>
          </a:ln>
        </p:spPr>
        <p:txBody>
          <a:bodyPr spcFirstLastPara="1" wrap="square" lIns="91425" tIns="91425" rIns="91425" bIns="91425" anchor="t" anchorCtr="0">
            <a:noAutofit/>
          </a:bodyPr>
          <a:lstStyle/>
          <a:p>
            <a:pPr marL="0" marR="190500" lvl="0" indent="0" algn="l" rtl="0">
              <a:lnSpc>
                <a:spcPct val="118000"/>
              </a:lnSpc>
              <a:spcBef>
                <a:spcPts val="0"/>
              </a:spcBef>
              <a:spcAft>
                <a:spcPts val="0"/>
              </a:spcAft>
              <a:buNone/>
            </a:pPr>
            <a:r>
              <a:rPr lang="ko">
                <a:solidFill>
                  <a:schemeClr val="lt1"/>
                </a:solidFill>
                <a:latin typeface="Nanum Gothic"/>
                <a:ea typeface="Nanum Gothic"/>
                <a:cs typeface="Nanum Gothic"/>
                <a:sym typeface="Nanum Gothic"/>
              </a:rPr>
              <a:t>CoroutineScope (GlobalScope)</a:t>
            </a:r>
            <a:endParaRPr>
              <a:solidFill>
                <a:schemeClr val="lt1"/>
              </a:solidFill>
              <a:latin typeface="Nanum Gothic"/>
              <a:ea typeface="Nanum Gothic"/>
              <a:cs typeface="Nanum Gothic"/>
              <a:sym typeface="Nanum Gothic"/>
            </a:endParaRPr>
          </a:p>
          <a:p>
            <a:pPr marL="0" marR="190500" lvl="0" indent="0" algn="l" rtl="0">
              <a:lnSpc>
                <a:spcPct val="118000"/>
              </a:lnSpc>
              <a:spcBef>
                <a:spcPts val="0"/>
              </a:spcBef>
              <a:spcAft>
                <a:spcPts val="0"/>
              </a:spcAft>
              <a:buNone/>
            </a:pPr>
            <a:r>
              <a:rPr lang="ko">
                <a:solidFill>
                  <a:schemeClr val="lt1"/>
                </a:solidFill>
                <a:latin typeface="Nanum Gothic"/>
                <a:ea typeface="Nanum Gothic"/>
                <a:cs typeface="Nanum Gothic"/>
                <a:sym typeface="Nanum Gothic"/>
              </a:rPr>
              <a:t>CoroutineContext</a:t>
            </a:r>
            <a:endParaRPr>
              <a:solidFill>
                <a:schemeClr val="lt1"/>
              </a:solidFill>
              <a:latin typeface="Nanum Gothic"/>
              <a:ea typeface="Nanum Gothic"/>
              <a:cs typeface="Nanum Gothic"/>
              <a:sym typeface="Nanum Gothic"/>
            </a:endParaRPr>
          </a:p>
          <a:p>
            <a:pPr marL="0" marR="190500" lvl="0" indent="0" algn="l" rtl="0">
              <a:lnSpc>
                <a:spcPct val="118000"/>
              </a:lnSpc>
              <a:spcBef>
                <a:spcPts val="0"/>
              </a:spcBef>
              <a:spcAft>
                <a:spcPts val="0"/>
              </a:spcAft>
              <a:buNone/>
            </a:pPr>
            <a:r>
              <a:rPr lang="ko">
                <a:solidFill>
                  <a:schemeClr val="lt1"/>
                </a:solidFill>
                <a:latin typeface="Nanum Gothic"/>
                <a:ea typeface="Nanum Gothic"/>
                <a:cs typeface="Nanum Gothic"/>
                <a:sym typeface="Nanum Gothic"/>
              </a:rPr>
              <a:t>Dispatcher</a:t>
            </a:r>
            <a:endParaRPr>
              <a:solidFill>
                <a:schemeClr val="lt1"/>
              </a:solidFill>
              <a:latin typeface="Nanum Gothic"/>
              <a:ea typeface="Nanum Gothic"/>
              <a:cs typeface="Nanum Gothic"/>
              <a:sym typeface="Nanum Gothic"/>
            </a:endParaRPr>
          </a:p>
          <a:p>
            <a:pPr marL="0" marR="190500" lvl="0" indent="0" algn="l" rtl="0">
              <a:lnSpc>
                <a:spcPct val="118000"/>
              </a:lnSpc>
              <a:spcBef>
                <a:spcPts val="0"/>
              </a:spcBef>
              <a:spcAft>
                <a:spcPts val="0"/>
              </a:spcAft>
              <a:buNone/>
            </a:pPr>
            <a:r>
              <a:rPr lang="ko">
                <a:solidFill>
                  <a:schemeClr val="lt1"/>
                </a:solidFill>
                <a:latin typeface="Nanum Gothic"/>
                <a:ea typeface="Nanum Gothic"/>
                <a:cs typeface="Nanum Gothic"/>
                <a:sym typeface="Nanum Gothic"/>
              </a:rPr>
              <a:t>launch (async)</a:t>
            </a:r>
            <a:endParaRPr>
              <a:solidFill>
                <a:schemeClr val="lt1"/>
              </a:solidFill>
            </a:endParaRPr>
          </a:p>
        </p:txBody>
      </p:sp>
      <p:sp>
        <p:nvSpPr>
          <p:cNvPr id="297" name="Google Shape;297;p46"/>
          <p:cNvSpPr txBox="1"/>
          <p:nvPr/>
        </p:nvSpPr>
        <p:spPr>
          <a:xfrm>
            <a:off x="950550" y="6825975"/>
            <a:ext cx="5658900" cy="1815000"/>
          </a:xfrm>
          <a:prstGeom prst="rect">
            <a:avLst/>
          </a:prstGeom>
          <a:solidFill>
            <a:srgbClr val="2B2B2B"/>
          </a:solidFill>
          <a:ln>
            <a:noFill/>
          </a:ln>
        </p:spPr>
        <p:txBody>
          <a:bodyPr spcFirstLastPara="1" wrap="square" lIns="91425" tIns="91425" rIns="91425" bIns="91425" anchor="t" anchorCtr="0">
            <a:noAutofit/>
          </a:bodyPr>
          <a:lstStyle/>
          <a:p>
            <a:pPr marL="0" marR="190500" lvl="0" indent="0" algn="l" rtl="0">
              <a:lnSpc>
                <a:spcPct val="115000"/>
              </a:lnSpc>
              <a:spcBef>
                <a:spcPts val="0"/>
              </a:spcBef>
              <a:spcAft>
                <a:spcPts val="0"/>
              </a:spcAft>
              <a:buNone/>
            </a:pPr>
            <a:r>
              <a:rPr lang="ko">
                <a:solidFill>
                  <a:schemeClr val="lt1"/>
                </a:solidFill>
                <a:latin typeface="Nanum Gothic"/>
                <a:ea typeface="Nanum Gothic"/>
                <a:cs typeface="Nanum Gothic"/>
                <a:sym typeface="Nanum Gothic"/>
              </a:rPr>
              <a:t>Dispatchers.Default : CPU 사용량이 많은 작업에 사용합니다. 주 스레드에서 작업하기에는 너무 긴 작업들에게 맞습니다.</a:t>
            </a:r>
            <a:endParaRPr>
              <a:solidFill>
                <a:schemeClr val="lt1"/>
              </a:solidFill>
              <a:latin typeface="Nanum Gothic"/>
              <a:ea typeface="Nanum Gothic"/>
              <a:cs typeface="Nanum Gothic"/>
              <a:sym typeface="Nanum Gothic"/>
            </a:endParaRPr>
          </a:p>
          <a:p>
            <a:pPr marL="0" marR="190500" lvl="0" indent="0" algn="l" rtl="0">
              <a:lnSpc>
                <a:spcPct val="115000"/>
              </a:lnSpc>
              <a:spcBef>
                <a:spcPts val="0"/>
              </a:spcBef>
              <a:spcAft>
                <a:spcPts val="0"/>
              </a:spcAft>
              <a:buNone/>
            </a:pPr>
            <a:r>
              <a:rPr lang="ko">
                <a:solidFill>
                  <a:schemeClr val="lt1"/>
                </a:solidFill>
                <a:latin typeface="Nanum Gothic"/>
                <a:ea typeface="Nanum Gothic"/>
                <a:cs typeface="Nanum Gothic"/>
                <a:sym typeface="Nanum Gothic"/>
              </a:rPr>
              <a:t>Dispatchers.IO : 네트워크, 디스크 등을 사용 할때 사용합니다. 파일 읽고, 쓰고, 소켓을 읽고, 쓰고 작업을 멈추는것에 최적화되어 있습니다.</a:t>
            </a:r>
            <a:endParaRPr>
              <a:solidFill>
                <a:schemeClr val="lt1"/>
              </a:solidFill>
              <a:latin typeface="Nanum Gothic"/>
              <a:ea typeface="Nanum Gothic"/>
              <a:cs typeface="Nanum Gothic"/>
              <a:sym typeface="Nanum Gothic"/>
            </a:endParaRPr>
          </a:p>
          <a:p>
            <a:pPr marL="0" marR="190500" lvl="0" indent="0" algn="l" rtl="0">
              <a:lnSpc>
                <a:spcPct val="115000"/>
              </a:lnSpc>
              <a:spcBef>
                <a:spcPts val="0"/>
              </a:spcBef>
              <a:spcAft>
                <a:spcPts val="0"/>
              </a:spcAft>
              <a:buNone/>
            </a:pPr>
            <a:r>
              <a:rPr lang="ko">
                <a:solidFill>
                  <a:schemeClr val="lt1"/>
                </a:solidFill>
                <a:latin typeface="Nanum Gothic"/>
                <a:ea typeface="Nanum Gothic"/>
                <a:cs typeface="Nanum Gothic"/>
                <a:sym typeface="Nanum Gothic"/>
              </a:rPr>
              <a:t>Dispatchers.Main : UI를 구성하는 스레드를 메인으로 사용하는 플랫폼에서 사용합니다.</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7"/>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303" name="Google Shape;303;p4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22</a:t>
            </a:fld>
            <a:endParaRPr sz="2400"/>
          </a:p>
        </p:txBody>
      </p:sp>
      <p:sp>
        <p:nvSpPr>
          <p:cNvPr id="304" name="Google Shape;304;p47"/>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rgbClr val="2B2B2B"/>
                </a:solidFill>
              </a:rPr>
              <a:t>쓰레드(Thread)와 코루틴(Coroutine)</a:t>
            </a:r>
            <a:endParaRPr>
              <a:solidFill>
                <a:srgbClr val="2B2B2B"/>
              </a:solidFill>
            </a:endParaRPr>
          </a:p>
          <a:p>
            <a:pPr marL="1371600" lvl="2"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코루틴 사용법</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 </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 </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 </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 </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launch 와 async 는 CoroutineScope 의 확장함수 이며, 넘겨 받은 코드 블록으로 코루틴을 만들고 실행해주는 코루틴 빌더 입니다.</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launch 는 Job 객체를, async 는 Deferred 객체를 반환 하며, 이 객체를 사용해서 수행 결과를 받거나, 작업이 끝나기를 대기하거나, 취소하는 등의 제어가 가능합니다.</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launch, async, Job, Deferred 의 자세한 사용법은 다음 장에서 알아보겠습니다.</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다음은 코루틴 블록을 만들고 실행하는 가장 기본적인 코드 형태 입니다.</a:t>
            </a:r>
            <a:endParaRPr>
              <a:solidFill>
                <a:schemeClr val="dk1"/>
              </a:solidFill>
              <a:highlight>
                <a:srgbClr val="FFFFFF"/>
              </a:highlight>
            </a:endParaRPr>
          </a:p>
          <a:p>
            <a:pPr marL="0" lvl="0" indent="0" algn="l" rtl="0">
              <a:spcBef>
                <a:spcPts val="3200"/>
              </a:spcBef>
              <a:spcAft>
                <a:spcPts val="0"/>
              </a:spcAft>
              <a:buNone/>
            </a:pPr>
            <a:endParaRPr>
              <a:solidFill>
                <a:schemeClr val="dk1"/>
              </a:solidFill>
              <a:highlight>
                <a:srgbClr val="FFFFFF"/>
              </a:highlight>
            </a:endParaRPr>
          </a:p>
          <a:p>
            <a:pPr marL="0" lvl="0" indent="0" algn="l" rtl="0">
              <a:spcBef>
                <a:spcPts val="3200"/>
              </a:spcBef>
              <a:spcAft>
                <a:spcPts val="0"/>
              </a:spcAft>
              <a:buNone/>
            </a:pPr>
            <a:endParaRPr>
              <a:solidFill>
                <a:schemeClr val="dk1"/>
              </a:solidFill>
              <a:highlight>
                <a:srgbClr val="FFFFFF"/>
              </a:highlight>
            </a:endParaRPr>
          </a:p>
          <a:p>
            <a:pPr marL="0" lvl="0" indent="0" algn="l" rtl="0">
              <a:spcBef>
                <a:spcPts val="2900"/>
              </a:spcBef>
              <a:spcAft>
                <a:spcPts val="0"/>
              </a:spcAft>
              <a:buNone/>
            </a:pPr>
            <a:endParaRPr b="1">
              <a:solidFill>
                <a:schemeClr val="dk1"/>
              </a:solidFill>
              <a:highlight>
                <a:srgbClr val="FFFFFF"/>
              </a:highlight>
            </a:endParaRPr>
          </a:p>
        </p:txBody>
      </p:sp>
      <p:sp>
        <p:nvSpPr>
          <p:cNvPr id="305" name="Google Shape;305;p47"/>
          <p:cNvSpPr txBox="1"/>
          <p:nvPr/>
        </p:nvSpPr>
        <p:spPr>
          <a:xfrm>
            <a:off x="1034175" y="1920175"/>
            <a:ext cx="5571600" cy="968400"/>
          </a:xfrm>
          <a:prstGeom prst="rect">
            <a:avLst/>
          </a:prstGeom>
          <a:solidFill>
            <a:srgbClr val="2B2B2B"/>
          </a:solidFill>
          <a:ln>
            <a:noFill/>
          </a:ln>
        </p:spPr>
        <p:txBody>
          <a:bodyPr spcFirstLastPara="1" wrap="square" lIns="91425" tIns="91425" rIns="91425" bIns="91425" anchor="ctr" anchorCtr="0">
            <a:noAutofit/>
          </a:bodyPr>
          <a:lstStyle/>
          <a:p>
            <a:pPr marL="457200" marR="190500" lvl="0" indent="-317500" algn="l" rtl="0">
              <a:lnSpc>
                <a:spcPct val="115000"/>
              </a:lnSpc>
              <a:spcBef>
                <a:spcPts val="0"/>
              </a:spcBef>
              <a:spcAft>
                <a:spcPts val="0"/>
              </a:spcAft>
              <a:buClr>
                <a:schemeClr val="lt1"/>
              </a:buClr>
              <a:buSzPts val="1400"/>
              <a:buFont typeface="Nanum Gothic"/>
              <a:buAutoNum type="arabicPeriod"/>
            </a:pPr>
            <a:r>
              <a:rPr lang="ko">
                <a:solidFill>
                  <a:schemeClr val="lt1"/>
                </a:solidFill>
                <a:latin typeface="Nanum Gothic"/>
                <a:ea typeface="Nanum Gothic"/>
                <a:cs typeface="Nanum Gothic"/>
                <a:sym typeface="Nanum Gothic"/>
              </a:rPr>
              <a:t>사용할 Dispatcher 를 결정하고</a:t>
            </a:r>
            <a:endParaRPr>
              <a:solidFill>
                <a:schemeClr val="lt1"/>
              </a:solidFill>
              <a:latin typeface="Nanum Gothic"/>
              <a:ea typeface="Nanum Gothic"/>
              <a:cs typeface="Nanum Gothic"/>
              <a:sym typeface="Nanum Gothic"/>
            </a:endParaRPr>
          </a:p>
          <a:p>
            <a:pPr marL="457200" marR="190500" lvl="0" indent="-317500" algn="l" rtl="0">
              <a:lnSpc>
                <a:spcPct val="115000"/>
              </a:lnSpc>
              <a:spcBef>
                <a:spcPts val="0"/>
              </a:spcBef>
              <a:spcAft>
                <a:spcPts val="0"/>
              </a:spcAft>
              <a:buClr>
                <a:schemeClr val="lt1"/>
              </a:buClr>
              <a:buSzPts val="1400"/>
              <a:buFont typeface="Nanum Gothic"/>
              <a:buAutoNum type="arabicPeriod"/>
            </a:pPr>
            <a:r>
              <a:rPr lang="ko">
                <a:solidFill>
                  <a:schemeClr val="lt1"/>
                </a:solidFill>
                <a:latin typeface="Nanum Gothic"/>
                <a:ea typeface="Nanum Gothic"/>
                <a:cs typeface="Nanum Gothic"/>
                <a:sym typeface="Nanum Gothic"/>
              </a:rPr>
              <a:t>Dispatcher를 이용해서 CoroutineScope를 만들고</a:t>
            </a:r>
            <a:endParaRPr>
              <a:solidFill>
                <a:schemeClr val="lt1"/>
              </a:solidFill>
              <a:latin typeface="Nanum Gothic"/>
              <a:ea typeface="Nanum Gothic"/>
              <a:cs typeface="Nanum Gothic"/>
              <a:sym typeface="Nanum Gothic"/>
            </a:endParaRPr>
          </a:p>
          <a:p>
            <a:pPr marL="457200" marR="190500" lvl="0" indent="-317500" algn="l" rtl="0">
              <a:lnSpc>
                <a:spcPct val="115000"/>
              </a:lnSpc>
              <a:spcBef>
                <a:spcPts val="0"/>
              </a:spcBef>
              <a:spcAft>
                <a:spcPts val="0"/>
              </a:spcAft>
              <a:buClr>
                <a:schemeClr val="lt1"/>
              </a:buClr>
              <a:buSzPts val="1400"/>
              <a:buFont typeface="Nanum Gothic"/>
              <a:buAutoNum type="arabicPeriod"/>
            </a:pPr>
            <a:r>
              <a:rPr lang="ko">
                <a:solidFill>
                  <a:schemeClr val="lt1"/>
                </a:solidFill>
                <a:latin typeface="Nanum Gothic"/>
                <a:ea typeface="Nanum Gothic"/>
                <a:cs typeface="Nanum Gothic"/>
                <a:sym typeface="Nanum Gothic"/>
              </a:rPr>
              <a:t>CoroutineScope의 launch 또는 async 에 수행할 코드 블록을 넘긴다,</a:t>
            </a:r>
            <a:endParaRPr>
              <a:solidFill>
                <a:schemeClr val="lt1"/>
              </a:solidFill>
            </a:endParaRPr>
          </a:p>
        </p:txBody>
      </p:sp>
      <p:sp>
        <p:nvSpPr>
          <p:cNvPr id="306" name="Google Shape;306;p47"/>
          <p:cNvSpPr txBox="1"/>
          <p:nvPr/>
        </p:nvSpPr>
        <p:spPr>
          <a:xfrm>
            <a:off x="1677900" y="5426000"/>
            <a:ext cx="4204200" cy="26475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import </a:t>
            </a:r>
            <a:r>
              <a:rPr lang="ko">
                <a:solidFill>
                  <a:srgbClr val="A9B7C6"/>
                </a:solidFill>
                <a:highlight>
                  <a:srgbClr val="2B2B2B"/>
                </a:highlight>
              </a:rPr>
              <a:t>kotlinx.coroutines.*</a:t>
            </a:r>
            <a:endParaRPr>
              <a:solidFill>
                <a:srgbClr val="A9B7C6"/>
              </a:solidFill>
              <a:highlight>
                <a:srgbClr val="2B2B2B"/>
              </a:highlight>
            </a:endParaRPr>
          </a:p>
          <a:p>
            <a:pPr marL="0" lvl="0" indent="0" algn="l" rtl="0">
              <a:spcBef>
                <a:spcPts val="0"/>
              </a:spcBef>
              <a:spcAft>
                <a:spcPts val="0"/>
              </a:spcAft>
              <a:buNone/>
            </a:pP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val </a:t>
            </a:r>
            <a:r>
              <a:rPr lang="ko" i="1">
                <a:solidFill>
                  <a:srgbClr val="9876AA"/>
                </a:solidFill>
                <a:highlight>
                  <a:srgbClr val="2B2B2B"/>
                </a:highlight>
              </a:rPr>
              <a:t>scope </a:t>
            </a:r>
            <a:r>
              <a:rPr lang="ko">
                <a:solidFill>
                  <a:srgbClr val="A9B7C6"/>
                </a:solidFill>
                <a:highlight>
                  <a:srgbClr val="2B2B2B"/>
                </a:highlight>
              </a:rPr>
              <a:t>= </a:t>
            </a:r>
            <a:r>
              <a:rPr lang="ko" i="1">
                <a:solidFill>
                  <a:srgbClr val="A9B7C6"/>
                </a:solidFill>
                <a:highlight>
                  <a:srgbClr val="2B2B2B"/>
                </a:highlight>
              </a:rPr>
              <a:t>CoroutineScope</a:t>
            </a:r>
            <a:r>
              <a:rPr lang="ko">
                <a:solidFill>
                  <a:srgbClr val="A9B7C6"/>
                </a:solidFill>
                <a:highlight>
                  <a:srgbClr val="2B2B2B"/>
                </a:highlight>
              </a:rPr>
              <a:t>(Dispatchers.</a:t>
            </a:r>
            <a:r>
              <a:rPr lang="ko">
                <a:solidFill>
                  <a:srgbClr val="9876AA"/>
                </a:solidFill>
                <a:highlight>
                  <a:srgbClr val="2B2B2B"/>
                </a:highlight>
              </a:rPr>
              <a:t>Main</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9876AA"/>
                </a:solidFill>
                <a:highlight>
                  <a:srgbClr val="2B2B2B"/>
                </a:highlight>
              </a:rPr>
              <a:t>scope</a:t>
            </a:r>
            <a:r>
              <a:rPr lang="ko">
                <a:solidFill>
                  <a:srgbClr val="A9B7C6"/>
                </a:solidFill>
                <a:highlight>
                  <a:srgbClr val="2B2B2B"/>
                </a:highlight>
              </a:rPr>
              <a:t>.</a:t>
            </a:r>
            <a:r>
              <a:rPr lang="ko" i="1">
                <a:solidFill>
                  <a:srgbClr val="FFC66D"/>
                </a:solidFill>
                <a:highlight>
                  <a:srgbClr val="2B2B2B"/>
                </a:highlight>
              </a:rPr>
              <a:t>launch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808080"/>
                </a:solidFill>
                <a:highlight>
                  <a:srgbClr val="2B2B2B"/>
                </a:highlight>
              </a:rPr>
              <a:t>//foreground 작업</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i="1">
                <a:solidFill>
                  <a:srgbClr val="9876AA"/>
                </a:solidFill>
                <a:highlight>
                  <a:srgbClr val="2B2B2B"/>
                </a:highlight>
              </a:rPr>
              <a:t>scope</a:t>
            </a:r>
            <a:r>
              <a:rPr lang="ko">
                <a:solidFill>
                  <a:srgbClr val="A9B7C6"/>
                </a:solidFill>
                <a:highlight>
                  <a:srgbClr val="2B2B2B"/>
                </a:highlight>
              </a:rPr>
              <a:t>.</a:t>
            </a:r>
            <a:r>
              <a:rPr lang="ko" i="1">
                <a:solidFill>
                  <a:srgbClr val="FFC66D"/>
                </a:solidFill>
                <a:highlight>
                  <a:srgbClr val="2B2B2B"/>
                </a:highlight>
              </a:rPr>
              <a:t>launch</a:t>
            </a:r>
            <a:r>
              <a:rPr lang="ko">
                <a:solidFill>
                  <a:srgbClr val="A9B7C6"/>
                </a:solidFill>
                <a:highlight>
                  <a:srgbClr val="2B2B2B"/>
                </a:highlight>
              </a:rPr>
              <a:t>(Dispatchers.</a:t>
            </a:r>
            <a:r>
              <a:rPr lang="ko">
                <a:solidFill>
                  <a:srgbClr val="9876AA"/>
                </a:solidFill>
                <a:highlight>
                  <a:srgbClr val="2B2B2B"/>
                </a:highlight>
              </a:rPr>
              <a:t>Main</a:t>
            </a:r>
            <a:r>
              <a:rPr lang="ko">
                <a:solidFill>
                  <a:srgbClr val="A9B7C6"/>
                </a:solidFill>
                <a:highlight>
                  <a:srgbClr val="2B2B2B"/>
                </a:highlight>
              </a:rPr>
              <a:t>)</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808080"/>
                </a:solidFill>
                <a:highlight>
                  <a:srgbClr val="2B2B2B"/>
                </a:highlight>
              </a:rPr>
              <a:t>//background로 변경</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312" name="Google Shape;312;p4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23</a:t>
            </a:fld>
            <a:endParaRPr sz="2400"/>
          </a:p>
        </p:txBody>
      </p:sp>
      <p:sp>
        <p:nvSpPr>
          <p:cNvPr id="313" name="Google Shape;313;p48"/>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rgbClr val="2B2B2B"/>
                </a:solidFill>
              </a:rPr>
              <a:t>쓰레드(Thread)와 코루틴(Coroutine)</a:t>
            </a:r>
            <a:endParaRPr>
              <a:solidFill>
                <a:srgbClr val="2B2B2B"/>
              </a:solidFill>
            </a:endParaRPr>
          </a:p>
          <a:p>
            <a:pPr marL="1371600" lvl="2"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코루틴 사용법</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다음 예시는 모두 백그라운드 에서 동작 합니다.</a:t>
            </a:r>
            <a:endParaRPr>
              <a:solidFill>
                <a:schemeClr val="dk1"/>
              </a:solidFill>
              <a:highlight>
                <a:srgbClr val="FFFFFF"/>
              </a:highlight>
            </a:endParaRPr>
          </a:p>
          <a:p>
            <a:pPr marL="0" lvl="0" indent="0" algn="l" rtl="0">
              <a:spcBef>
                <a:spcPts val="2900"/>
              </a:spcBef>
              <a:spcAft>
                <a:spcPts val="0"/>
              </a:spcAft>
              <a:buNone/>
            </a:pPr>
            <a:endParaRPr>
              <a:solidFill>
                <a:schemeClr val="dk1"/>
              </a:solidFill>
              <a:highlight>
                <a:srgbClr val="FFFFFF"/>
              </a:highlight>
            </a:endParaRPr>
          </a:p>
          <a:p>
            <a:pPr marL="0" lvl="0" indent="0" algn="l" rtl="0">
              <a:spcBef>
                <a:spcPts val="2900"/>
              </a:spcBef>
              <a:spcAft>
                <a:spcPts val="0"/>
              </a:spcAft>
              <a:buNone/>
            </a:pPr>
            <a:endParaRPr>
              <a:solidFill>
                <a:schemeClr val="dk1"/>
              </a:solidFill>
              <a:highlight>
                <a:srgbClr val="FFFFFF"/>
              </a:highlight>
            </a:endParaRPr>
          </a:p>
          <a:p>
            <a:pPr marL="0" lvl="0" indent="0" algn="l" rtl="0">
              <a:spcBef>
                <a:spcPts val="3200"/>
              </a:spcBef>
              <a:spcAft>
                <a:spcPts val="0"/>
              </a:spcAft>
              <a:buNone/>
            </a:pPr>
            <a:endParaRPr>
              <a:solidFill>
                <a:schemeClr val="dk1"/>
              </a:solidFill>
              <a:highlight>
                <a:srgbClr val="FFFFFF"/>
              </a:highlight>
            </a:endParaRPr>
          </a:p>
          <a:p>
            <a:pPr marL="1371600" lvl="2" indent="-317500" algn="l" rtl="0">
              <a:spcBef>
                <a:spcPts val="3200"/>
              </a:spcBef>
              <a:spcAft>
                <a:spcPts val="0"/>
              </a:spcAft>
              <a:buClr>
                <a:srgbClr val="2B2B2B"/>
              </a:buClr>
              <a:buSzPts val="1400"/>
              <a:buChar char="■"/>
            </a:pPr>
            <a:r>
              <a:rPr lang="ko">
                <a:solidFill>
                  <a:schemeClr val="dk1"/>
                </a:solidFill>
                <a:highlight>
                  <a:srgbClr val="FFFFFF"/>
                </a:highlight>
              </a:rPr>
              <a:t>첫번째 블록처럼 CoroutineScope 를 새로 만들면 제어범위가 달라집니다.</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두번째 블록처럼 launch 의 Dispatcher 를 변경하면 CoroutineScope 는 유지되면서 작업이 처리되는 스레드 만 변경됩니다.</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제어범위가 다르면 다음과 같은 상황이 발생합니다.</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다음 예시에서 내부 코루틴 블록은 멈추지 않습니다</a:t>
            </a:r>
            <a:endParaRPr>
              <a:solidFill>
                <a:schemeClr val="dk1"/>
              </a:solidFill>
              <a:highlight>
                <a:srgbClr val="FFFFFF"/>
              </a:highlight>
            </a:endParaRPr>
          </a:p>
          <a:p>
            <a:pPr marL="0" lvl="0" indent="0" algn="l" rtl="0">
              <a:spcBef>
                <a:spcPts val="2900"/>
              </a:spcBef>
              <a:spcAft>
                <a:spcPts val="0"/>
              </a:spcAft>
              <a:buNone/>
            </a:pPr>
            <a:endParaRPr>
              <a:solidFill>
                <a:schemeClr val="dk1"/>
              </a:solidFill>
              <a:highlight>
                <a:srgbClr val="FFFFFF"/>
              </a:highlight>
            </a:endParaRPr>
          </a:p>
          <a:p>
            <a:pPr marL="0" lvl="0" indent="0" algn="l" rtl="0">
              <a:spcBef>
                <a:spcPts val="3200"/>
              </a:spcBef>
              <a:spcAft>
                <a:spcPts val="0"/>
              </a:spcAft>
              <a:buNone/>
            </a:pPr>
            <a:endParaRPr>
              <a:solidFill>
                <a:schemeClr val="dk1"/>
              </a:solidFill>
              <a:highlight>
                <a:srgbClr val="FFFFFF"/>
              </a:highlight>
            </a:endParaRPr>
          </a:p>
          <a:p>
            <a:pPr marL="1371600" lvl="2" indent="-317500" algn="l" rtl="0">
              <a:spcBef>
                <a:spcPts val="3200"/>
              </a:spcBef>
              <a:spcAft>
                <a:spcPts val="0"/>
              </a:spcAft>
              <a:buClr>
                <a:srgbClr val="2B2B2B"/>
              </a:buClr>
              <a:buSzPts val="1400"/>
              <a:buChar char="■"/>
            </a:pP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기존 CoroutineScope 를 사용할지, 새로운 CoroutineScope 를 만들지 결정하는것은 코루틴 블록이 특정 상황에 어떻게 동작할 지를 결정하게 됩니다.</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위 예시 에서는 외부 코루틴 블록 의 내부에서 새로운 CoroutineScope 를 만들었습니다.</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이로서 외부 코루틴 블록 과 내부 코루틴 블록은 서로 제어범위가 달라집니다.</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Job 객체의 cancel() 메서드는 자신이 해당하는 CoroutineScope 의 코루틴 블록을 취소시켜 멈출수 있지만, 내부 코루틴 블록은 다른 CoroutineScope 로 분리 되었기 때문에 멈출수 없습니다.</a:t>
            </a:r>
            <a:endParaRPr>
              <a:solidFill>
                <a:schemeClr val="dk1"/>
              </a:solidFill>
              <a:highlight>
                <a:srgbClr val="FFFFFF"/>
              </a:highlight>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외부 코루틴 블록이 멈춰도, 내부 코루틴 블록은 끝까지 수행됩니다.</a:t>
            </a:r>
            <a:endParaRPr>
              <a:solidFill>
                <a:schemeClr val="dk1"/>
              </a:solidFill>
              <a:highlight>
                <a:srgbClr val="FFFFFF"/>
              </a:highlight>
            </a:endParaRPr>
          </a:p>
          <a:p>
            <a:pPr marL="1371600" lvl="2" indent="-317500" algn="l" rtl="0">
              <a:spcBef>
                <a:spcPts val="0"/>
              </a:spcBef>
              <a:spcAft>
                <a:spcPts val="0"/>
              </a:spcAft>
              <a:buClr>
                <a:schemeClr val="dk1"/>
              </a:buClr>
              <a:buSzPts val="1400"/>
              <a:buChar char="■"/>
            </a:pPr>
            <a:endParaRPr b="1">
              <a:solidFill>
                <a:schemeClr val="dk1"/>
              </a:solidFill>
              <a:highlight>
                <a:srgbClr val="FFFFFF"/>
              </a:highlight>
            </a:endParaRPr>
          </a:p>
        </p:txBody>
      </p:sp>
      <p:sp>
        <p:nvSpPr>
          <p:cNvPr id="314" name="Google Shape;314;p48"/>
          <p:cNvSpPr txBox="1"/>
          <p:nvPr/>
        </p:nvSpPr>
        <p:spPr>
          <a:xfrm>
            <a:off x="1528875" y="2151238"/>
            <a:ext cx="4582200" cy="2502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val </a:t>
            </a:r>
            <a:r>
              <a:rPr lang="ko" i="1">
                <a:solidFill>
                  <a:srgbClr val="9876AA"/>
                </a:solidFill>
                <a:highlight>
                  <a:srgbClr val="2B2B2B"/>
                </a:highlight>
              </a:rPr>
              <a:t>scope </a:t>
            </a:r>
            <a:r>
              <a:rPr lang="ko">
                <a:solidFill>
                  <a:srgbClr val="A9B7C6"/>
                </a:solidFill>
                <a:highlight>
                  <a:srgbClr val="2B2B2B"/>
                </a:highlight>
              </a:rPr>
              <a:t>= </a:t>
            </a:r>
            <a:r>
              <a:rPr lang="ko" i="1">
                <a:solidFill>
                  <a:srgbClr val="A9B7C6"/>
                </a:solidFill>
                <a:highlight>
                  <a:srgbClr val="2B2B2B"/>
                </a:highlight>
              </a:rPr>
              <a:t>CoroutineScope</a:t>
            </a:r>
            <a:r>
              <a:rPr lang="ko">
                <a:solidFill>
                  <a:srgbClr val="A9B7C6"/>
                </a:solidFill>
                <a:highlight>
                  <a:srgbClr val="2B2B2B"/>
                </a:highlight>
              </a:rPr>
              <a:t>(Dispatchers.</a:t>
            </a:r>
            <a:r>
              <a:rPr lang="ko">
                <a:solidFill>
                  <a:srgbClr val="9876AA"/>
                </a:solidFill>
                <a:highlight>
                  <a:srgbClr val="2B2B2B"/>
                </a:highlight>
              </a:rPr>
              <a:t>Main</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CoroutineScope</a:t>
            </a:r>
            <a:r>
              <a:rPr lang="ko">
                <a:solidFill>
                  <a:srgbClr val="A9B7C6"/>
                </a:solidFill>
                <a:highlight>
                  <a:srgbClr val="2B2B2B"/>
                </a:highlight>
              </a:rPr>
              <a:t>(Dispatchers.</a:t>
            </a:r>
            <a:r>
              <a:rPr lang="ko">
                <a:solidFill>
                  <a:srgbClr val="9876AA"/>
                </a:solidFill>
                <a:highlight>
                  <a:srgbClr val="2B2B2B"/>
                </a:highlight>
              </a:rPr>
              <a:t>Default</a:t>
            </a:r>
            <a:r>
              <a:rPr lang="ko">
                <a:solidFill>
                  <a:srgbClr val="A9B7C6"/>
                </a:solidFill>
                <a:highlight>
                  <a:srgbClr val="2B2B2B"/>
                </a:highlight>
              </a:rPr>
              <a:t>).</a:t>
            </a:r>
            <a:r>
              <a:rPr lang="ko" i="1">
                <a:solidFill>
                  <a:srgbClr val="FFC66D"/>
                </a:solidFill>
                <a:highlight>
                  <a:srgbClr val="2B2B2B"/>
                </a:highlight>
              </a:rPr>
              <a:t>launch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808080"/>
                </a:solidFill>
                <a:highlight>
                  <a:srgbClr val="2B2B2B"/>
                </a:highlight>
              </a:rPr>
              <a:t>//새로운 CoroutineScope로, 백그라운드 작업</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i="1">
                <a:solidFill>
                  <a:srgbClr val="9876AA"/>
                </a:solidFill>
                <a:highlight>
                  <a:srgbClr val="2B2B2B"/>
                </a:highlight>
              </a:rPr>
              <a:t>scope</a:t>
            </a:r>
            <a:r>
              <a:rPr lang="ko">
                <a:solidFill>
                  <a:srgbClr val="A9B7C6"/>
                </a:solidFill>
                <a:highlight>
                  <a:srgbClr val="2B2B2B"/>
                </a:highlight>
              </a:rPr>
              <a:t>.</a:t>
            </a:r>
            <a:r>
              <a:rPr lang="ko" i="1">
                <a:solidFill>
                  <a:srgbClr val="FFC66D"/>
                </a:solidFill>
                <a:highlight>
                  <a:srgbClr val="2B2B2B"/>
                </a:highlight>
              </a:rPr>
              <a:t>launch</a:t>
            </a:r>
            <a:r>
              <a:rPr lang="ko">
                <a:solidFill>
                  <a:srgbClr val="A9B7C6"/>
                </a:solidFill>
                <a:highlight>
                  <a:srgbClr val="2B2B2B"/>
                </a:highlight>
              </a:rPr>
              <a:t>(Dispatchers.</a:t>
            </a:r>
            <a:r>
              <a:rPr lang="ko">
                <a:solidFill>
                  <a:srgbClr val="9876AA"/>
                </a:solidFill>
                <a:highlight>
                  <a:srgbClr val="2B2B2B"/>
                </a:highlight>
              </a:rPr>
              <a:t>Default</a:t>
            </a:r>
            <a:r>
              <a:rPr lang="ko">
                <a:solidFill>
                  <a:srgbClr val="A9B7C6"/>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808080"/>
                </a:solidFill>
                <a:highlight>
                  <a:srgbClr val="2B2B2B"/>
                </a:highlight>
              </a:rPr>
              <a:t>//CoroutineScope를 유지하면서 작업만 백그라운드로 처리</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p:txBody>
      </p:sp>
      <p:sp>
        <p:nvSpPr>
          <p:cNvPr id="315" name="Google Shape;315;p48"/>
          <p:cNvSpPr txBox="1"/>
          <p:nvPr/>
        </p:nvSpPr>
        <p:spPr>
          <a:xfrm>
            <a:off x="1528875" y="6429750"/>
            <a:ext cx="4102200" cy="1913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val </a:t>
            </a:r>
            <a:r>
              <a:rPr lang="ko">
                <a:solidFill>
                  <a:srgbClr val="A9B7C6"/>
                </a:solidFill>
                <a:highlight>
                  <a:srgbClr val="2B2B2B"/>
                </a:highlight>
              </a:rPr>
              <a:t>scope = </a:t>
            </a:r>
            <a:r>
              <a:rPr lang="ko" i="1">
                <a:solidFill>
                  <a:srgbClr val="A9B7C6"/>
                </a:solidFill>
                <a:highlight>
                  <a:srgbClr val="2B2B2B"/>
                </a:highlight>
              </a:rPr>
              <a:t>CoroutineScope</a:t>
            </a:r>
            <a:r>
              <a:rPr lang="ko">
                <a:solidFill>
                  <a:srgbClr val="A9B7C6"/>
                </a:solidFill>
                <a:highlight>
                  <a:srgbClr val="2B2B2B"/>
                </a:highlight>
              </a:rPr>
              <a:t>(Dispatchers.</a:t>
            </a:r>
            <a:r>
              <a:rPr lang="ko">
                <a:solidFill>
                  <a:srgbClr val="9876AA"/>
                </a:solidFill>
                <a:highlight>
                  <a:srgbClr val="2B2B2B"/>
                </a:highlight>
              </a:rPr>
              <a:t>Main</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val </a:t>
            </a:r>
            <a:r>
              <a:rPr lang="ko">
                <a:solidFill>
                  <a:srgbClr val="A9B7C6"/>
                </a:solidFill>
                <a:highlight>
                  <a:srgbClr val="2B2B2B"/>
                </a:highlight>
              </a:rPr>
              <a:t>job = scope.</a:t>
            </a:r>
            <a:r>
              <a:rPr lang="ko" i="1">
                <a:solidFill>
                  <a:srgbClr val="FFC66D"/>
                </a:solidFill>
                <a:highlight>
                  <a:srgbClr val="2B2B2B"/>
                </a:highlight>
              </a:rPr>
              <a:t>launch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i="1">
                <a:solidFill>
                  <a:srgbClr val="A9B7C6"/>
                </a:solidFill>
                <a:highlight>
                  <a:srgbClr val="2B2B2B"/>
                </a:highlight>
              </a:rPr>
              <a:t>CoroutineScope</a:t>
            </a:r>
            <a:r>
              <a:rPr lang="ko">
                <a:solidFill>
                  <a:srgbClr val="A9B7C6"/>
                </a:solidFill>
                <a:highlight>
                  <a:srgbClr val="2B2B2B"/>
                </a:highlight>
              </a:rPr>
              <a:t>(Dispatchers.</a:t>
            </a:r>
            <a:r>
              <a:rPr lang="ko">
                <a:solidFill>
                  <a:srgbClr val="9876AA"/>
                </a:solidFill>
                <a:highlight>
                  <a:srgbClr val="2B2B2B"/>
                </a:highlight>
              </a:rPr>
              <a:t>Main</a:t>
            </a:r>
            <a:r>
              <a:rPr lang="ko">
                <a:solidFill>
                  <a:srgbClr val="A9B7C6"/>
                </a:solidFill>
                <a:highlight>
                  <a:srgbClr val="2B2B2B"/>
                </a:highlight>
              </a:rPr>
              <a:t>).</a:t>
            </a:r>
            <a:r>
              <a:rPr lang="ko" i="1">
                <a:solidFill>
                  <a:srgbClr val="FFC66D"/>
                </a:solidFill>
                <a:highlight>
                  <a:srgbClr val="2B2B2B"/>
                </a:highlight>
              </a:rPr>
              <a:t>launch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808080"/>
                </a:solidFill>
                <a:highlight>
                  <a:srgbClr val="2B2B2B"/>
                </a:highlight>
              </a:rPr>
              <a:t>//외부 코루틴 블록이 취소되어도 끝까지 수행</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//외부 코루틴 블록 취소</a:t>
            </a:r>
            <a:endParaRPr>
              <a:solidFill>
                <a:srgbClr val="808080"/>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job.cancel()</a:t>
            </a:r>
            <a:endParaRPr>
              <a:solidFill>
                <a:srgbClr val="A9B7C6"/>
              </a:solidFill>
              <a:highlight>
                <a:srgbClr val="2B2B2B"/>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321" name="Google Shape;321;p4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24</a:t>
            </a:fld>
            <a:endParaRPr sz="2400"/>
          </a:p>
        </p:txBody>
      </p:sp>
      <p:sp>
        <p:nvSpPr>
          <p:cNvPr id="322" name="Google Shape;322;p49"/>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rgbClr val="2B2B2B"/>
                </a:solidFill>
              </a:rPr>
              <a:t>쓰레드(Thread)와 코루틴(Coroutine)</a:t>
            </a:r>
            <a:endParaRPr>
              <a:solidFill>
                <a:srgbClr val="2B2B2B"/>
              </a:solidFill>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코루틴 제어하기</a:t>
            </a:r>
            <a:endParaRPr>
              <a:solidFill>
                <a:schemeClr val="dk1"/>
              </a:solidFill>
              <a:highlight>
                <a:srgbClr val="FFFFFF"/>
              </a:highlight>
            </a:endParaRPr>
          </a:p>
          <a:p>
            <a:pPr marL="0" marR="190500" lvl="0" indent="0" algn="l" rtl="0">
              <a:spcBef>
                <a:spcPts val="4100"/>
              </a:spcBef>
              <a:spcAft>
                <a:spcPts val="0"/>
              </a:spcAft>
              <a:buNone/>
            </a:pPr>
            <a:endParaRPr>
              <a:solidFill>
                <a:schemeClr val="dk1"/>
              </a:solidFill>
            </a:endParaRPr>
          </a:p>
          <a:p>
            <a:pPr marL="1371600" lvl="2" indent="-317500" algn="l" rtl="0">
              <a:spcBef>
                <a:spcPts val="3200"/>
              </a:spcBef>
              <a:spcAft>
                <a:spcPts val="0"/>
              </a:spcAft>
              <a:buClr>
                <a:srgbClr val="2B2B2B"/>
              </a:buClr>
              <a:buSzPts val="1400"/>
              <a:buChar char="■"/>
            </a:pPr>
            <a:r>
              <a:rPr lang="ko">
                <a:solidFill>
                  <a:schemeClr val="dk1"/>
                </a:solidFill>
                <a:highlight>
                  <a:srgbClr val="FFFFFF"/>
                </a:highlight>
              </a:rPr>
              <a:t>launch() -&gt; Job</a:t>
            </a:r>
            <a:endParaRPr>
              <a:solidFill>
                <a:schemeClr val="dk1"/>
              </a:solidFill>
              <a:highlight>
                <a:srgbClr val="FFFFFF"/>
              </a:highlight>
            </a:endParaRPr>
          </a:p>
          <a:p>
            <a:pPr marL="1828800" lvl="3" indent="-317500" algn="l" rtl="0">
              <a:spcBef>
                <a:spcPts val="0"/>
              </a:spcBef>
              <a:spcAft>
                <a:spcPts val="0"/>
              </a:spcAft>
              <a:buClr>
                <a:schemeClr val="dk1"/>
              </a:buClr>
              <a:buSzPts val="1400"/>
              <a:buChar char="●"/>
            </a:pPr>
            <a:r>
              <a:rPr lang="ko">
                <a:solidFill>
                  <a:schemeClr val="dk1"/>
                </a:solidFill>
                <a:highlight>
                  <a:srgbClr val="FFFFFF"/>
                </a:highlight>
              </a:rPr>
              <a:t>launch로 시작하는 코루틴 블록은 Job 객체를 반환합니다.</a:t>
            </a:r>
            <a:endParaRPr>
              <a:solidFill>
                <a:schemeClr val="dk1"/>
              </a:solidFill>
              <a:highlight>
                <a:srgbClr val="FFFFFF"/>
              </a:highlight>
            </a:endParaRPr>
          </a:p>
          <a:p>
            <a:pPr marL="1828800" lvl="3" indent="-317500" algn="l" rtl="0">
              <a:spcBef>
                <a:spcPts val="0"/>
              </a:spcBef>
              <a:spcAft>
                <a:spcPts val="0"/>
              </a:spcAft>
              <a:buClr>
                <a:schemeClr val="dk1"/>
              </a:buClr>
              <a:buSzPts val="1400"/>
              <a:buChar char="●"/>
            </a:pPr>
            <a:r>
              <a:rPr lang="ko">
                <a:solidFill>
                  <a:schemeClr val="dk1"/>
                </a:solidFill>
                <a:highlight>
                  <a:srgbClr val="FFFFFF"/>
                </a:highlight>
              </a:rPr>
              <a:t>받은 Job 객체로 코루틴 블록을 취소하거나, 다음 작업 전에 코루틴 블록이 완료되는 것을 기다릴 수 있습니다.</a:t>
            </a:r>
            <a:endParaRPr>
              <a:solidFill>
                <a:schemeClr val="dk1"/>
              </a:solidFill>
              <a:highlight>
                <a:srgbClr val="FFFFFF"/>
              </a:highlight>
            </a:endParaRPr>
          </a:p>
          <a:p>
            <a:pPr marL="0" lvl="0" indent="0" algn="l" rtl="0">
              <a:spcBef>
                <a:spcPts val="3200"/>
              </a:spcBef>
              <a:spcAft>
                <a:spcPts val="0"/>
              </a:spcAft>
              <a:buNone/>
            </a:pPr>
            <a:endParaRPr>
              <a:solidFill>
                <a:schemeClr val="dk1"/>
              </a:solidFill>
              <a:highlight>
                <a:srgbClr val="FFFFFF"/>
              </a:highlight>
            </a:endParaRPr>
          </a:p>
          <a:p>
            <a:pPr marL="0" lvl="0" indent="0" algn="l" rtl="0">
              <a:spcBef>
                <a:spcPts val="3200"/>
              </a:spcBef>
              <a:spcAft>
                <a:spcPts val="0"/>
              </a:spcAft>
              <a:buNone/>
            </a:pP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1828800" lvl="3" indent="-317500" algn="l" rtl="0">
              <a:spcBef>
                <a:spcPts val="3200"/>
              </a:spcBef>
              <a:spcAft>
                <a:spcPts val="0"/>
              </a:spcAft>
              <a:buClr>
                <a:schemeClr val="dk1"/>
              </a:buClr>
              <a:buSzPts val="1400"/>
              <a:buChar char="●"/>
            </a:pPr>
            <a:r>
              <a:rPr lang="ko">
                <a:solidFill>
                  <a:schemeClr val="dk1"/>
                </a:solidFill>
                <a:highlight>
                  <a:srgbClr val="FFFFFF"/>
                </a:highlight>
              </a:rPr>
              <a:t>여러개의 launch로 코루틴 블록을 실행할 경우, 각각의 Job 객체에 대해서 join 함수로 코루틴 블록이 완료될 때까지 다음 코드 실행을 기다릴 수 있습니다.</a:t>
            </a:r>
            <a:endParaRPr>
              <a:solidFill>
                <a:schemeClr val="dk1"/>
              </a:solidFill>
              <a:highlight>
                <a:srgbClr val="FFFFFF"/>
              </a:highlight>
            </a:endParaRPr>
          </a:p>
        </p:txBody>
      </p:sp>
      <p:sp>
        <p:nvSpPr>
          <p:cNvPr id="323" name="Google Shape;323;p49"/>
          <p:cNvSpPr txBox="1"/>
          <p:nvPr/>
        </p:nvSpPr>
        <p:spPr>
          <a:xfrm>
            <a:off x="1859850" y="1949300"/>
            <a:ext cx="3840300" cy="881100"/>
          </a:xfrm>
          <a:prstGeom prst="rect">
            <a:avLst/>
          </a:prstGeom>
          <a:solidFill>
            <a:srgbClr val="2B2B2B"/>
          </a:solidFill>
          <a:ln>
            <a:noFill/>
          </a:ln>
        </p:spPr>
        <p:txBody>
          <a:bodyPr spcFirstLastPara="1" wrap="square" lIns="91425" tIns="91425" rIns="91425" bIns="91425" anchor="t" anchorCtr="0">
            <a:noAutofit/>
          </a:bodyPr>
          <a:lstStyle/>
          <a:p>
            <a:pPr marL="0" marR="190500" lvl="0" indent="0" algn="l" rtl="0">
              <a:lnSpc>
                <a:spcPct val="118000"/>
              </a:lnSpc>
              <a:spcBef>
                <a:spcPts val="0"/>
              </a:spcBef>
              <a:spcAft>
                <a:spcPts val="0"/>
              </a:spcAft>
              <a:buNone/>
            </a:pPr>
            <a:r>
              <a:rPr lang="ko">
                <a:solidFill>
                  <a:schemeClr val="lt1"/>
                </a:solidFill>
                <a:latin typeface="Nanum Gothic"/>
                <a:ea typeface="Nanum Gothic"/>
                <a:cs typeface="Nanum Gothic"/>
                <a:sym typeface="Nanum Gothic"/>
              </a:rPr>
              <a:t>launch (async)</a:t>
            </a:r>
            <a:endParaRPr>
              <a:solidFill>
                <a:schemeClr val="lt1"/>
              </a:solidFill>
              <a:latin typeface="Nanum Gothic"/>
              <a:ea typeface="Nanum Gothic"/>
              <a:cs typeface="Nanum Gothic"/>
              <a:sym typeface="Nanum Gothic"/>
            </a:endParaRPr>
          </a:p>
          <a:p>
            <a:pPr marL="0" marR="190500" lvl="0" indent="0" algn="l" rtl="0">
              <a:lnSpc>
                <a:spcPct val="118000"/>
              </a:lnSpc>
              <a:spcBef>
                <a:spcPts val="0"/>
              </a:spcBef>
              <a:spcAft>
                <a:spcPts val="0"/>
              </a:spcAft>
              <a:buNone/>
            </a:pPr>
            <a:r>
              <a:rPr lang="ko">
                <a:solidFill>
                  <a:schemeClr val="lt1"/>
                </a:solidFill>
                <a:latin typeface="Nanum Gothic"/>
                <a:ea typeface="Nanum Gothic"/>
                <a:cs typeface="Nanum Gothic"/>
                <a:sym typeface="Nanum Gothic"/>
              </a:rPr>
              <a:t>runBlocking</a:t>
            </a:r>
            <a:endParaRPr>
              <a:solidFill>
                <a:schemeClr val="lt1"/>
              </a:solidFill>
              <a:latin typeface="Nanum Gothic"/>
              <a:ea typeface="Nanum Gothic"/>
              <a:cs typeface="Nanum Gothic"/>
              <a:sym typeface="Nanum Gothic"/>
            </a:endParaRPr>
          </a:p>
          <a:p>
            <a:pPr marL="0" marR="190500" lvl="0" indent="0" algn="l" rtl="0">
              <a:lnSpc>
                <a:spcPct val="118000"/>
              </a:lnSpc>
              <a:spcBef>
                <a:spcPts val="0"/>
              </a:spcBef>
              <a:spcAft>
                <a:spcPts val="0"/>
              </a:spcAft>
              <a:buNone/>
            </a:pPr>
            <a:r>
              <a:rPr lang="ko">
                <a:solidFill>
                  <a:schemeClr val="lt1"/>
                </a:solidFill>
                <a:latin typeface="Nanum Gothic"/>
                <a:ea typeface="Nanum Gothic"/>
                <a:cs typeface="Nanum Gothic"/>
                <a:sym typeface="Nanum Gothic"/>
              </a:rPr>
              <a:t>Job, Deferred</a:t>
            </a:r>
            <a:endParaRPr>
              <a:solidFill>
                <a:schemeClr val="lt1"/>
              </a:solidFill>
              <a:latin typeface="Nanum Gothic"/>
              <a:ea typeface="Nanum Gothic"/>
              <a:cs typeface="Nanum Gothic"/>
              <a:sym typeface="Nanum Gothic"/>
            </a:endParaRPr>
          </a:p>
        </p:txBody>
      </p:sp>
      <p:sp>
        <p:nvSpPr>
          <p:cNvPr id="324" name="Google Shape;324;p49"/>
          <p:cNvSpPr txBox="1"/>
          <p:nvPr/>
        </p:nvSpPr>
        <p:spPr>
          <a:xfrm>
            <a:off x="1859850" y="4198924"/>
            <a:ext cx="3084000" cy="2039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solidFill>
                  <a:srgbClr val="A9B7C6"/>
                </a:solidFill>
                <a:highlight>
                  <a:srgbClr val="2B2B2B"/>
                </a:highlight>
              </a:rPr>
              <a:t>   </a:t>
            </a:r>
            <a:r>
              <a:rPr lang="ko">
                <a:solidFill>
                  <a:srgbClr val="CC7832"/>
                </a:solidFill>
                <a:highlight>
                  <a:srgbClr val="2B2B2B"/>
                </a:highlight>
              </a:rPr>
              <a:t>val </a:t>
            </a:r>
            <a:r>
              <a:rPr lang="ko">
                <a:solidFill>
                  <a:srgbClr val="A9B7C6"/>
                </a:solidFill>
                <a:highlight>
                  <a:srgbClr val="2B2B2B"/>
                </a:highlight>
              </a:rPr>
              <a:t>job = GlobalScope.</a:t>
            </a:r>
            <a:r>
              <a:rPr lang="ko" i="1">
                <a:solidFill>
                  <a:srgbClr val="FFC66D"/>
                </a:solidFill>
                <a:highlight>
                  <a:srgbClr val="2B2B2B"/>
                </a:highlight>
              </a:rPr>
              <a:t>launch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i = </a:t>
            </a:r>
            <a:r>
              <a:rPr lang="ko">
                <a:solidFill>
                  <a:srgbClr val="6897BB"/>
                </a:solidFill>
                <a:highlight>
                  <a:srgbClr val="2B2B2B"/>
                </a:highlight>
              </a:rPr>
              <a:t>0</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a:solidFill>
                  <a:srgbClr val="CC7832"/>
                </a:solidFill>
                <a:highlight>
                  <a:srgbClr val="2B2B2B"/>
                </a:highlight>
              </a:rPr>
              <a:t>while</a:t>
            </a:r>
            <a:r>
              <a:rPr lang="ko">
                <a:solidFill>
                  <a:srgbClr val="A9B7C6"/>
                </a:solidFill>
                <a:highlight>
                  <a:srgbClr val="2B2B2B"/>
                </a:highlight>
              </a:rPr>
              <a:t>(i &lt; </a:t>
            </a:r>
            <a:r>
              <a:rPr lang="ko">
                <a:solidFill>
                  <a:srgbClr val="6897BB"/>
                </a:solidFill>
                <a:highlight>
                  <a:srgbClr val="2B2B2B"/>
                </a:highlight>
              </a:rPr>
              <a:t>10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delay</a:t>
            </a:r>
            <a:r>
              <a:rPr lang="ko">
                <a:solidFill>
                  <a:srgbClr val="A9B7C6"/>
                </a:solidFill>
                <a:highlight>
                  <a:srgbClr val="2B2B2B"/>
                </a:highlight>
              </a:rPr>
              <a:t>(</a:t>
            </a:r>
            <a:r>
              <a:rPr lang="ko">
                <a:solidFill>
                  <a:srgbClr val="6897BB"/>
                </a:solidFill>
                <a:highlight>
                  <a:srgbClr val="2B2B2B"/>
                </a:highlight>
              </a:rPr>
              <a:t>500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i++</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A9B7C6"/>
                </a:solidFill>
                <a:highlight>
                  <a:srgbClr val="2B2B2B"/>
                </a:highlight>
              </a:rPr>
              <a:t>job.join() </a:t>
            </a:r>
            <a:r>
              <a:rPr lang="ko">
                <a:solidFill>
                  <a:srgbClr val="808080"/>
                </a:solidFill>
                <a:highlight>
                  <a:srgbClr val="2B2B2B"/>
                </a:highlight>
              </a:rPr>
              <a:t>//완료 대기</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A9B7C6"/>
                </a:solidFill>
                <a:highlight>
                  <a:srgbClr val="2B2B2B"/>
                </a:highlight>
              </a:rPr>
              <a:t>job.cancel() </a:t>
            </a:r>
            <a:r>
              <a:rPr lang="ko">
                <a:solidFill>
                  <a:srgbClr val="808080"/>
                </a:solidFill>
                <a:highlight>
                  <a:srgbClr val="2B2B2B"/>
                </a:highlight>
              </a:rPr>
              <a:t>//취소</a:t>
            </a:r>
            <a:endParaRPr b="1">
              <a:solidFill>
                <a:srgbClr val="A9B7C6"/>
              </a:solidFill>
              <a:highlight>
                <a:srgbClr val="2B2B2B"/>
              </a:highlight>
            </a:endParaRPr>
          </a:p>
        </p:txBody>
      </p:sp>
      <p:sp>
        <p:nvSpPr>
          <p:cNvPr id="325" name="Google Shape;325;p49"/>
          <p:cNvSpPr txBox="1"/>
          <p:nvPr/>
        </p:nvSpPr>
        <p:spPr>
          <a:xfrm>
            <a:off x="1901850" y="7089075"/>
            <a:ext cx="3000000" cy="3537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solidFill>
                  <a:srgbClr val="A9B7C6"/>
                </a:solidFill>
                <a:highlight>
                  <a:srgbClr val="2B2B2B"/>
                </a:highlight>
              </a:rPr>
              <a:t>   </a:t>
            </a:r>
            <a:r>
              <a:rPr lang="ko">
                <a:solidFill>
                  <a:srgbClr val="CC7832"/>
                </a:solidFill>
                <a:highlight>
                  <a:srgbClr val="2B2B2B"/>
                </a:highlight>
              </a:rPr>
              <a:t>val </a:t>
            </a:r>
            <a:r>
              <a:rPr lang="ko">
                <a:solidFill>
                  <a:srgbClr val="A9B7C6"/>
                </a:solidFill>
                <a:highlight>
                  <a:srgbClr val="2B2B2B"/>
                </a:highlight>
              </a:rPr>
              <a:t>job1 = GlobalScope.</a:t>
            </a:r>
            <a:r>
              <a:rPr lang="ko" i="1">
                <a:solidFill>
                  <a:srgbClr val="FFC66D"/>
                </a:solidFill>
                <a:highlight>
                  <a:srgbClr val="2B2B2B"/>
                </a:highlight>
              </a:rPr>
              <a:t>launch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i = </a:t>
            </a:r>
            <a:r>
              <a:rPr lang="ko">
                <a:solidFill>
                  <a:srgbClr val="6897BB"/>
                </a:solidFill>
                <a:highlight>
                  <a:srgbClr val="2B2B2B"/>
                </a:highlight>
              </a:rPr>
              <a:t>0</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a:solidFill>
                  <a:srgbClr val="CC7832"/>
                </a:solidFill>
                <a:highlight>
                  <a:srgbClr val="2B2B2B"/>
                </a:highlight>
              </a:rPr>
              <a:t>while</a:t>
            </a:r>
            <a:r>
              <a:rPr lang="ko">
                <a:solidFill>
                  <a:srgbClr val="A9B7C6"/>
                </a:solidFill>
                <a:highlight>
                  <a:srgbClr val="2B2B2B"/>
                </a:highlight>
              </a:rPr>
              <a:t>(i &lt; </a:t>
            </a:r>
            <a:r>
              <a:rPr lang="ko">
                <a:solidFill>
                  <a:srgbClr val="6897BB"/>
                </a:solidFill>
                <a:highlight>
                  <a:srgbClr val="2B2B2B"/>
                </a:highlight>
              </a:rPr>
              <a:t>10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delay</a:t>
            </a:r>
            <a:r>
              <a:rPr lang="ko">
                <a:solidFill>
                  <a:srgbClr val="A9B7C6"/>
                </a:solidFill>
                <a:highlight>
                  <a:srgbClr val="2B2B2B"/>
                </a:highlight>
              </a:rPr>
              <a:t>(</a:t>
            </a:r>
            <a:r>
              <a:rPr lang="ko">
                <a:solidFill>
                  <a:srgbClr val="6897BB"/>
                </a:solidFill>
                <a:highlight>
                  <a:srgbClr val="2B2B2B"/>
                </a:highlight>
              </a:rPr>
              <a:t>500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i++</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CC7832"/>
                </a:solidFill>
                <a:highlight>
                  <a:srgbClr val="2B2B2B"/>
                </a:highlight>
              </a:rPr>
              <a:t>val </a:t>
            </a:r>
            <a:r>
              <a:rPr lang="ko">
                <a:solidFill>
                  <a:srgbClr val="A9B7C6"/>
                </a:solidFill>
                <a:highlight>
                  <a:srgbClr val="2B2B2B"/>
                </a:highlight>
              </a:rPr>
              <a:t>job2 = GlobalScope.</a:t>
            </a:r>
            <a:r>
              <a:rPr lang="ko" i="1">
                <a:solidFill>
                  <a:srgbClr val="FFC66D"/>
                </a:solidFill>
                <a:highlight>
                  <a:srgbClr val="2B2B2B"/>
                </a:highlight>
              </a:rPr>
              <a:t>launch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i = </a:t>
            </a:r>
            <a:r>
              <a:rPr lang="ko">
                <a:solidFill>
                  <a:srgbClr val="6897BB"/>
                </a:solidFill>
                <a:highlight>
                  <a:srgbClr val="2B2B2B"/>
                </a:highlight>
              </a:rPr>
              <a:t>0</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a:solidFill>
                  <a:srgbClr val="CC7832"/>
                </a:solidFill>
                <a:highlight>
                  <a:srgbClr val="2B2B2B"/>
                </a:highlight>
              </a:rPr>
              <a:t>while</a:t>
            </a:r>
            <a:r>
              <a:rPr lang="ko">
                <a:solidFill>
                  <a:srgbClr val="A9B7C6"/>
                </a:solidFill>
                <a:highlight>
                  <a:srgbClr val="2B2B2B"/>
                </a:highlight>
              </a:rPr>
              <a:t>(i &lt; </a:t>
            </a:r>
            <a:r>
              <a:rPr lang="ko">
                <a:solidFill>
                  <a:srgbClr val="6897BB"/>
                </a:solidFill>
                <a:highlight>
                  <a:srgbClr val="2B2B2B"/>
                </a:highlight>
              </a:rPr>
              <a:t>10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delay</a:t>
            </a:r>
            <a:r>
              <a:rPr lang="ko">
                <a:solidFill>
                  <a:srgbClr val="A9B7C6"/>
                </a:solidFill>
                <a:highlight>
                  <a:srgbClr val="2B2B2B"/>
                </a:highlight>
              </a:rPr>
              <a:t>(</a:t>
            </a:r>
            <a:r>
              <a:rPr lang="ko">
                <a:solidFill>
                  <a:srgbClr val="6897BB"/>
                </a:solidFill>
                <a:highlight>
                  <a:srgbClr val="2B2B2B"/>
                </a:highlight>
              </a:rPr>
              <a:t>500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i++</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A9B7C6"/>
                </a:solidFill>
                <a:highlight>
                  <a:srgbClr val="2B2B2B"/>
                </a:highlight>
              </a:rPr>
              <a:t>job1.join() </a:t>
            </a:r>
            <a:r>
              <a:rPr lang="ko">
                <a:solidFill>
                  <a:srgbClr val="808080"/>
                </a:solidFill>
                <a:highlight>
                  <a:srgbClr val="2B2B2B"/>
                </a:highlight>
              </a:rPr>
              <a:t>//완료 대기</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A9B7C6"/>
                </a:solidFill>
                <a:highlight>
                  <a:srgbClr val="2B2B2B"/>
                </a:highlight>
              </a:rPr>
              <a:t>job2.join()</a:t>
            </a:r>
            <a:endParaRPr b="1">
              <a:solidFill>
                <a:srgbClr val="A9B7C6"/>
              </a:solidFill>
              <a:highlight>
                <a:srgbClr val="2B2B2B"/>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0"/>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331" name="Google Shape;331;p5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25</a:t>
            </a:fld>
            <a:endParaRPr sz="2400"/>
          </a:p>
        </p:txBody>
      </p:sp>
      <p:sp>
        <p:nvSpPr>
          <p:cNvPr id="332" name="Google Shape;332;p50"/>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rgbClr val="2B2B2B"/>
                </a:solidFill>
              </a:rPr>
              <a:t>쓰레드(Thread)와 코루틴(Coroutine)</a:t>
            </a:r>
            <a:endParaRPr>
              <a:solidFill>
                <a:srgbClr val="2B2B2B"/>
              </a:solidFill>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코루틴 제어하기</a:t>
            </a:r>
            <a:endParaRPr>
              <a:solidFill>
                <a:schemeClr val="dk1"/>
              </a:solidFill>
              <a:highlight>
                <a:srgbClr val="FFFFFF"/>
              </a:highlight>
            </a:endParaRPr>
          </a:p>
          <a:p>
            <a:pPr marL="1371600" lvl="2" indent="-317500" algn="l" rtl="0">
              <a:spcBef>
                <a:spcPts val="0"/>
              </a:spcBef>
              <a:spcAft>
                <a:spcPts val="0"/>
              </a:spcAft>
              <a:buClr>
                <a:schemeClr val="dk1"/>
              </a:buClr>
              <a:buSzPts val="1400"/>
              <a:buChar char="■"/>
            </a:pPr>
            <a:r>
              <a:rPr lang="ko">
                <a:solidFill>
                  <a:schemeClr val="dk1"/>
                </a:solidFill>
                <a:highlight>
                  <a:srgbClr val="FFFFFF"/>
                </a:highlight>
              </a:rPr>
              <a:t>모든 Job 객체에 대해 일일이 join하지 않고 joinAll을 이용하여 모든 코루틴 블록이 완료되기를 기다릴 수도 있습니다. </a:t>
            </a:r>
            <a:endParaRPr>
              <a:solidFill>
                <a:schemeClr val="dk1"/>
              </a:solidFill>
              <a:highlight>
                <a:srgbClr val="FFFFFF"/>
              </a:highlight>
            </a:endParaRPr>
          </a:p>
          <a:p>
            <a:pPr marL="1371600" lvl="0" indent="0" algn="l" rtl="0">
              <a:spcBef>
                <a:spcPts val="0"/>
              </a:spcBef>
              <a:spcAft>
                <a:spcPts val="0"/>
              </a:spcAft>
              <a:buNone/>
            </a:pPr>
            <a:endParaRPr>
              <a:solidFill>
                <a:schemeClr val="dk1"/>
              </a:solidFill>
              <a:highlight>
                <a:srgbClr val="FFFFFF"/>
              </a:highlight>
            </a:endParaRPr>
          </a:p>
          <a:p>
            <a:pPr marL="1371600" lvl="2" indent="-317500" algn="l" rtl="0">
              <a:spcBef>
                <a:spcPts val="4500"/>
              </a:spcBef>
              <a:spcAft>
                <a:spcPts val="0"/>
              </a:spcAft>
              <a:buClr>
                <a:schemeClr val="dk1"/>
              </a:buClr>
              <a:buSzPts val="1400"/>
              <a:buChar char="■"/>
            </a:pPr>
            <a:r>
              <a:rPr lang="ko">
                <a:solidFill>
                  <a:schemeClr val="dk1"/>
                </a:solidFill>
                <a:highlight>
                  <a:srgbClr val="FFFFFF"/>
                </a:highlight>
              </a:rPr>
              <a:t>launch 함수로 정의된 코루틴 블록은, 바로 수행되며 반환된 Job 객체로 블록을 제어할 수 있지만, 결과를 반환하지는 않습니다.</a:t>
            </a:r>
            <a:endParaRPr>
              <a:solidFill>
                <a:schemeClr val="dk1"/>
              </a:solidFill>
              <a:highlight>
                <a:srgbClr val="FFFFFF"/>
              </a:highlight>
            </a:endParaRPr>
          </a:p>
          <a:p>
            <a:pPr marL="1371600" lvl="2" indent="-317500" algn="l" rtl="0">
              <a:spcBef>
                <a:spcPts val="0"/>
              </a:spcBef>
              <a:spcAft>
                <a:spcPts val="0"/>
              </a:spcAft>
              <a:buClr>
                <a:schemeClr val="dk1"/>
              </a:buClr>
              <a:buSzPts val="1400"/>
              <a:buChar char="■"/>
            </a:pPr>
            <a:r>
              <a:rPr lang="ko">
                <a:solidFill>
                  <a:schemeClr val="dk1"/>
                </a:solidFill>
                <a:highlight>
                  <a:srgbClr val="FFFFFF"/>
                </a:highlight>
              </a:rPr>
              <a:t>결과를 반환받고 싶다면 async를 사용하여 Defferred 객체를 받아 사용합니다,</a:t>
            </a:r>
            <a:endParaRPr>
              <a:solidFill>
                <a:schemeClr val="dk1"/>
              </a:solidFill>
              <a:highlight>
                <a:srgbClr val="FFFFFF"/>
              </a:highlight>
            </a:endParaRPr>
          </a:p>
          <a:p>
            <a:pPr marL="1371600" lvl="0" indent="0" algn="l" rtl="0">
              <a:spcBef>
                <a:spcPts val="4500"/>
              </a:spcBef>
              <a:spcAft>
                <a:spcPts val="0"/>
              </a:spcAft>
              <a:buNone/>
            </a:pPr>
            <a:r>
              <a:rPr lang="ko">
                <a:solidFill>
                  <a:schemeClr val="dk1"/>
                </a:solidFill>
                <a:highlight>
                  <a:srgbClr val="FFFFFF"/>
                </a:highlight>
              </a:rPr>
              <a:t> </a:t>
            </a:r>
            <a:endParaRPr>
              <a:solidFill>
                <a:schemeClr val="dk1"/>
              </a:solidFill>
              <a:highlight>
                <a:srgbClr val="FFFFFF"/>
              </a:highlight>
            </a:endParaRPr>
          </a:p>
          <a:p>
            <a:pPr marL="1371600" lvl="0" indent="0" algn="l" rtl="0">
              <a:spcBef>
                <a:spcPts val="4500"/>
              </a:spcBef>
              <a:spcAft>
                <a:spcPts val="0"/>
              </a:spcAft>
              <a:buNone/>
            </a:pPr>
            <a:r>
              <a:rPr lang="ko">
                <a:solidFill>
                  <a:schemeClr val="dk1"/>
                </a:solidFill>
                <a:highlight>
                  <a:srgbClr val="FFFFFF"/>
                </a:highlight>
              </a:rPr>
              <a:t>  </a:t>
            </a:r>
            <a:endParaRPr>
              <a:solidFill>
                <a:schemeClr val="dk1"/>
              </a:solidFill>
              <a:highlight>
                <a:srgbClr val="FFFFFF"/>
              </a:highlight>
            </a:endParaRPr>
          </a:p>
          <a:p>
            <a:pPr marL="1371600" lvl="2" indent="-317500" algn="l" rtl="0">
              <a:spcBef>
                <a:spcPts val="4500"/>
              </a:spcBef>
              <a:spcAft>
                <a:spcPts val="0"/>
              </a:spcAft>
              <a:buClr>
                <a:schemeClr val="dk1"/>
              </a:buClr>
              <a:buSzPts val="1400"/>
              <a:buChar char="■"/>
            </a:pPr>
            <a:r>
              <a:rPr lang="ko">
                <a:solidFill>
                  <a:schemeClr val="dk1"/>
                </a:solidFill>
                <a:highlight>
                  <a:srgbClr val="FFFFFF"/>
                </a:highlight>
              </a:rPr>
              <a:t>Defferred 객체는 join 대신 await, joinAll 대신 awaitAll을 사용합니다. 사용법은 같으므로 생략합니다.</a:t>
            </a:r>
            <a:endParaRPr>
              <a:solidFill>
                <a:schemeClr val="dk1"/>
              </a:solidFill>
              <a:highlight>
                <a:srgbClr val="FFFFFF"/>
              </a:highlight>
            </a:endParaRPr>
          </a:p>
        </p:txBody>
      </p:sp>
      <p:sp>
        <p:nvSpPr>
          <p:cNvPr id="333" name="Google Shape;333;p50"/>
          <p:cNvSpPr txBox="1"/>
          <p:nvPr/>
        </p:nvSpPr>
        <p:spPr>
          <a:xfrm>
            <a:off x="1859850" y="2458450"/>
            <a:ext cx="3084000" cy="363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i="1">
                <a:solidFill>
                  <a:srgbClr val="A9B7C6"/>
                </a:solidFill>
                <a:highlight>
                  <a:srgbClr val="2B2B2B"/>
                </a:highlight>
              </a:rPr>
              <a:t>joinAll</a:t>
            </a:r>
            <a:r>
              <a:rPr lang="ko">
                <a:solidFill>
                  <a:srgbClr val="A9B7C6"/>
                </a:solidFill>
                <a:highlight>
                  <a:srgbClr val="2B2B2B"/>
                </a:highlight>
              </a:rPr>
              <a:t>(job1</a:t>
            </a:r>
            <a:r>
              <a:rPr lang="ko">
                <a:solidFill>
                  <a:srgbClr val="CC7832"/>
                </a:solidFill>
                <a:highlight>
                  <a:srgbClr val="2B2B2B"/>
                </a:highlight>
              </a:rPr>
              <a:t>, </a:t>
            </a:r>
            <a:r>
              <a:rPr lang="ko">
                <a:solidFill>
                  <a:srgbClr val="A9B7C6"/>
                </a:solidFill>
                <a:highlight>
                  <a:srgbClr val="2B2B2B"/>
                </a:highlight>
              </a:rPr>
              <a:t>job2)</a:t>
            </a:r>
            <a:endParaRPr>
              <a:solidFill>
                <a:srgbClr val="CC7832"/>
              </a:solidFill>
              <a:highlight>
                <a:srgbClr val="2B2B2B"/>
              </a:highlight>
            </a:endParaRPr>
          </a:p>
        </p:txBody>
      </p:sp>
      <p:sp>
        <p:nvSpPr>
          <p:cNvPr id="334" name="Google Shape;334;p50"/>
          <p:cNvSpPr txBox="1"/>
          <p:nvPr/>
        </p:nvSpPr>
        <p:spPr>
          <a:xfrm>
            <a:off x="1901850" y="4296175"/>
            <a:ext cx="3952800" cy="2325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deferred : Deferred&lt;T&gt; = GlobalScope.</a:t>
            </a:r>
            <a:r>
              <a:rPr lang="ko" sz="1200" i="1">
                <a:solidFill>
                  <a:srgbClr val="FFC66D"/>
                </a:solidFill>
                <a:highlight>
                  <a:srgbClr val="2B2B2B"/>
                </a:highlight>
              </a:rPr>
              <a:t>async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i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while</a:t>
            </a:r>
            <a:r>
              <a:rPr lang="ko" sz="1200">
                <a:solidFill>
                  <a:srgbClr val="A9B7C6"/>
                </a:solidFill>
                <a:highlight>
                  <a:srgbClr val="2B2B2B"/>
                </a:highlight>
              </a:rPr>
              <a:t>(i &lt; </a:t>
            </a:r>
            <a:r>
              <a:rPr lang="ko" sz="1200">
                <a:solidFill>
                  <a:srgbClr val="6897BB"/>
                </a:solidFill>
                <a:highlight>
                  <a:srgbClr val="2B2B2B"/>
                </a:highlight>
              </a:rPr>
              <a:t>10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500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A8759"/>
                </a:solidFill>
                <a:highlight>
                  <a:srgbClr val="2B2B2B"/>
                </a:highlight>
              </a:rPr>
              <a:t>"result"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msg = deferred.await()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println(msg)</a:t>
            </a:r>
            <a:endParaRPr sz="1200">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a:t>
            </a:r>
            <a:endParaRPr sz="1200">
              <a:solidFill>
                <a:srgbClr val="CC7832"/>
              </a:solidFill>
              <a:highlight>
                <a:srgbClr val="2B2B2B"/>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1"/>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340" name="Google Shape;340;p5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26</a:t>
            </a:fld>
            <a:endParaRPr sz="2400"/>
          </a:p>
        </p:txBody>
      </p:sp>
      <p:sp>
        <p:nvSpPr>
          <p:cNvPr id="341" name="Google Shape;341;p51"/>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rgbClr val="2B2B2B"/>
                </a:solidFill>
              </a:rPr>
              <a:t>쓰레드(Thread)와 코루틴(Coroutine)</a:t>
            </a:r>
            <a:endParaRPr>
              <a:solidFill>
                <a:srgbClr val="2B2B2B"/>
              </a:solidFill>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코루틴 제어하기</a:t>
            </a:r>
            <a:endParaRPr>
              <a:solidFill>
                <a:schemeClr val="dk1"/>
              </a:solidFill>
              <a:highlight>
                <a:srgbClr val="FFFFFF"/>
              </a:highlight>
            </a:endParaRPr>
          </a:p>
          <a:p>
            <a:pPr marL="1371600" lvl="2" indent="-317500" algn="l" rtl="0">
              <a:spcBef>
                <a:spcPts val="0"/>
              </a:spcBef>
              <a:spcAft>
                <a:spcPts val="0"/>
              </a:spcAft>
              <a:buClr>
                <a:schemeClr val="dk1"/>
              </a:buClr>
              <a:buSzPts val="1400"/>
              <a:buChar char="■"/>
            </a:pPr>
            <a:r>
              <a:rPr lang="ko">
                <a:solidFill>
                  <a:schemeClr val="dk1"/>
                </a:solidFill>
                <a:highlight>
                  <a:srgbClr val="FFFFFF"/>
                </a:highlight>
              </a:rPr>
              <a:t>지연 실행</a:t>
            </a:r>
            <a:endParaRPr>
              <a:solidFill>
                <a:schemeClr val="dk1"/>
              </a:solidFill>
              <a:highlight>
                <a:srgbClr val="FFFFFF"/>
              </a:highlight>
            </a:endParaRPr>
          </a:p>
          <a:p>
            <a:pPr marL="1371600" lvl="2" indent="-317500" algn="l" rtl="0">
              <a:spcBef>
                <a:spcPts val="0"/>
              </a:spcBef>
              <a:spcAft>
                <a:spcPts val="0"/>
              </a:spcAft>
              <a:buClr>
                <a:schemeClr val="dk1"/>
              </a:buClr>
              <a:buSzPts val="1400"/>
              <a:buChar char="■"/>
            </a:pPr>
            <a:r>
              <a:rPr lang="ko">
                <a:solidFill>
                  <a:schemeClr val="dk1"/>
                </a:solidFill>
                <a:highlight>
                  <a:srgbClr val="FFFFFF"/>
                </a:highlight>
              </a:rPr>
              <a:t>launch와 async 모두 처리 시점을 미룰 수 있습니다.</a:t>
            </a:r>
            <a:endParaRPr>
              <a:solidFill>
                <a:schemeClr val="dk1"/>
              </a:solidFill>
              <a:highlight>
                <a:srgbClr val="FFFFFF"/>
              </a:highlight>
            </a:endParaRPr>
          </a:p>
          <a:p>
            <a:pPr marL="1371600" lvl="0" indent="0" algn="l" rtl="0">
              <a:spcBef>
                <a:spcPts val="4500"/>
              </a:spcBef>
              <a:spcAft>
                <a:spcPts val="0"/>
              </a:spcAft>
              <a:buNone/>
            </a:pPr>
            <a:r>
              <a:rPr lang="ko">
                <a:solidFill>
                  <a:schemeClr val="dk1"/>
                </a:solidFill>
                <a:highlight>
                  <a:srgbClr val="FFFFFF"/>
                </a:highlight>
              </a:rPr>
              <a:t> </a:t>
            </a:r>
            <a:endParaRPr>
              <a:solidFill>
                <a:schemeClr val="dk1"/>
              </a:solidFill>
              <a:highlight>
                <a:srgbClr val="FFFFFF"/>
              </a:highlight>
            </a:endParaRPr>
          </a:p>
          <a:p>
            <a:pPr marL="1371600" lvl="2" indent="-317500" algn="l" rtl="0">
              <a:spcBef>
                <a:spcPts val="4500"/>
              </a:spcBef>
              <a:spcAft>
                <a:spcPts val="0"/>
              </a:spcAft>
              <a:buClr>
                <a:schemeClr val="dk1"/>
              </a:buClr>
              <a:buSzPts val="1400"/>
              <a:buChar char="■"/>
            </a:pPr>
            <a:r>
              <a:rPr lang="ko">
                <a:solidFill>
                  <a:schemeClr val="dk1"/>
                </a:solidFill>
                <a:highlight>
                  <a:srgbClr val="FFFFFF"/>
                </a:highlight>
              </a:rPr>
              <a:t>start 인자에 CoroutineStart.LAZY라고 명시하면 지연실행하겠다는 뜻입니다.</a:t>
            </a:r>
            <a:endParaRPr>
              <a:solidFill>
                <a:schemeClr val="dk1"/>
              </a:solidFill>
              <a:highlight>
                <a:srgbClr val="FFFFFF"/>
              </a:highlight>
            </a:endParaRPr>
          </a:p>
          <a:p>
            <a:pPr marL="1371600" lvl="2" indent="-317500" algn="l" rtl="0">
              <a:spcBef>
                <a:spcPts val="0"/>
              </a:spcBef>
              <a:spcAft>
                <a:spcPts val="0"/>
              </a:spcAft>
              <a:buClr>
                <a:schemeClr val="dk1"/>
              </a:buClr>
              <a:buSzPts val="1400"/>
              <a:buChar char="■"/>
            </a:pPr>
            <a:r>
              <a:rPr lang="ko">
                <a:solidFill>
                  <a:schemeClr val="dk1"/>
                </a:solidFill>
                <a:highlight>
                  <a:srgbClr val="FFFFFF"/>
                </a:highlight>
              </a:rPr>
              <a:t>각 코루틴 블록의 start나 join(await) 함수를 호출하는 시점에 코드 블록을 수행합니다.</a:t>
            </a:r>
            <a:endParaRPr>
              <a:solidFill>
                <a:schemeClr val="dk1"/>
              </a:solidFill>
              <a:highlight>
                <a:srgbClr val="FFFFFF"/>
              </a:highlight>
            </a:endParaRPr>
          </a:p>
          <a:p>
            <a:pPr marL="1371600" lvl="0" indent="0" algn="l" rtl="0">
              <a:spcBef>
                <a:spcPts val="4500"/>
              </a:spcBef>
              <a:spcAft>
                <a:spcPts val="0"/>
              </a:spcAft>
              <a:buNone/>
            </a:pPr>
            <a:endParaRPr>
              <a:solidFill>
                <a:schemeClr val="dk1"/>
              </a:solidFill>
              <a:highlight>
                <a:srgbClr val="FFFFFF"/>
              </a:highlight>
            </a:endParaRPr>
          </a:p>
          <a:p>
            <a:pPr marL="1371600" lvl="2" indent="-317500" algn="l" rtl="0">
              <a:spcBef>
                <a:spcPts val="4500"/>
              </a:spcBef>
              <a:spcAft>
                <a:spcPts val="0"/>
              </a:spcAft>
              <a:buClr>
                <a:schemeClr val="dk1"/>
              </a:buClr>
              <a:buSzPts val="1400"/>
              <a:buChar char="■"/>
            </a:pPr>
            <a:r>
              <a:rPr lang="ko">
                <a:solidFill>
                  <a:schemeClr val="dk1"/>
                </a:solidFill>
                <a:highlight>
                  <a:srgbClr val="FFFFFF"/>
                </a:highlight>
              </a:rPr>
              <a:t>runBlocking()</a:t>
            </a:r>
            <a:endParaRPr>
              <a:solidFill>
                <a:schemeClr val="dk1"/>
              </a:solidFill>
              <a:highlight>
                <a:srgbClr val="FFFFFF"/>
              </a:highlight>
            </a:endParaRPr>
          </a:p>
          <a:p>
            <a:pPr marL="1828800" lvl="3" indent="-317500" algn="l" rtl="0">
              <a:spcBef>
                <a:spcPts val="0"/>
              </a:spcBef>
              <a:spcAft>
                <a:spcPts val="0"/>
              </a:spcAft>
              <a:buClr>
                <a:schemeClr val="dk1"/>
              </a:buClr>
              <a:buSzPts val="1400"/>
              <a:buChar char="●"/>
            </a:pPr>
            <a:r>
              <a:rPr lang="ko">
                <a:solidFill>
                  <a:schemeClr val="dk1"/>
                </a:solidFill>
                <a:highlight>
                  <a:srgbClr val="FFFFFF"/>
                </a:highlight>
              </a:rPr>
              <a:t>runBlocking 함수는 코드 블록이 작업을 완료하기를 기다립니다.</a:t>
            </a:r>
            <a:endParaRPr>
              <a:solidFill>
                <a:schemeClr val="dk1"/>
              </a:solidFill>
              <a:highlight>
                <a:srgbClr val="FFFFFF"/>
              </a:highlight>
            </a:endParaRPr>
          </a:p>
          <a:p>
            <a:pPr marL="1828800" lvl="3" indent="-317500" algn="l" rtl="0">
              <a:spcBef>
                <a:spcPts val="0"/>
              </a:spcBef>
              <a:spcAft>
                <a:spcPts val="0"/>
              </a:spcAft>
              <a:buClr>
                <a:schemeClr val="dk1"/>
              </a:buClr>
              <a:buSzPts val="1400"/>
              <a:buChar char="●"/>
            </a:pPr>
            <a:r>
              <a:rPr lang="ko">
                <a:solidFill>
                  <a:schemeClr val="dk1"/>
                </a:solidFill>
                <a:highlight>
                  <a:srgbClr val="FFFFFF"/>
                </a:highlight>
              </a:rPr>
              <a:t>join과 await를 이용해서 기다렸던 것을, runBlocking으로 선언함으로써 다른 함수 호출 없이 해당 블록이 완료될 때까지 기다립니다.</a:t>
            </a:r>
            <a:endParaRPr>
              <a:solidFill>
                <a:schemeClr val="dk1"/>
              </a:solidFill>
              <a:highlight>
                <a:srgbClr val="FFFFFF"/>
              </a:highlight>
            </a:endParaRPr>
          </a:p>
          <a:p>
            <a:pPr marL="1828800" lvl="3" indent="-317500" algn="l" rtl="0">
              <a:spcBef>
                <a:spcPts val="0"/>
              </a:spcBef>
              <a:spcAft>
                <a:spcPts val="0"/>
              </a:spcAft>
              <a:buClr>
                <a:schemeClr val="dk1"/>
              </a:buClr>
              <a:buSzPts val="1400"/>
              <a:buChar char="●"/>
            </a:pPr>
            <a:r>
              <a:rPr lang="ko">
                <a:solidFill>
                  <a:schemeClr val="dk1"/>
                </a:solidFill>
                <a:highlight>
                  <a:srgbClr val="FFFFFF"/>
                </a:highlight>
              </a:rPr>
              <a:t>runBlocking으로 선언한 코루틴은 호출되는 쓰레드를 자동으로 사용하게 되므로, 안드로이드에서 사용할 때 시간이 오래 걸리는 작업을 메인 쓰레드(UI 쓰레드) 에서 호출하면 ANR(Application Not Responding)이 발생할 수 있습니다.</a:t>
            </a:r>
            <a:endParaRPr>
              <a:solidFill>
                <a:schemeClr val="dk1"/>
              </a:solidFill>
              <a:highlight>
                <a:srgbClr val="FFFFFF"/>
              </a:highlight>
            </a:endParaRPr>
          </a:p>
        </p:txBody>
      </p:sp>
      <p:sp>
        <p:nvSpPr>
          <p:cNvPr id="342" name="Google Shape;342;p51"/>
          <p:cNvSpPr txBox="1"/>
          <p:nvPr/>
        </p:nvSpPr>
        <p:spPr>
          <a:xfrm>
            <a:off x="1376100" y="2403850"/>
            <a:ext cx="4807800" cy="1179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job = GlobalScope.</a:t>
            </a:r>
            <a:r>
              <a:rPr lang="ko" sz="1200" i="1">
                <a:solidFill>
                  <a:srgbClr val="FFC66D"/>
                </a:solidFill>
                <a:highlight>
                  <a:srgbClr val="2B2B2B"/>
                </a:highlight>
              </a:rPr>
              <a:t>launch </a:t>
            </a:r>
            <a:r>
              <a:rPr lang="ko" sz="1200">
                <a:solidFill>
                  <a:srgbClr val="A9B7C6"/>
                </a:solidFill>
                <a:highlight>
                  <a:srgbClr val="2B2B2B"/>
                </a:highlight>
              </a:rPr>
              <a:t>(</a:t>
            </a:r>
            <a:r>
              <a:rPr lang="ko" sz="1200">
                <a:solidFill>
                  <a:srgbClr val="467CDA"/>
                </a:solidFill>
                <a:highlight>
                  <a:srgbClr val="2B2B2B"/>
                </a:highlight>
              </a:rPr>
              <a:t>start = </a:t>
            </a:r>
            <a:r>
              <a:rPr lang="ko" sz="1200">
                <a:solidFill>
                  <a:srgbClr val="A9B7C6"/>
                </a:solidFill>
                <a:highlight>
                  <a:srgbClr val="2B2B2B"/>
                </a:highlight>
              </a:rPr>
              <a:t>CoroutineStart.</a:t>
            </a:r>
            <a:r>
              <a:rPr lang="ko" sz="1200">
                <a:solidFill>
                  <a:srgbClr val="9876AA"/>
                </a:solidFill>
                <a:highlight>
                  <a:srgbClr val="2B2B2B"/>
                </a:highlight>
              </a:rPr>
              <a:t>LAZY</a:t>
            </a: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deferred = GlobalScope.</a:t>
            </a:r>
            <a:r>
              <a:rPr lang="ko" sz="1200" i="1">
                <a:solidFill>
                  <a:srgbClr val="FFC66D"/>
                </a:solidFill>
                <a:highlight>
                  <a:srgbClr val="2B2B2B"/>
                </a:highlight>
              </a:rPr>
              <a:t>async </a:t>
            </a:r>
            <a:r>
              <a:rPr lang="ko" sz="1200">
                <a:solidFill>
                  <a:srgbClr val="A9B7C6"/>
                </a:solidFill>
                <a:highlight>
                  <a:srgbClr val="2B2B2B"/>
                </a:highlight>
              </a:rPr>
              <a:t>(</a:t>
            </a:r>
            <a:r>
              <a:rPr lang="ko" sz="1200">
                <a:solidFill>
                  <a:srgbClr val="467CDA"/>
                </a:solidFill>
                <a:highlight>
                  <a:srgbClr val="2B2B2B"/>
                </a:highlight>
              </a:rPr>
              <a:t>start = </a:t>
            </a:r>
            <a:r>
              <a:rPr lang="ko" sz="1200">
                <a:solidFill>
                  <a:srgbClr val="A9B7C6"/>
                </a:solidFill>
                <a:highlight>
                  <a:srgbClr val="2B2B2B"/>
                </a:highlight>
              </a:rPr>
              <a:t>CoroutineStart.</a:t>
            </a:r>
            <a:r>
              <a:rPr lang="ko" sz="1200">
                <a:solidFill>
                  <a:srgbClr val="9876AA"/>
                </a:solidFill>
                <a:highlight>
                  <a:srgbClr val="2B2B2B"/>
                </a:highlight>
              </a:rPr>
              <a:t>LAZY</a:t>
            </a: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endParaRPr sz="1200" b="1">
              <a:solidFill>
                <a:srgbClr val="A9B7C6"/>
              </a:solidFill>
              <a:highlight>
                <a:srgbClr val="2B2B2B"/>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2"/>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348" name="Google Shape;348;p5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27</a:t>
            </a:fld>
            <a:endParaRPr sz="2400"/>
          </a:p>
        </p:txBody>
      </p:sp>
      <p:sp>
        <p:nvSpPr>
          <p:cNvPr id="349" name="Google Shape;349;p52"/>
          <p:cNvSpPr txBox="1">
            <a:spLocks noGrp="1"/>
          </p:cNvSpPr>
          <p:nvPr>
            <p:ph type="body" idx="1"/>
          </p:nvPr>
        </p:nvSpPr>
        <p:spPr>
          <a:xfrm>
            <a:off x="589575" y="1107725"/>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rgbClr val="2B2B2B"/>
                </a:solidFill>
              </a:rPr>
              <a:t>쓰레드(Thread)와 코루틴(Coroutine)</a:t>
            </a:r>
            <a:endParaRPr>
              <a:solidFill>
                <a:srgbClr val="2B2B2B"/>
              </a:solidFill>
            </a:endParaRPr>
          </a:p>
          <a:p>
            <a:pPr marL="1371600" lvl="2" indent="-317500" algn="l" rtl="0">
              <a:spcBef>
                <a:spcPts val="0"/>
              </a:spcBef>
              <a:spcAft>
                <a:spcPts val="0"/>
              </a:spcAft>
              <a:buClr>
                <a:srgbClr val="2B2B2B"/>
              </a:buClr>
              <a:buSzPts val="1400"/>
              <a:buChar char="■"/>
            </a:pPr>
            <a:r>
              <a:rPr lang="ko">
                <a:solidFill>
                  <a:schemeClr val="dk1"/>
                </a:solidFill>
                <a:highlight>
                  <a:srgbClr val="FFFFFF"/>
                </a:highlight>
              </a:rPr>
              <a:t>작업 취소하기</a:t>
            </a:r>
            <a:endParaRPr>
              <a:solidFill>
                <a:schemeClr val="dk1"/>
              </a:solidFill>
              <a:highlight>
                <a:srgbClr val="FFFFFF"/>
              </a:highlight>
            </a:endParaRPr>
          </a:p>
          <a:p>
            <a:pPr marL="1828800" lvl="3" indent="-317500" algn="l" rtl="0">
              <a:spcBef>
                <a:spcPts val="0"/>
              </a:spcBef>
              <a:spcAft>
                <a:spcPts val="0"/>
              </a:spcAft>
              <a:buClr>
                <a:schemeClr val="dk1"/>
              </a:buClr>
              <a:buSzPts val="1400"/>
              <a:buChar char="●"/>
            </a:pPr>
            <a:r>
              <a:rPr lang="ko">
                <a:solidFill>
                  <a:schemeClr val="dk1"/>
                </a:solidFill>
                <a:highlight>
                  <a:srgbClr val="FFFFFF"/>
                </a:highlight>
              </a:rPr>
              <a:t>코틀린에서 작업을 취소하려면 cancel() 함수를 사용합니다.</a:t>
            </a:r>
            <a:endParaRPr>
              <a:solidFill>
                <a:schemeClr val="dk1"/>
              </a:solidFill>
              <a:highlight>
                <a:srgbClr val="FFFFFF"/>
              </a:highlight>
            </a:endParaRPr>
          </a:p>
          <a:p>
            <a:pPr marL="1828800" lvl="3" indent="-317500" algn="l" rtl="0">
              <a:spcBef>
                <a:spcPts val="0"/>
              </a:spcBef>
              <a:spcAft>
                <a:spcPts val="0"/>
              </a:spcAft>
              <a:buClr>
                <a:schemeClr val="dk1"/>
              </a:buClr>
              <a:buSzPts val="1400"/>
              <a:buChar char="●"/>
            </a:pPr>
            <a:r>
              <a:rPr lang="ko">
                <a:solidFill>
                  <a:schemeClr val="dk1"/>
                </a:solidFill>
                <a:highlight>
                  <a:srgbClr val="FFFFFF"/>
                </a:highlight>
              </a:rPr>
              <a:t>500ms 간격으로 문자열을 1000회 출력하는 코루틴으로, 1300ms가 지나면 코루틴을 취소하는 코드입니다.</a:t>
            </a:r>
            <a:endParaRPr>
              <a:solidFill>
                <a:schemeClr val="dk1"/>
              </a:solidFill>
              <a:highlight>
                <a:srgbClr val="FFFFFF"/>
              </a:highlight>
            </a:endParaRPr>
          </a:p>
        </p:txBody>
      </p:sp>
      <p:sp>
        <p:nvSpPr>
          <p:cNvPr id="350" name="Google Shape;350;p52"/>
          <p:cNvSpPr txBox="1"/>
          <p:nvPr/>
        </p:nvSpPr>
        <p:spPr>
          <a:xfrm>
            <a:off x="2280000" y="2905275"/>
            <a:ext cx="3810900" cy="2684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fun </a:t>
            </a:r>
            <a:r>
              <a:rPr lang="ko" sz="1200">
                <a:solidFill>
                  <a:srgbClr val="FFC66D"/>
                </a:solidFill>
                <a:highlight>
                  <a:srgbClr val="2B2B2B"/>
                </a:highlight>
              </a:rPr>
              <a:t>cancellingCoroutineExecution</a:t>
            </a:r>
            <a:r>
              <a:rPr lang="ko" sz="1200">
                <a:solidFill>
                  <a:srgbClr val="A9B7C6"/>
                </a:solidFill>
                <a:highlight>
                  <a:srgbClr val="2B2B2B"/>
                </a:highlight>
              </a:rPr>
              <a:t>() = </a:t>
            </a:r>
            <a:r>
              <a:rPr lang="ko" sz="1200" i="1">
                <a:solidFill>
                  <a:srgbClr val="A9B7C6"/>
                </a:solidFill>
                <a:highlight>
                  <a:srgbClr val="2B2B2B"/>
                </a:highlight>
              </a:rPr>
              <a:t>runBlocking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job = </a:t>
            </a:r>
            <a:r>
              <a:rPr lang="ko" sz="1200" i="1">
                <a:solidFill>
                  <a:srgbClr val="FFC66D"/>
                </a:solidFill>
                <a:highlight>
                  <a:srgbClr val="2B2B2B"/>
                </a:highlight>
              </a:rPr>
              <a:t>launch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i="1">
                <a:solidFill>
                  <a:srgbClr val="A9B7C6"/>
                </a:solidFill>
                <a:highlight>
                  <a:srgbClr val="2B2B2B"/>
                </a:highlight>
              </a:rPr>
              <a:t>repeat</a:t>
            </a:r>
            <a:r>
              <a:rPr lang="ko" sz="1200">
                <a:solidFill>
                  <a:srgbClr val="A9B7C6"/>
                </a:solidFill>
                <a:highlight>
                  <a:srgbClr val="2B2B2B"/>
                </a:highlight>
              </a:rPr>
              <a:t>(</a:t>
            </a:r>
            <a:r>
              <a:rPr lang="ko" sz="1200">
                <a:solidFill>
                  <a:srgbClr val="6897BB"/>
                </a:solidFill>
                <a:highlight>
                  <a:srgbClr val="2B2B2B"/>
                </a:highlight>
              </a:rPr>
              <a:t>1000</a:t>
            </a:r>
            <a:r>
              <a:rPr lang="ko" sz="1200">
                <a:solidFill>
                  <a:srgbClr val="A9B7C6"/>
                </a:solidFill>
                <a:highlight>
                  <a:srgbClr val="2B2B2B"/>
                </a:highlight>
              </a:rPr>
              <a:t>) </a:t>
            </a:r>
            <a:r>
              <a:rPr lang="ko" sz="1200" b="1">
                <a:solidFill>
                  <a:srgbClr val="A9B7C6"/>
                </a:solidFill>
                <a:highlight>
                  <a:srgbClr val="2B2B2B"/>
                </a:highlight>
              </a:rPr>
              <a:t>{ </a:t>
            </a:r>
            <a:r>
              <a:rPr lang="ko" sz="1200">
                <a:solidFill>
                  <a:srgbClr val="A9B7C6"/>
                </a:solidFill>
                <a:highlight>
                  <a:srgbClr val="2B2B2B"/>
                </a:highlight>
              </a:rPr>
              <a:t>i </a:t>
            </a:r>
            <a:r>
              <a:rPr lang="ko" sz="1200" b="1">
                <a:solidFill>
                  <a:srgbClr val="A9B7C6"/>
                </a:solidFill>
                <a:highlight>
                  <a:srgbClr val="2B2B2B"/>
                </a:highlight>
              </a:rPr>
              <a:t>-&gt;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i="1">
                <a:solidFill>
                  <a:srgbClr val="A9B7C6"/>
                </a:solidFill>
                <a:highlight>
                  <a:srgbClr val="2B2B2B"/>
                </a:highlight>
              </a:rPr>
              <a:t>println</a:t>
            </a:r>
            <a:r>
              <a:rPr lang="ko" sz="1200">
                <a:solidFill>
                  <a:srgbClr val="A9B7C6"/>
                </a:solidFill>
                <a:highlight>
                  <a:srgbClr val="2B2B2B"/>
                </a:highlight>
              </a:rPr>
              <a:t>(</a:t>
            </a:r>
            <a:r>
              <a:rPr lang="ko" sz="1200">
                <a:solidFill>
                  <a:srgbClr val="6A8759"/>
                </a:solidFill>
                <a:highlight>
                  <a:srgbClr val="2B2B2B"/>
                </a:highlight>
              </a:rPr>
              <a:t>"job: I'm sleeping </a:t>
            </a:r>
            <a:r>
              <a:rPr lang="ko" sz="1200">
                <a:solidFill>
                  <a:srgbClr val="CC7832"/>
                </a:solidFill>
                <a:highlight>
                  <a:srgbClr val="2B2B2B"/>
                </a:highlight>
              </a:rPr>
              <a:t>$</a:t>
            </a:r>
            <a:r>
              <a:rPr lang="ko" sz="1200">
                <a:solidFill>
                  <a:srgbClr val="A9B7C6"/>
                </a:solidFill>
                <a:highlight>
                  <a:srgbClr val="2B2B2B"/>
                </a:highlight>
              </a:rPr>
              <a:t>i</a:t>
            </a:r>
            <a:r>
              <a:rPr lang="ko" sz="1200">
                <a:solidFill>
                  <a:srgbClr val="6A8759"/>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500L</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None/>
            </a:pP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1300L</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println</a:t>
            </a:r>
            <a:r>
              <a:rPr lang="ko" sz="1200">
                <a:solidFill>
                  <a:srgbClr val="A9B7C6"/>
                </a:solidFill>
                <a:highlight>
                  <a:srgbClr val="2B2B2B"/>
                </a:highlight>
              </a:rPr>
              <a:t>(</a:t>
            </a:r>
            <a:r>
              <a:rPr lang="ko" sz="1200">
                <a:solidFill>
                  <a:srgbClr val="6A8759"/>
                </a:solidFill>
                <a:highlight>
                  <a:srgbClr val="2B2B2B"/>
                </a:highlight>
              </a:rPr>
              <a:t>"main: I'm tired of waiting!"</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job.cancel()</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job.join()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println</a:t>
            </a:r>
            <a:r>
              <a:rPr lang="ko" sz="1200">
                <a:solidFill>
                  <a:srgbClr val="A9B7C6"/>
                </a:solidFill>
                <a:highlight>
                  <a:srgbClr val="2B2B2B"/>
                </a:highlight>
              </a:rPr>
              <a:t>(</a:t>
            </a:r>
            <a:r>
              <a:rPr lang="ko" sz="1200">
                <a:solidFill>
                  <a:srgbClr val="6A8759"/>
                </a:solidFill>
                <a:highlight>
                  <a:srgbClr val="2B2B2B"/>
                </a:highlight>
              </a:rPr>
              <a:t>"main: Now I can quit."</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a:t>
            </a:r>
            <a:endParaRPr sz="1200" b="1">
              <a:solidFill>
                <a:srgbClr val="A9B7C6"/>
              </a:solidFill>
              <a:highlight>
                <a:srgbClr val="2B2B2B"/>
              </a:highlight>
            </a:endParaRPr>
          </a:p>
        </p:txBody>
      </p:sp>
      <p:sp>
        <p:nvSpPr>
          <p:cNvPr id="351" name="Google Shape;351;p52"/>
          <p:cNvSpPr txBox="1"/>
          <p:nvPr/>
        </p:nvSpPr>
        <p:spPr>
          <a:xfrm>
            <a:off x="2280000" y="5589375"/>
            <a:ext cx="3000000" cy="1106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lt1"/>
                </a:solidFill>
                <a:latin typeface="Nanum Gothic"/>
                <a:ea typeface="Nanum Gothic"/>
                <a:cs typeface="Nanum Gothic"/>
                <a:sym typeface="Nanum Gothic"/>
              </a:rPr>
              <a:t>job: I'm sleeping 0 ...</a:t>
            </a:r>
            <a:endParaRPr sz="1200">
              <a:solidFill>
                <a:schemeClr val="lt1"/>
              </a:solidFill>
              <a:latin typeface="Nanum Gothic"/>
              <a:ea typeface="Nanum Gothic"/>
              <a:cs typeface="Nanum Gothic"/>
              <a:sym typeface="Nanum Gothic"/>
            </a:endParaRPr>
          </a:p>
          <a:p>
            <a:pPr marL="0" lvl="0" indent="0" algn="l" rtl="0">
              <a:spcBef>
                <a:spcPts val="0"/>
              </a:spcBef>
              <a:spcAft>
                <a:spcPts val="0"/>
              </a:spcAft>
              <a:buNone/>
            </a:pPr>
            <a:r>
              <a:rPr lang="ko" sz="1200">
                <a:solidFill>
                  <a:schemeClr val="lt1"/>
                </a:solidFill>
                <a:latin typeface="Nanum Gothic"/>
                <a:ea typeface="Nanum Gothic"/>
                <a:cs typeface="Nanum Gothic"/>
                <a:sym typeface="Nanum Gothic"/>
              </a:rPr>
              <a:t>job: I'm sleeping 1 ...</a:t>
            </a:r>
            <a:endParaRPr sz="1200">
              <a:solidFill>
                <a:schemeClr val="lt1"/>
              </a:solidFill>
              <a:latin typeface="Nanum Gothic"/>
              <a:ea typeface="Nanum Gothic"/>
              <a:cs typeface="Nanum Gothic"/>
              <a:sym typeface="Nanum Gothic"/>
            </a:endParaRPr>
          </a:p>
          <a:p>
            <a:pPr marL="0" lvl="0" indent="0" algn="l" rtl="0">
              <a:spcBef>
                <a:spcPts val="0"/>
              </a:spcBef>
              <a:spcAft>
                <a:spcPts val="0"/>
              </a:spcAft>
              <a:buNone/>
            </a:pPr>
            <a:r>
              <a:rPr lang="ko" sz="1200">
                <a:solidFill>
                  <a:schemeClr val="lt1"/>
                </a:solidFill>
                <a:latin typeface="Nanum Gothic"/>
                <a:ea typeface="Nanum Gothic"/>
                <a:cs typeface="Nanum Gothic"/>
                <a:sym typeface="Nanum Gothic"/>
              </a:rPr>
              <a:t>job: I'm sleeping 2 ...</a:t>
            </a:r>
            <a:endParaRPr sz="1200">
              <a:solidFill>
                <a:schemeClr val="lt1"/>
              </a:solidFill>
              <a:latin typeface="Nanum Gothic"/>
              <a:ea typeface="Nanum Gothic"/>
              <a:cs typeface="Nanum Gothic"/>
              <a:sym typeface="Nanum Gothic"/>
            </a:endParaRPr>
          </a:p>
          <a:p>
            <a:pPr marL="0" lvl="0" indent="0" algn="l" rtl="0">
              <a:spcBef>
                <a:spcPts val="0"/>
              </a:spcBef>
              <a:spcAft>
                <a:spcPts val="0"/>
              </a:spcAft>
              <a:buNone/>
            </a:pPr>
            <a:r>
              <a:rPr lang="ko" sz="1200">
                <a:solidFill>
                  <a:schemeClr val="lt1"/>
                </a:solidFill>
                <a:latin typeface="Nanum Gothic"/>
                <a:ea typeface="Nanum Gothic"/>
                <a:cs typeface="Nanum Gothic"/>
                <a:sym typeface="Nanum Gothic"/>
              </a:rPr>
              <a:t>main: I'm tired of waiting!</a:t>
            </a:r>
            <a:endParaRPr sz="1200">
              <a:solidFill>
                <a:schemeClr val="lt1"/>
              </a:solidFill>
              <a:latin typeface="Nanum Gothic"/>
              <a:ea typeface="Nanum Gothic"/>
              <a:cs typeface="Nanum Gothic"/>
              <a:sym typeface="Nanum Gothic"/>
            </a:endParaRPr>
          </a:p>
          <a:p>
            <a:pPr marL="0" lvl="0" indent="0" algn="l" rtl="0">
              <a:spcBef>
                <a:spcPts val="0"/>
              </a:spcBef>
              <a:spcAft>
                <a:spcPts val="0"/>
              </a:spcAft>
              <a:buNone/>
            </a:pPr>
            <a:r>
              <a:rPr lang="ko" sz="1200">
                <a:solidFill>
                  <a:schemeClr val="lt1"/>
                </a:solidFill>
                <a:latin typeface="Nanum Gothic"/>
                <a:ea typeface="Nanum Gothic"/>
                <a:cs typeface="Nanum Gothic"/>
                <a:sym typeface="Nanum Gothic"/>
              </a:rPr>
              <a:t>main: Now I can quit.</a:t>
            </a:r>
            <a:endParaRPr sz="1200">
              <a:solidFill>
                <a:schemeClr val="lt1"/>
              </a:solidFill>
              <a:latin typeface="Nanum Gothic"/>
              <a:ea typeface="Nanum Gothic"/>
              <a:cs typeface="Nanum Gothic"/>
              <a:sym typeface="Nanum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3"/>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357" name="Google Shape;357;p5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28</a:t>
            </a:fld>
            <a:endParaRPr sz="2400"/>
          </a:p>
        </p:txBody>
      </p:sp>
      <p:sp>
        <p:nvSpPr>
          <p:cNvPr id="358" name="Google Shape;358;p53"/>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완성도 높이기</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서브 메뉴 만들기</a:t>
            </a:r>
            <a:endParaRPr>
              <a:solidFill>
                <a:schemeClr val="dk1"/>
              </a:solidFill>
              <a:highlight>
                <a:srgbClr val="FFFFFF"/>
              </a:highlight>
            </a:endParaRPr>
          </a:p>
          <a:p>
            <a:pPr marL="1828800" lvl="3"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덧셈, 뺄셈, 곱셈 선택 기능</a:t>
            </a:r>
            <a:endParaRPr>
              <a:solidFill>
                <a:schemeClr val="dk1"/>
              </a:solidFill>
              <a:highlight>
                <a:srgbClr val="FFFFFF"/>
              </a:highlight>
            </a:endParaRPr>
          </a:p>
          <a:p>
            <a:pPr marL="1828800" lvl="3"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난이도 선택 기능</a:t>
            </a:r>
            <a:endParaRPr>
              <a:solidFill>
                <a:schemeClr val="dk1"/>
              </a:solidFill>
              <a:highlight>
                <a:srgbClr val="FFFFFF"/>
              </a:highlight>
            </a:endParaRPr>
          </a:p>
          <a:p>
            <a:pPr marL="1828800" lvl="3"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시간 선택 기능</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배경 음악 삽입</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도움말 기능</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맞은 개수, 틀린 개수 표시</a:t>
            </a:r>
            <a:endParaRPr>
              <a:solidFill>
                <a:schemeClr val="dk1"/>
              </a:solidFill>
              <a:highlight>
                <a:srgbClr val="FFFFFF"/>
              </a:highlight>
            </a:endParaRPr>
          </a:p>
        </p:txBody>
      </p:sp>
      <p:pic>
        <p:nvPicPr>
          <p:cNvPr id="359" name="Google Shape;359;p53"/>
          <p:cNvPicPr preferRelativeResize="0"/>
          <p:nvPr/>
        </p:nvPicPr>
        <p:blipFill>
          <a:blip r:embed="rId3">
            <a:alphaModFix/>
          </a:blip>
          <a:stretch>
            <a:fillRect/>
          </a:stretch>
        </p:blipFill>
        <p:spPr>
          <a:xfrm>
            <a:off x="589575" y="3404000"/>
            <a:ext cx="2153599" cy="3703597"/>
          </a:xfrm>
          <a:prstGeom prst="rect">
            <a:avLst/>
          </a:prstGeom>
          <a:noFill/>
          <a:ln>
            <a:noFill/>
          </a:ln>
        </p:spPr>
      </p:pic>
      <p:pic>
        <p:nvPicPr>
          <p:cNvPr id="360" name="Google Shape;360;p53"/>
          <p:cNvPicPr preferRelativeResize="0"/>
          <p:nvPr/>
        </p:nvPicPr>
        <p:blipFill>
          <a:blip r:embed="rId4">
            <a:alphaModFix/>
          </a:blip>
          <a:stretch>
            <a:fillRect/>
          </a:stretch>
        </p:blipFill>
        <p:spPr>
          <a:xfrm>
            <a:off x="2743175" y="3404000"/>
            <a:ext cx="2153601" cy="3703596"/>
          </a:xfrm>
          <a:prstGeom prst="rect">
            <a:avLst/>
          </a:prstGeom>
          <a:noFill/>
          <a:ln>
            <a:noFill/>
          </a:ln>
        </p:spPr>
      </p:pic>
      <p:pic>
        <p:nvPicPr>
          <p:cNvPr id="361" name="Google Shape;361;p53"/>
          <p:cNvPicPr preferRelativeResize="0"/>
          <p:nvPr/>
        </p:nvPicPr>
        <p:blipFill>
          <a:blip r:embed="rId5">
            <a:alphaModFix/>
          </a:blip>
          <a:stretch>
            <a:fillRect/>
          </a:stretch>
        </p:blipFill>
        <p:spPr>
          <a:xfrm>
            <a:off x="4896775" y="3404000"/>
            <a:ext cx="2153599" cy="36998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4"/>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367" name="Google Shape;367;p5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29</a:t>
            </a:fld>
            <a:endParaRPr sz="2400"/>
          </a:p>
        </p:txBody>
      </p:sp>
      <p:sp>
        <p:nvSpPr>
          <p:cNvPr id="368" name="Google Shape;368;p54"/>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완성도 높이기</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전체 코드(1)</a:t>
            </a:r>
            <a:endParaRPr>
              <a:solidFill>
                <a:schemeClr val="dk1"/>
              </a:solidFill>
              <a:highlight>
                <a:srgbClr val="FFFFFF"/>
              </a:highlight>
            </a:endParaRPr>
          </a:p>
          <a:p>
            <a:pPr marL="1371600" lvl="0" indent="0" algn="l" rtl="0">
              <a:lnSpc>
                <a:spcPct val="115000"/>
              </a:lnSpc>
              <a:spcBef>
                <a:spcPts val="1600"/>
              </a:spcBef>
              <a:spcAft>
                <a:spcPts val="1600"/>
              </a:spcAft>
              <a:buNone/>
            </a:pPr>
            <a:endParaRPr>
              <a:solidFill>
                <a:schemeClr val="dk1"/>
              </a:solidFill>
              <a:highlight>
                <a:srgbClr val="FFFFFF"/>
              </a:highlight>
            </a:endParaRPr>
          </a:p>
        </p:txBody>
      </p:sp>
      <p:sp>
        <p:nvSpPr>
          <p:cNvPr id="369" name="Google Shape;369;p54"/>
          <p:cNvSpPr txBox="1"/>
          <p:nvPr/>
        </p:nvSpPr>
        <p:spPr>
          <a:xfrm>
            <a:off x="-198600" y="1982700"/>
            <a:ext cx="7957200" cy="102385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com.example.mathgamewithsurfaceview</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android.content.Context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android.content.res.Resources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android.media.MediaPlayer</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android.media.SoundPool</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android.support.v4.content.ContextCompat.getColor</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android.util.AttributeSet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kotlinx.coroutines.*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java.util.*</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CustomSurface(context: Context</a:t>
            </a:r>
            <a:r>
              <a:rPr lang="ko" sz="1200">
                <a:solidFill>
                  <a:srgbClr val="CC7832"/>
                </a:solidFill>
                <a:highlight>
                  <a:srgbClr val="2B2B2B"/>
                </a:highlight>
              </a:rPr>
              <a:t>, </a:t>
            </a:r>
            <a:r>
              <a:rPr lang="ko" sz="1200">
                <a:solidFill>
                  <a:srgbClr val="A9B7C6"/>
                </a:solidFill>
                <a:highlight>
                  <a:srgbClr val="2B2B2B"/>
                </a:highlight>
              </a:rPr>
              <a:t>attrs: AttributeSet) : SurfaceView(context</a:t>
            </a:r>
            <a:r>
              <a:rPr lang="ko" sz="1200">
                <a:solidFill>
                  <a:srgbClr val="CC7832"/>
                </a:solidFill>
                <a:highlight>
                  <a:srgbClr val="2B2B2B"/>
                </a:highlight>
              </a:rPr>
              <a:t>, </a:t>
            </a:r>
            <a:r>
              <a:rPr lang="ko" sz="1200">
                <a:solidFill>
                  <a:srgbClr val="A9B7C6"/>
                </a:solidFill>
                <a:highlight>
                  <a:srgbClr val="2B2B2B"/>
                </a:highlight>
              </a:rPr>
              <a:t>attrs)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 SurfaceView</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mHolder</a:t>
            </a:r>
            <a:r>
              <a:rPr lang="ko" sz="1200">
                <a:solidFill>
                  <a:srgbClr val="A9B7C6"/>
                </a:solidFill>
                <a:highlight>
                  <a:srgbClr val="2B2B2B"/>
                </a:highlight>
              </a:rPr>
              <a:t>: SurfaceHolder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mContext</a:t>
            </a:r>
            <a:r>
              <a:rPr lang="ko" sz="1200">
                <a:solidFill>
                  <a:srgbClr val="A9B7C6"/>
                </a:solidFill>
                <a:highlight>
                  <a:srgbClr val="2B2B2B"/>
                </a:highlight>
              </a:rPr>
              <a:t>: Context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basket</a:t>
            </a:r>
            <a:r>
              <a:rPr lang="ko" sz="1200">
                <a:solidFill>
                  <a:srgbClr val="A9B7C6"/>
                </a:solidFill>
                <a:highlight>
                  <a:srgbClr val="2B2B2B"/>
                </a:highlight>
              </a:rPr>
              <a:t>: CustomBitmap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arrows </a:t>
            </a:r>
            <a:r>
              <a:rPr lang="ko" sz="1200">
                <a:solidFill>
                  <a:srgbClr val="A9B7C6"/>
                </a:solidFill>
                <a:highlight>
                  <a:srgbClr val="2B2B2B"/>
                </a:highlight>
              </a:rPr>
              <a:t>= </a:t>
            </a:r>
            <a:r>
              <a:rPr lang="ko" sz="1200" i="1">
                <a:solidFill>
                  <a:srgbClr val="A9B7C6"/>
                </a:solidFill>
                <a:highlight>
                  <a:srgbClr val="2B2B2B"/>
                </a:highlight>
              </a:rPr>
              <a:t>mutableListOf</a:t>
            </a:r>
            <a:r>
              <a:rPr lang="ko" sz="1200">
                <a:solidFill>
                  <a:srgbClr val="A9B7C6"/>
                </a:solidFill>
                <a:highlight>
                  <a:srgbClr val="2B2B2B"/>
                </a:highlight>
              </a:rPr>
              <a:t>&lt;CustomBitmap&gt;()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screenSize </a:t>
            </a:r>
            <a:r>
              <a:rPr lang="ko" sz="1200">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basketSpeed </a:t>
            </a: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808080"/>
                </a:solidFill>
                <a:highlight>
                  <a:srgbClr val="2B2B2B"/>
                </a:highlight>
              </a:rPr>
              <a:t>// 바구니 속도</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appleSpeed </a:t>
            </a: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808080"/>
                </a:solidFill>
                <a:highlight>
                  <a:srgbClr val="2B2B2B"/>
                </a:highlight>
              </a:rPr>
              <a:t>// 사과 속도</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oNumber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xNumber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appleImg</a:t>
            </a:r>
            <a:r>
              <a:rPr lang="ko" sz="1200">
                <a:solidFill>
                  <a:srgbClr val="A9B7C6"/>
                </a:solidFill>
                <a:highlight>
                  <a:srgbClr val="2B2B2B"/>
                </a:highlight>
              </a:rPr>
              <a:t>: CustomBitmap     </a:t>
            </a:r>
            <a:r>
              <a:rPr lang="ko" sz="1200">
                <a:solidFill>
                  <a:srgbClr val="808080"/>
                </a:solidFill>
                <a:highlight>
                  <a:srgbClr val="2B2B2B"/>
                </a:highlight>
              </a:rPr>
              <a:t>//사과 이미지</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answerApple</a:t>
            </a:r>
            <a:r>
              <a:rPr lang="ko" sz="1200">
                <a:solidFill>
                  <a:srgbClr val="A9B7C6"/>
                </a:solidFill>
                <a:highlight>
                  <a:srgbClr val="2B2B2B"/>
                </a:highlight>
              </a:rPr>
              <a:t>: AnswerApple</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resultShow</a:t>
            </a:r>
            <a:r>
              <a:rPr lang="ko" sz="1200">
                <a:solidFill>
                  <a:srgbClr val="A9B7C6"/>
                </a:solidFill>
                <a:highlight>
                  <a:srgbClr val="2B2B2B"/>
                </a:highlight>
              </a:rPr>
              <a:t>: CustomBitmap </a:t>
            </a:r>
            <a:r>
              <a:rPr lang="ko" sz="1200">
                <a:solidFill>
                  <a:srgbClr val="808080"/>
                </a:solidFill>
                <a:highlight>
                  <a:srgbClr val="2B2B2B"/>
                </a:highlight>
              </a:rPr>
              <a:t>//결과보기 이미지</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1   </a:t>
            </a:r>
            <a:r>
              <a:rPr lang="ko" sz="1200">
                <a:solidFill>
                  <a:srgbClr val="808080"/>
                </a:solidFill>
                <a:highlight>
                  <a:srgbClr val="2B2B2B"/>
                </a:highlight>
              </a:rPr>
              <a:t>//환경설정이 나오게 하는 변수. 1 이면 환경설정 창이 나온다. 2는 도움말</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menuButtons </a:t>
            </a:r>
            <a:r>
              <a:rPr lang="ko" sz="1200">
                <a:solidFill>
                  <a:srgbClr val="A9B7C6"/>
                </a:solidFill>
                <a:highlight>
                  <a:srgbClr val="2B2B2B"/>
                </a:highlight>
              </a:rPr>
              <a:t>= </a:t>
            </a:r>
            <a:r>
              <a:rPr lang="ko" sz="1200" i="1">
                <a:solidFill>
                  <a:srgbClr val="A9B7C6"/>
                </a:solidFill>
                <a:highlight>
                  <a:srgbClr val="2B2B2B"/>
                </a:highlight>
              </a:rPr>
              <a:t>mutableListOf</a:t>
            </a:r>
            <a:r>
              <a:rPr lang="ko" sz="1200">
                <a:solidFill>
                  <a:srgbClr val="A9B7C6"/>
                </a:solidFill>
                <a:highlight>
                  <a:srgbClr val="2B2B2B"/>
                </a:highlight>
              </a:rPr>
              <a:t>&lt;CustomBitmap&gt;()   </a:t>
            </a:r>
            <a:r>
              <a:rPr lang="ko" sz="1200">
                <a:solidFill>
                  <a:srgbClr val="808080"/>
                </a:solidFill>
                <a:highlight>
                  <a:srgbClr val="2B2B2B"/>
                </a:highlight>
              </a:rPr>
              <a:t>//메뉴 버튼, 도움말 버튼, 닫기 버튼, 적용 버튼</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menuIcons </a:t>
            </a:r>
            <a:r>
              <a:rPr lang="ko" sz="1200">
                <a:solidFill>
                  <a:srgbClr val="A9B7C6"/>
                </a:solidFill>
                <a:highlight>
                  <a:srgbClr val="2B2B2B"/>
                </a:highlight>
              </a:rPr>
              <a:t>= </a:t>
            </a:r>
            <a:r>
              <a:rPr lang="ko" sz="1200" i="1">
                <a:solidFill>
                  <a:srgbClr val="A9B7C6"/>
                </a:solidFill>
                <a:highlight>
                  <a:srgbClr val="2B2B2B"/>
                </a:highlight>
              </a:rPr>
              <a:t>mutableListOf</a:t>
            </a:r>
            <a:r>
              <a:rPr lang="ko" sz="1200">
                <a:solidFill>
                  <a:srgbClr val="A9B7C6"/>
                </a:solidFill>
                <a:highlight>
                  <a:srgbClr val="2B2B2B"/>
                </a:highlight>
              </a:rPr>
              <a:t>&lt;CustomBitmap&gt;() </a:t>
            </a:r>
            <a:r>
              <a:rPr lang="ko" sz="1200">
                <a:solidFill>
                  <a:srgbClr val="808080"/>
                </a:solidFill>
                <a:highlight>
                  <a:srgbClr val="2B2B2B"/>
                </a:highlight>
              </a:rPr>
              <a:t>//플러스, 마이너스, 곱셈 유형 아이콘</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timeImg </a:t>
            </a:r>
            <a:r>
              <a:rPr lang="ko" sz="1200">
                <a:solidFill>
                  <a:srgbClr val="A9B7C6"/>
                </a:solidFill>
                <a:highlight>
                  <a:srgbClr val="2B2B2B"/>
                </a:highlight>
              </a:rPr>
              <a:t>= </a:t>
            </a:r>
            <a:r>
              <a:rPr lang="ko" sz="1200" i="1">
                <a:solidFill>
                  <a:srgbClr val="A9B7C6"/>
                </a:solidFill>
                <a:highlight>
                  <a:srgbClr val="2B2B2B"/>
                </a:highlight>
              </a:rPr>
              <a:t>mutableListOf</a:t>
            </a:r>
            <a:r>
              <a:rPr lang="ko" sz="1200">
                <a:solidFill>
                  <a:srgbClr val="A9B7C6"/>
                </a:solidFill>
                <a:highlight>
                  <a:srgbClr val="2B2B2B"/>
                </a:highlight>
              </a:rPr>
              <a:t>&lt;CustomBitmap&gt;()   </a:t>
            </a:r>
            <a:r>
              <a:rPr lang="ko" sz="1200">
                <a:solidFill>
                  <a:srgbClr val="808080"/>
                </a:solidFill>
                <a:highlight>
                  <a:srgbClr val="2B2B2B"/>
                </a:highlight>
              </a:rPr>
              <a:t>//시간선택 이미지</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levelImg </a:t>
            </a:r>
            <a:r>
              <a:rPr lang="ko" sz="1200">
                <a:solidFill>
                  <a:srgbClr val="A9B7C6"/>
                </a:solidFill>
                <a:highlight>
                  <a:srgbClr val="2B2B2B"/>
                </a:highlight>
              </a:rPr>
              <a:t>= </a:t>
            </a:r>
            <a:r>
              <a:rPr lang="ko" sz="1200" i="1">
                <a:solidFill>
                  <a:srgbClr val="A9B7C6"/>
                </a:solidFill>
                <a:highlight>
                  <a:srgbClr val="2B2B2B"/>
                </a:highlight>
              </a:rPr>
              <a:t>mutableListOf</a:t>
            </a:r>
            <a:r>
              <a:rPr lang="ko" sz="1200">
                <a:solidFill>
                  <a:srgbClr val="A9B7C6"/>
                </a:solidFill>
                <a:highlight>
                  <a:srgbClr val="2B2B2B"/>
                </a:highlight>
              </a:rPr>
              <a:t>&lt;CustomBitmap&gt;() </a:t>
            </a:r>
            <a:r>
              <a:rPr lang="ko" sz="1200">
                <a:solidFill>
                  <a:srgbClr val="808080"/>
                </a:solidFill>
                <a:highlight>
                  <a:srgbClr val="2B2B2B"/>
                </a:highlight>
              </a:rPr>
              <a:t>//난이도 이미지</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scoreImage</a:t>
            </a:r>
            <a:r>
              <a:rPr lang="ko" sz="1200">
                <a:solidFill>
                  <a:srgbClr val="A9B7C6"/>
                </a:solidFill>
                <a:highlight>
                  <a:srgbClr val="2B2B2B"/>
                </a:highlight>
              </a:rPr>
              <a:t>: CustomBitmap </a:t>
            </a:r>
            <a:r>
              <a:rPr lang="ko" sz="1200">
                <a:solidFill>
                  <a:srgbClr val="808080"/>
                </a:solidFill>
                <a:highlight>
                  <a:srgbClr val="2B2B2B"/>
                </a:highlight>
              </a:rPr>
              <a:t>// 점수 이미지</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scoreCount </a:t>
            </a: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808080"/>
                </a:solidFill>
                <a:highlight>
                  <a:srgbClr val="2B2B2B"/>
                </a:highlight>
              </a:rPr>
              <a:t>// 이 값만큼 점수가 화면에 남아 있는다.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isScoreImageActive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private var </a:t>
            </a:r>
            <a:r>
              <a:rPr lang="ko" sz="1200">
                <a:solidFill>
                  <a:srgbClr val="9876AA"/>
                </a:solidFill>
                <a:highlight>
                  <a:srgbClr val="2B2B2B"/>
                </a:highlight>
              </a:rPr>
              <a:t>timer </a:t>
            </a:r>
            <a:r>
              <a:rPr lang="ko" sz="1200">
                <a:solidFill>
                  <a:srgbClr val="A9B7C6"/>
                </a:solidFill>
                <a:highlight>
                  <a:srgbClr val="2B2B2B"/>
                </a:highlight>
              </a:rPr>
              <a:t>= </a:t>
            </a:r>
            <a:r>
              <a:rPr lang="ko" sz="1200">
                <a:solidFill>
                  <a:srgbClr val="6897BB"/>
                </a:solidFill>
                <a:highlight>
                  <a:srgbClr val="2B2B2B"/>
                </a:highlight>
              </a:rPr>
              <a:t>30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//alpha 값 처리를 위한 변수, 하나가 눌려지면 다른것들은 흐리게 나오도록 함.</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level </a:t>
            </a:r>
            <a:r>
              <a:rPr lang="ko" sz="1200">
                <a:solidFill>
                  <a:srgbClr val="A9B7C6"/>
                </a:solidFill>
                <a:highlight>
                  <a:srgbClr val="2B2B2B"/>
                </a:highlight>
              </a:rPr>
              <a:t>= </a:t>
            </a:r>
            <a:r>
              <a:rPr lang="ko" sz="1200">
                <a:solidFill>
                  <a:srgbClr val="6897BB"/>
                </a:solidFill>
                <a:highlight>
                  <a:srgbClr val="2B2B2B"/>
                </a:highlight>
              </a:rPr>
              <a:t>1 </a:t>
            </a:r>
            <a:r>
              <a:rPr lang="ko" sz="1200">
                <a:solidFill>
                  <a:srgbClr val="808080"/>
                </a:solidFill>
                <a:highlight>
                  <a:srgbClr val="2B2B2B"/>
                </a:highlight>
              </a:rPr>
              <a:t>// 값이 0 이면 쉬움, 1이면 중간, 2이면 어려움</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timeValue </a:t>
            </a:r>
            <a:r>
              <a:rPr lang="ko" sz="1200">
                <a:solidFill>
                  <a:srgbClr val="A9B7C6"/>
                </a:solidFill>
                <a:highlight>
                  <a:srgbClr val="2B2B2B"/>
                </a:highlight>
              </a:rPr>
              <a:t>= </a:t>
            </a:r>
            <a:r>
              <a:rPr lang="ko" sz="1200">
                <a:solidFill>
                  <a:srgbClr val="6897BB"/>
                </a:solidFill>
                <a:highlight>
                  <a:srgbClr val="2B2B2B"/>
                </a:highlight>
              </a:rPr>
              <a:t>1 </a:t>
            </a:r>
            <a:r>
              <a:rPr lang="ko" sz="1200">
                <a:solidFill>
                  <a:srgbClr val="808080"/>
                </a:solidFill>
                <a:highlight>
                  <a:srgbClr val="2B2B2B"/>
                </a:highlight>
              </a:rPr>
              <a:t>// 값이 0 이면 30초, 1이면 1분, 2 이면 2분</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operator </a:t>
            </a: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808080"/>
                </a:solidFill>
                <a:highlight>
                  <a:srgbClr val="2B2B2B"/>
                </a:highlight>
              </a:rPr>
              <a:t>// operator 가 0 이면 덧셈문제,  1이면 뺄셈 문제, 2 이면 곱셈문제</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apple </a:t>
            </a:r>
            <a:r>
              <a:rPr lang="ko" sz="1200">
                <a:solidFill>
                  <a:srgbClr val="A9B7C6"/>
                </a:solidFill>
                <a:highlight>
                  <a:srgbClr val="2B2B2B"/>
                </a:highlight>
              </a:rPr>
              <a:t>= ArrayList&lt;Apple&gt;()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menuTitle</a:t>
            </a:r>
            <a:r>
              <a:rPr lang="ko" sz="1200">
                <a:solidFill>
                  <a:srgbClr val="A9B7C6"/>
                </a:solidFill>
                <a:highlight>
                  <a:srgbClr val="2B2B2B"/>
                </a:highlight>
              </a:rPr>
              <a:t>: CustomBitmap </a:t>
            </a:r>
            <a:r>
              <a:rPr lang="ko" sz="1200">
                <a:solidFill>
                  <a:srgbClr val="808080"/>
                </a:solidFill>
                <a:highlight>
                  <a:srgbClr val="2B2B2B"/>
                </a:highlight>
              </a:rPr>
              <a:t>// 메뉴 타이틀</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number1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number2 </a:t>
            </a: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808080"/>
                </a:solidFill>
                <a:highlight>
                  <a:srgbClr val="2B2B2B"/>
                </a:highlight>
              </a:rPr>
              <a:t>// 덧셈에 사용될 숫자</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answer </a:t>
            </a: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808080"/>
                </a:solidFill>
                <a:highlight>
                  <a:srgbClr val="2B2B2B"/>
                </a:highlight>
              </a:rPr>
              <a:t>// 정답</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wrongNumber </a:t>
            </a:r>
            <a:r>
              <a:rPr lang="ko" sz="1200">
                <a:solidFill>
                  <a:srgbClr val="A9B7C6"/>
                </a:solidFill>
                <a:highlight>
                  <a:srgbClr val="2B2B2B"/>
                </a:highlight>
              </a:rPr>
              <a:t>= IntArray(</a:t>
            </a:r>
            <a:r>
              <a:rPr lang="ko" sz="1200">
                <a:solidFill>
                  <a:srgbClr val="6897BB"/>
                </a:solidFill>
                <a:highlight>
                  <a:srgbClr val="2B2B2B"/>
                </a:highlight>
              </a:rPr>
              <a:t>5</a:t>
            </a:r>
            <a:r>
              <a:rPr lang="ko" sz="1200">
                <a:solidFill>
                  <a:srgbClr val="A9B7C6"/>
                </a:solidFill>
                <a:highlight>
                  <a:srgbClr val="2B2B2B"/>
                </a:highlight>
              </a:rPr>
              <a:t>)  </a:t>
            </a:r>
            <a:r>
              <a:rPr lang="ko" sz="1200">
                <a:solidFill>
                  <a:srgbClr val="808080"/>
                </a:solidFill>
                <a:highlight>
                  <a:srgbClr val="2B2B2B"/>
                </a:highlight>
              </a:rPr>
              <a:t>//오답 숫자 5개를 담을 배열</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backMusic</a:t>
            </a:r>
            <a:r>
              <a:rPr lang="ko" sz="1200">
                <a:solidFill>
                  <a:srgbClr val="A9B7C6"/>
                </a:solidFill>
                <a:highlight>
                  <a:srgbClr val="2B2B2B"/>
                </a:highlight>
              </a:rPr>
              <a:t>: MediaPlayer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sPool</a:t>
            </a:r>
            <a:r>
              <a:rPr lang="ko" sz="1200">
                <a:solidFill>
                  <a:srgbClr val="A9B7C6"/>
                </a:solidFill>
                <a:highlight>
                  <a:srgbClr val="2B2B2B"/>
                </a:highlight>
              </a:rPr>
              <a:t>: SoundPool</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correctSound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wrongSound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init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holder = </a:t>
            </a:r>
            <a:r>
              <a:rPr lang="ko" sz="1200" i="1">
                <a:solidFill>
                  <a:srgbClr val="9876AA"/>
                </a:solidFill>
                <a:highlight>
                  <a:srgbClr val="2B2B2B"/>
                </a:highlight>
              </a:rPr>
              <a:t>holder</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mContext </a:t>
            </a:r>
            <a:r>
              <a:rPr lang="ko" sz="1200">
                <a:solidFill>
                  <a:srgbClr val="A9B7C6"/>
                </a:solidFill>
                <a:highlight>
                  <a:srgbClr val="2B2B2B"/>
                </a:highlight>
              </a:rPr>
              <a:t>= context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initialize()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customCo(holder)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9876AA"/>
                </a:solidFill>
                <a:highlight>
                  <a:srgbClr val="2B2B2B"/>
                </a:highlight>
              </a:rPr>
              <a:t>isFocusable </a:t>
            </a:r>
            <a:r>
              <a:rPr lang="ko" sz="1200">
                <a:solidFill>
                  <a:srgbClr val="A9B7C6"/>
                </a:solidFill>
                <a:highlight>
                  <a:srgbClr val="2B2B2B"/>
                </a:highlight>
              </a:rPr>
              <a:t>=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initialize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//현재 화면을 받아옴</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display = (</a:t>
            </a:r>
            <a:r>
              <a:rPr lang="ko" sz="1200">
                <a:solidFill>
                  <a:srgbClr val="9876AA"/>
                </a:solidFill>
                <a:highlight>
                  <a:srgbClr val="2B2B2B"/>
                </a:highlight>
              </a:rPr>
              <a:t>mContext</a:t>
            </a:r>
            <a:r>
              <a:rPr lang="ko" sz="1200">
                <a:solidFill>
                  <a:srgbClr val="A9B7C6"/>
                </a:solidFill>
                <a:highlight>
                  <a:srgbClr val="2B2B2B"/>
                </a:highlight>
              </a:rPr>
              <a:t>.getSystemService(Context.</a:t>
            </a:r>
            <a:r>
              <a:rPr lang="ko" sz="1200" i="1">
                <a:solidFill>
                  <a:srgbClr val="9876AA"/>
                </a:solidFill>
                <a:highlight>
                  <a:srgbClr val="2B2B2B"/>
                </a:highlight>
              </a:rPr>
              <a:t>WINDOW_SERVICE</a:t>
            </a:r>
            <a:r>
              <a:rPr lang="ko" sz="1200">
                <a:solidFill>
                  <a:srgbClr val="A9B7C6"/>
                </a:solidFill>
                <a:highlight>
                  <a:srgbClr val="2B2B2B"/>
                </a:highlight>
              </a:rPr>
              <a:t>) </a:t>
            </a:r>
            <a:r>
              <a:rPr lang="ko" sz="1200">
                <a:solidFill>
                  <a:srgbClr val="CC7832"/>
                </a:solidFill>
                <a:highlight>
                  <a:srgbClr val="2B2B2B"/>
                </a:highlight>
              </a:rPr>
              <a:t>as </a:t>
            </a:r>
            <a:r>
              <a:rPr lang="ko" sz="1200">
                <a:solidFill>
                  <a:srgbClr val="A9B7C6"/>
                </a:solidFill>
                <a:highlight>
                  <a:srgbClr val="2B2B2B"/>
                </a:highlight>
              </a:rPr>
              <a:t>WindowManager).</a:t>
            </a:r>
            <a:r>
              <a:rPr lang="ko" sz="1200" i="1">
                <a:solidFill>
                  <a:srgbClr val="9876AA"/>
                </a:solidFill>
                <a:highlight>
                  <a:srgbClr val="2B2B2B"/>
                </a:highlight>
              </a:rPr>
              <a:t>defaultDisplay</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808080"/>
                </a:solidFill>
                <a:highlight>
                  <a:srgbClr val="2B2B2B"/>
                </a:highlight>
              </a:rPr>
              <a:t>//현재 화면의 크기를 구함</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point = Point()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display.getSize(point)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screenSize </a:t>
            </a:r>
            <a:r>
              <a:rPr lang="ko" sz="1200">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(point.</a:t>
            </a:r>
            <a:r>
              <a:rPr lang="ko" sz="1200">
                <a:solidFill>
                  <a:srgbClr val="9876AA"/>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point.</a:t>
            </a:r>
            <a:r>
              <a:rPr lang="ko" sz="1200">
                <a:solidFill>
                  <a:srgbClr val="9876AA"/>
                </a:solidFill>
                <a:highlight>
                  <a:srgbClr val="2B2B2B"/>
                </a:highlight>
              </a:rPr>
              <a:t>y</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//바구니와 사과가 움직이는 속도</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basketSpeed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40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appleSpeed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140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//버튼 크기 및 사과 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6</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9876AA"/>
                </a:solidFill>
                <a:highlight>
                  <a:srgbClr val="2B2B2B"/>
                </a:highlight>
              </a:rPr>
              <a:t>buttonWidth</a:t>
            </a:r>
            <a:endParaRPr sz="1200">
              <a:solidFill>
                <a:srgbClr val="9876AA"/>
              </a:solidFill>
              <a:highlight>
                <a:srgbClr val="2B2B2B"/>
              </a:highlight>
            </a:endParaRPr>
          </a:p>
          <a:p>
            <a:pPr marL="0" lvl="0" indent="0" algn="l" rtl="0">
              <a:spcBef>
                <a:spcPts val="0"/>
              </a:spcBef>
              <a:spcAft>
                <a:spcPts val="0"/>
              </a:spcAft>
              <a:buNone/>
            </a:pP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basket </a:t>
            </a:r>
            <a:r>
              <a:rPr lang="ko" sz="1200">
                <a:solidFill>
                  <a:srgbClr val="A9B7C6"/>
                </a:solidFill>
                <a:highlight>
                  <a:srgbClr val="2B2B2B"/>
                </a:highlight>
              </a:rPr>
              <a:t>= 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basket</a:t>
            </a:r>
            <a:r>
              <a:rPr lang="ko" sz="1200">
                <a:solidFill>
                  <a:srgbClr val="CC7832"/>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 </a:t>
            </a:r>
            <a:r>
              <a:rPr lang="ko" sz="1200">
                <a:solidFill>
                  <a:srgbClr val="A9B7C6"/>
                </a:solidFill>
                <a:highlight>
                  <a:srgbClr val="2B2B2B"/>
                </a:highlight>
              </a:rPr>
              <a:t>/ </a:t>
            </a:r>
            <a:r>
              <a:rPr lang="ko" sz="1200">
                <a:solidFill>
                  <a:srgbClr val="6897BB"/>
                </a:solidFill>
                <a:highlight>
                  <a:srgbClr val="2B2B2B"/>
                </a:highlight>
              </a:rPr>
              <a:t>9</a:t>
            </a:r>
            <a:r>
              <a:rPr lang="ko" sz="1200">
                <a:solidFill>
                  <a:srgbClr val="CC7832"/>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6 </a:t>
            </a:r>
            <a:r>
              <a:rPr lang="ko" sz="1200">
                <a:solidFill>
                  <a:srgbClr val="A9B7C6"/>
                </a:solidFill>
                <a:highlight>
                  <a:srgbClr val="2B2B2B"/>
                </a:highlight>
              </a:rPr>
              <a:t>/ </a:t>
            </a:r>
            <a:r>
              <a:rPr lang="ko" sz="1200">
                <a:solidFill>
                  <a:srgbClr val="6897BB"/>
                </a:solidFill>
                <a:highlight>
                  <a:srgbClr val="2B2B2B"/>
                </a:highlight>
              </a:rPr>
              <a:t>9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4</a:t>
            </a:r>
            <a:r>
              <a:rPr lang="ko" sz="1200">
                <a:solidFill>
                  <a:srgbClr val="CC7832"/>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14</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arrows</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a:t>
            </a:r>
            <a:r>
              <a:rPr lang="ko" sz="1200">
                <a:solidFill>
                  <a:srgbClr val="A9B7C6"/>
                </a:solidFill>
                <a:highlight>
                  <a:srgbClr val="2B2B2B"/>
                </a:highlight>
              </a:rPr>
              <a:t>R.drawable.</a:t>
            </a:r>
            <a:r>
              <a:rPr lang="ko" sz="1200" i="1">
                <a:solidFill>
                  <a:srgbClr val="9876AA"/>
                </a:solidFill>
                <a:highlight>
                  <a:srgbClr val="2B2B2B"/>
                </a:highlight>
              </a:rPr>
              <a:t>left_arrow</a:t>
            </a:r>
            <a:r>
              <a:rPr lang="ko" sz="1200">
                <a:solidFill>
                  <a:srgbClr val="CC7832"/>
                </a:solidFill>
                <a:highlight>
                  <a:srgbClr val="2B2B2B"/>
                </a:highlight>
              </a:rPr>
              <a:t>,</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arrows</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right_arrow</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appleImg </a:t>
            </a:r>
            <a:r>
              <a:rPr lang="ko" sz="1200">
                <a:solidFill>
                  <a:srgbClr val="A9B7C6"/>
                </a:solidFill>
                <a:highlight>
                  <a:srgbClr val="2B2B2B"/>
                </a:highlight>
              </a:rPr>
              <a:t>= 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apple</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menuTitle </a:t>
            </a:r>
            <a:r>
              <a:rPr lang="ko" sz="1200">
                <a:solidFill>
                  <a:srgbClr val="A9B7C6"/>
                </a:solidFill>
                <a:highlight>
                  <a:srgbClr val="2B2B2B"/>
                </a:highlight>
              </a:rPr>
              <a:t>= 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menutitle</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3</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3</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7</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answerApple </a:t>
            </a:r>
            <a:r>
              <a:rPr lang="ko" sz="1200">
                <a:solidFill>
                  <a:srgbClr val="A9B7C6"/>
                </a:solidFill>
                <a:highlight>
                  <a:srgbClr val="2B2B2B"/>
                </a:highlight>
              </a:rPr>
              <a:t>= AnswerApple(</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4</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9876AA"/>
                </a:solidFill>
                <a:highlight>
                  <a:srgbClr val="2B2B2B"/>
                </a:highlight>
              </a:rPr>
              <a:t>appleSpeed</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//메뉴, 도움말 버튼</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menuButtons</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menubutton</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30</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menuButtons</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help</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8</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 덧셈, 뺄셈, 곱셈 문제 아이콘 만들기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plusicon</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5</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minusicon</a:t>
            </a:r>
            <a:r>
              <a:rPr lang="ko" sz="1200">
                <a:solidFill>
                  <a:srgbClr val="CC7832"/>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5</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multiicon</a:t>
            </a:r>
            <a:r>
              <a:rPr lang="ko" sz="1200">
                <a:solidFill>
                  <a:srgbClr val="CC7832"/>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3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5</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//확인, 닫기 버튼</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menuButtons</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applybutton</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4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6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menuButtons</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closebutton</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6897BB"/>
                </a:solidFill>
                <a:highlight>
                  <a:srgbClr val="2B2B2B"/>
                </a:highlight>
              </a:rPr>
              <a:t>3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6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//난이도 조절 버튼</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levelImg</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level1</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levelImg</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level2</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levelImg</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level3</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//시간 조절 버튼</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timeImg</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time30</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timeImg</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time60</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timeImg</a:t>
            </a:r>
            <a:r>
              <a:rPr lang="ko" sz="1200">
                <a:solidFill>
                  <a:srgbClr val="A9B7C6"/>
                </a:solidFill>
                <a:highlight>
                  <a:srgbClr val="2B2B2B"/>
                </a:highlight>
              </a:rPr>
              <a:t>.add(CustomBitmap(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time120</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CC7832"/>
                </a:solidFill>
                <a:highlight>
                  <a:srgbClr val="2B2B2B"/>
                </a:highlight>
              </a:rPr>
              <a: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사과 받았을 때 표시할 점수 이미지</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scoreImage </a:t>
            </a:r>
            <a:r>
              <a:rPr lang="ko" sz="1200">
                <a:solidFill>
                  <a:srgbClr val="A9B7C6"/>
                </a:solidFill>
                <a:highlight>
                  <a:srgbClr val="2B2B2B"/>
                </a:highlight>
              </a:rPr>
              <a:t>= 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score</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//결과 이미지</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resultShow </a:t>
            </a:r>
            <a:r>
              <a:rPr lang="ko" sz="1200">
                <a:solidFill>
                  <a:srgbClr val="A9B7C6"/>
                </a:solidFill>
                <a:highlight>
                  <a:srgbClr val="2B2B2B"/>
                </a:highlight>
              </a:rPr>
              <a:t>= CustomBitmap(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resultshow</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1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//bgm 재생용</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backMusic </a:t>
            </a:r>
            <a:r>
              <a:rPr lang="ko" sz="1200">
                <a:solidFill>
                  <a:srgbClr val="A9B7C6"/>
                </a:solidFill>
                <a:highlight>
                  <a:srgbClr val="2B2B2B"/>
                </a:highlight>
              </a:rPr>
              <a:t>= MediaPlayer.create(</a:t>
            </a:r>
            <a:r>
              <a:rPr lang="ko" sz="1200">
                <a:solidFill>
                  <a:srgbClr val="9876AA"/>
                </a:solidFill>
                <a:highlight>
                  <a:srgbClr val="2B2B2B"/>
                </a:highlight>
              </a:rPr>
              <a:t>mContext</a:t>
            </a:r>
            <a:r>
              <a:rPr lang="ko" sz="1200">
                <a:solidFill>
                  <a:srgbClr val="CC7832"/>
                </a:solidFill>
                <a:highlight>
                  <a:srgbClr val="2B2B2B"/>
                </a:highlight>
              </a:rPr>
              <a:t>, </a:t>
            </a:r>
            <a:r>
              <a:rPr lang="ko" sz="1200">
                <a:solidFill>
                  <a:srgbClr val="A9B7C6"/>
                </a:solidFill>
                <a:highlight>
                  <a:srgbClr val="2B2B2B"/>
                </a:highlight>
              </a:rPr>
              <a:t>R.raw.</a:t>
            </a:r>
            <a:r>
              <a:rPr lang="ko" sz="1200" i="1">
                <a:solidFill>
                  <a:srgbClr val="9876AA"/>
                </a:solidFill>
                <a:highlight>
                  <a:srgbClr val="2B2B2B"/>
                </a:highlight>
              </a:rPr>
              <a:t>song</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backMusic</a:t>
            </a:r>
            <a:r>
              <a:rPr lang="ko" sz="1200">
                <a:solidFill>
                  <a:srgbClr val="A9B7C6"/>
                </a:solidFill>
                <a:highlight>
                  <a:srgbClr val="2B2B2B"/>
                </a:highlight>
              </a:rPr>
              <a:t>.</a:t>
            </a:r>
            <a:r>
              <a:rPr lang="ko" sz="1200" i="1">
                <a:solidFill>
                  <a:srgbClr val="9876AA"/>
                </a:solidFill>
                <a:highlight>
                  <a:srgbClr val="2B2B2B"/>
                </a:highlight>
              </a:rPr>
              <a:t>isLooping </a:t>
            </a:r>
            <a:r>
              <a:rPr lang="ko" sz="1200">
                <a:solidFill>
                  <a:srgbClr val="A9B7C6"/>
                </a:solidFill>
                <a:highlight>
                  <a:srgbClr val="2B2B2B"/>
                </a:highlight>
              </a:rPr>
              <a:t>= </a:t>
            </a:r>
            <a:r>
              <a:rPr lang="ko" sz="1200">
                <a:solidFill>
                  <a:srgbClr val="CC7832"/>
                </a:solidFill>
                <a:highlight>
                  <a:srgbClr val="2B2B2B"/>
                </a:highlight>
              </a:rPr>
              <a:t>true </a:t>
            </a:r>
            <a:r>
              <a:rPr lang="ko" sz="1200">
                <a:solidFill>
                  <a:srgbClr val="808080"/>
                </a:solidFill>
                <a:highlight>
                  <a:srgbClr val="2B2B2B"/>
                </a:highlight>
              </a:rPr>
              <a:t>//노래를 무한반복으로 나오게 하기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backMusic</a:t>
            </a:r>
            <a:r>
              <a:rPr lang="ko" sz="1200">
                <a:solidFill>
                  <a:srgbClr val="A9B7C6"/>
                </a:solidFill>
                <a:highlight>
                  <a:srgbClr val="2B2B2B"/>
                </a:highlight>
              </a:rPr>
              <a:t>.start()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sPool </a:t>
            </a:r>
            <a:r>
              <a:rPr lang="ko" sz="1200">
                <a:solidFill>
                  <a:srgbClr val="A9B7C6"/>
                </a:solidFill>
                <a:highlight>
                  <a:srgbClr val="2B2B2B"/>
                </a:highlight>
              </a:rPr>
              <a:t>= SoundPool.Builder().build()</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correctSound </a:t>
            </a:r>
            <a:r>
              <a:rPr lang="ko" sz="1200">
                <a:solidFill>
                  <a:srgbClr val="A9B7C6"/>
                </a:solidFill>
                <a:highlight>
                  <a:srgbClr val="2B2B2B"/>
                </a:highlight>
              </a:rPr>
              <a:t>= </a:t>
            </a:r>
            <a:r>
              <a:rPr lang="ko" sz="1200">
                <a:solidFill>
                  <a:srgbClr val="9876AA"/>
                </a:solidFill>
                <a:highlight>
                  <a:srgbClr val="2B2B2B"/>
                </a:highlight>
              </a:rPr>
              <a:t>sPool</a:t>
            </a:r>
            <a:r>
              <a:rPr lang="ko" sz="1200">
                <a:solidFill>
                  <a:srgbClr val="A9B7C6"/>
                </a:solidFill>
                <a:highlight>
                  <a:srgbClr val="2B2B2B"/>
                </a:highlight>
              </a:rPr>
              <a:t>.load(</a:t>
            </a:r>
            <a:r>
              <a:rPr lang="ko" sz="1200">
                <a:solidFill>
                  <a:srgbClr val="9876AA"/>
                </a:solidFill>
                <a:highlight>
                  <a:srgbClr val="2B2B2B"/>
                </a:highlight>
              </a:rPr>
              <a:t>mContext</a:t>
            </a:r>
            <a:r>
              <a:rPr lang="ko" sz="1200">
                <a:solidFill>
                  <a:srgbClr val="CC7832"/>
                </a:solidFill>
                <a:highlight>
                  <a:srgbClr val="2B2B2B"/>
                </a:highlight>
              </a:rPr>
              <a:t>, </a:t>
            </a:r>
            <a:r>
              <a:rPr lang="ko" sz="1200">
                <a:solidFill>
                  <a:srgbClr val="A9B7C6"/>
                </a:solidFill>
                <a:highlight>
                  <a:srgbClr val="2B2B2B"/>
                </a:highlight>
              </a:rPr>
              <a:t>R.raw.</a:t>
            </a:r>
            <a:r>
              <a:rPr lang="ko" sz="1200" i="1">
                <a:solidFill>
                  <a:srgbClr val="9876AA"/>
                </a:solidFill>
                <a:highlight>
                  <a:srgbClr val="2B2B2B"/>
                </a:highlight>
              </a:rPr>
              <a:t>correct_sound</a:t>
            </a:r>
            <a:r>
              <a:rPr lang="ko" sz="1200">
                <a:solidFill>
                  <a:srgbClr val="CC7832"/>
                </a:solidFill>
                <a:highlight>
                  <a:srgbClr val="2B2B2B"/>
                </a:highlight>
              </a:rPr>
              <a:t>, </a:t>
            </a:r>
            <a:r>
              <a:rPr lang="ko" sz="1200">
                <a:solidFill>
                  <a:srgbClr val="6897BB"/>
                </a:solidFill>
                <a:highlight>
                  <a:srgbClr val="2B2B2B"/>
                </a:highlight>
              </a:rPr>
              <a:t>1</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wrongSound </a:t>
            </a:r>
            <a:r>
              <a:rPr lang="ko" sz="1200">
                <a:solidFill>
                  <a:srgbClr val="A9B7C6"/>
                </a:solidFill>
                <a:highlight>
                  <a:srgbClr val="2B2B2B"/>
                </a:highlight>
              </a:rPr>
              <a:t>= </a:t>
            </a:r>
            <a:r>
              <a:rPr lang="ko" sz="1200">
                <a:solidFill>
                  <a:srgbClr val="9876AA"/>
                </a:solidFill>
                <a:highlight>
                  <a:srgbClr val="2B2B2B"/>
                </a:highlight>
              </a:rPr>
              <a:t>sPool</a:t>
            </a:r>
            <a:r>
              <a:rPr lang="ko" sz="1200">
                <a:solidFill>
                  <a:srgbClr val="A9B7C6"/>
                </a:solidFill>
                <a:highlight>
                  <a:srgbClr val="2B2B2B"/>
                </a:highlight>
              </a:rPr>
              <a:t>.load(</a:t>
            </a:r>
            <a:r>
              <a:rPr lang="ko" sz="1200">
                <a:solidFill>
                  <a:srgbClr val="9876AA"/>
                </a:solidFill>
                <a:highlight>
                  <a:srgbClr val="2B2B2B"/>
                </a:highlight>
              </a:rPr>
              <a:t>mContext</a:t>
            </a:r>
            <a:r>
              <a:rPr lang="ko" sz="1200">
                <a:solidFill>
                  <a:srgbClr val="CC7832"/>
                </a:solidFill>
                <a:highlight>
                  <a:srgbClr val="2B2B2B"/>
                </a:highlight>
              </a:rPr>
              <a:t>, </a:t>
            </a:r>
            <a:r>
              <a:rPr lang="ko" sz="1200">
                <a:solidFill>
                  <a:srgbClr val="A9B7C6"/>
                </a:solidFill>
                <a:highlight>
                  <a:srgbClr val="2B2B2B"/>
                </a:highlight>
              </a:rPr>
              <a:t>R.raw.</a:t>
            </a:r>
            <a:r>
              <a:rPr lang="ko" sz="1200" i="1">
                <a:solidFill>
                  <a:srgbClr val="9876AA"/>
                </a:solidFill>
                <a:highlight>
                  <a:srgbClr val="2B2B2B"/>
                </a:highlight>
              </a:rPr>
              <a:t>wrong_sound</a:t>
            </a:r>
            <a:r>
              <a:rPr lang="ko" sz="1200">
                <a:solidFill>
                  <a:srgbClr val="CC7832"/>
                </a:solidFill>
                <a:highlight>
                  <a:srgbClr val="2B2B2B"/>
                </a:highlight>
              </a:rPr>
              <a:t>, </a:t>
            </a:r>
            <a:r>
              <a:rPr lang="ko" sz="1200">
                <a:solidFill>
                  <a:srgbClr val="6897BB"/>
                </a:solidFill>
                <a:highlight>
                  <a:srgbClr val="2B2B2B"/>
                </a:highlight>
              </a:rPr>
              <a:t>2</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//새로운 문제 만들기</a:t>
            </a:r>
            <a:endParaRPr sz="1200">
              <a:solidFill>
                <a:srgbClr val="808080"/>
              </a:solidFill>
              <a:highlight>
                <a:srgbClr val="2B2B2B"/>
              </a:highlight>
            </a:endParaRPr>
          </a:p>
          <a:p>
            <a:pPr marL="144000" lvl="0" indent="0" algn="l" rtl="0">
              <a:spcBef>
                <a:spcPts val="0"/>
              </a:spcBef>
              <a:spcAft>
                <a:spcPts val="0"/>
              </a:spcAft>
              <a:buNone/>
            </a:pPr>
            <a:r>
              <a:rPr lang="ko" sz="1200">
                <a:solidFill>
                  <a:srgbClr val="CC7832"/>
                </a:solidFill>
                <a:highlight>
                  <a:srgbClr val="2B2B2B"/>
                </a:highlight>
              </a:rPr>
              <a:t>private fun </a:t>
            </a:r>
            <a:r>
              <a:rPr lang="ko" sz="1200">
                <a:solidFill>
                  <a:srgbClr val="FFC66D"/>
                </a:solidFill>
                <a:highlight>
                  <a:srgbClr val="2B2B2B"/>
                </a:highlight>
              </a:rPr>
              <a:t>makeQuestion</a:t>
            </a:r>
            <a:r>
              <a:rPr lang="ko" sz="1200">
                <a:solidFill>
                  <a:srgbClr val="A9B7C6"/>
                </a:solidFill>
                <a:highlight>
                  <a:srgbClr val="2B2B2B"/>
                </a:highlight>
              </a:rPr>
              <a:t>() {</a:t>
            </a:r>
            <a:endParaRPr sz="1200">
              <a:solidFill>
                <a:srgbClr val="A9B7C6"/>
              </a:solidFill>
              <a:highlight>
                <a:srgbClr val="2B2B2B"/>
              </a:highlight>
            </a:endParaRPr>
          </a:p>
          <a:p>
            <a:pPr marL="14400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사과에 들어갈 숫자</a:t>
            </a:r>
            <a:endParaRPr sz="1200">
              <a:solidFill>
                <a:srgbClr val="808080"/>
              </a:solidFill>
              <a:highlight>
                <a:srgbClr val="2B2B2B"/>
              </a:highlight>
            </a:endParaRPr>
          </a:p>
          <a:p>
            <a:pPr marL="14400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number1 </a:t>
            </a:r>
            <a:r>
              <a:rPr lang="ko" sz="1200">
                <a:solidFill>
                  <a:srgbClr val="A9B7C6"/>
                </a:solidFill>
                <a:highlight>
                  <a:srgbClr val="2B2B2B"/>
                </a:highlight>
              </a:rPr>
              <a:t>= Random().nextInt(</a:t>
            </a:r>
            <a:r>
              <a:rPr lang="ko" sz="1200">
                <a:solidFill>
                  <a:srgbClr val="6897BB"/>
                </a:solidFill>
                <a:highlight>
                  <a:srgbClr val="2B2B2B"/>
                </a:highlight>
              </a:rPr>
              <a:t>99</a:t>
            </a:r>
            <a:r>
              <a:rPr lang="ko" sz="1200">
                <a:solidFill>
                  <a:srgbClr val="A9B7C6"/>
                </a:solidFill>
                <a:highlight>
                  <a:srgbClr val="2B2B2B"/>
                </a:highlight>
              </a:rPr>
              <a:t>) + </a:t>
            </a:r>
            <a:r>
              <a:rPr lang="ko" sz="1200">
                <a:solidFill>
                  <a:srgbClr val="6897BB"/>
                </a:solidFill>
                <a:highlight>
                  <a:srgbClr val="2B2B2B"/>
                </a:highlight>
              </a:rPr>
              <a:t>1  </a:t>
            </a:r>
            <a:r>
              <a:rPr lang="ko" sz="1200">
                <a:solidFill>
                  <a:srgbClr val="808080"/>
                </a:solidFill>
                <a:highlight>
                  <a:srgbClr val="2B2B2B"/>
                </a:highlight>
              </a:rPr>
              <a:t>//1부터 100까지 난수 발생</a:t>
            </a:r>
            <a:endParaRPr sz="1200">
              <a:solidFill>
                <a:srgbClr val="808080"/>
              </a:solidFill>
              <a:highlight>
                <a:srgbClr val="2B2B2B"/>
              </a:highlight>
            </a:endParaRPr>
          </a:p>
          <a:p>
            <a:pPr marL="14400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number2 </a:t>
            </a:r>
            <a:r>
              <a:rPr lang="ko" sz="1200">
                <a:solidFill>
                  <a:srgbClr val="A9B7C6"/>
                </a:solidFill>
                <a:highlight>
                  <a:srgbClr val="2B2B2B"/>
                </a:highlight>
              </a:rPr>
              <a:t>= Random().nextInt(</a:t>
            </a:r>
            <a:r>
              <a:rPr lang="ko" sz="1200">
                <a:solidFill>
                  <a:srgbClr val="6897BB"/>
                </a:solidFill>
                <a:highlight>
                  <a:srgbClr val="2B2B2B"/>
                </a:highlight>
              </a:rPr>
              <a:t>99</a:t>
            </a:r>
            <a:r>
              <a:rPr lang="ko" sz="1200">
                <a:solidFill>
                  <a:srgbClr val="A9B7C6"/>
                </a:solidFill>
                <a:highlight>
                  <a:srgbClr val="2B2B2B"/>
                </a:highlight>
              </a:rPr>
              <a:t>) + </a:t>
            </a:r>
            <a:r>
              <a:rPr lang="ko" sz="1200">
                <a:solidFill>
                  <a:srgbClr val="6897BB"/>
                </a:solidFill>
                <a:highlight>
                  <a:srgbClr val="2B2B2B"/>
                </a:highlight>
              </a:rPr>
              <a:t>1</a:t>
            </a:r>
            <a:endParaRPr sz="1200">
              <a:solidFill>
                <a:srgbClr val="6897BB"/>
              </a:solidFill>
              <a:highlight>
                <a:srgbClr val="2B2B2B"/>
              </a:highlight>
            </a:endParaRPr>
          </a:p>
          <a:p>
            <a:pPr marL="144000" lvl="0" indent="0" algn="l" rtl="0">
              <a:spcBef>
                <a:spcPts val="0"/>
              </a:spcBef>
              <a:spcAft>
                <a:spcPts val="0"/>
              </a:spcAft>
              <a:buNone/>
            </a:pPr>
            <a:endParaRPr sz="1200">
              <a:solidFill>
                <a:srgbClr val="6897BB"/>
              </a:solidFill>
              <a:highlight>
                <a:srgbClr val="2B2B2B"/>
              </a:highlight>
            </a:endParaRPr>
          </a:p>
          <a:p>
            <a:pPr marL="14400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answer </a:t>
            </a: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r>
              <a:rPr lang="ko" sz="1200">
                <a:solidFill>
                  <a:srgbClr val="9876AA"/>
                </a:solidFill>
                <a:highlight>
                  <a:srgbClr val="2B2B2B"/>
                </a:highlight>
              </a:rPr>
              <a:t>operator</a:t>
            </a:r>
            <a:r>
              <a:rPr lang="ko" sz="1200">
                <a:solidFill>
                  <a:srgbClr val="A9B7C6"/>
                </a:solidFill>
                <a:highlight>
                  <a:srgbClr val="2B2B2B"/>
                </a:highlight>
              </a:rPr>
              <a:t>) {</a:t>
            </a:r>
            <a:endParaRPr sz="1200">
              <a:solidFill>
                <a:srgbClr val="A9B7C6"/>
              </a:solidFill>
              <a:highlight>
                <a:srgbClr val="2B2B2B"/>
              </a:highlight>
            </a:endParaRPr>
          </a:p>
          <a:p>
            <a:pPr marL="14400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A9B7C6"/>
                </a:solidFill>
                <a:highlight>
                  <a:srgbClr val="2B2B2B"/>
                </a:highlight>
              </a:rPr>
              <a:t>-&gt; </a:t>
            </a:r>
            <a:r>
              <a:rPr lang="ko" sz="1200">
                <a:solidFill>
                  <a:srgbClr val="9876AA"/>
                </a:solidFill>
                <a:highlight>
                  <a:srgbClr val="2B2B2B"/>
                </a:highlight>
              </a:rPr>
              <a:t>number1 </a:t>
            </a:r>
            <a:r>
              <a:rPr lang="ko" sz="1200">
                <a:solidFill>
                  <a:srgbClr val="A9B7C6"/>
                </a:solidFill>
                <a:highlight>
                  <a:srgbClr val="2B2B2B"/>
                </a:highlight>
              </a:rPr>
              <a:t>+ </a:t>
            </a:r>
            <a:r>
              <a:rPr lang="ko" sz="1200">
                <a:solidFill>
                  <a:srgbClr val="9876AA"/>
                </a:solidFill>
                <a:highlight>
                  <a:srgbClr val="2B2B2B"/>
                </a:highlight>
              </a:rPr>
              <a:t>number2</a:t>
            </a:r>
            <a:endParaRPr sz="1200">
              <a:solidFill>
                <a:srgbClr val="9876AA"/>
              </a:solidFill>
              <a:highlight>
                <a:srgbClr val="2B2B2B"/>
              </a:highlight>
            </a:endParaRPr>
          </a:p>
          <a:p>
            <a:pPr marL="144000" lvl="0" indent="0" algn="l" rtl="0">
              <a:spcBef>
                <a:spcPts val="0"/>
              </a:spcBef>
              <a:spcAft>
                <a:spcPts val="0"/>
              </a:spcAft>
              <a:buNone/>
            </a:pPr>
            <a:r>
              <a:rPr lang="ko" sz="1200">
                <a:solidFill>
                  <a:srgbClr val="9876AA"/>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-&gt; {</a:t>
            </a:r>
            <a:endParaRPr sz="1200">
              <a:solidFill>
                <a:srgbClr val="A9B7C6"/>
              </a:solidFill>
              <a:highlight>
                <a:srgbClr val="2B2B2B"/>
              </a:highlight>
            </a:endParaRPr>
          </a:p>
          <a:p>
            <a:pPr marL="14400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number1 </a:t>
            </a:r>
            <a:r>
              <a:rPr lang="ko" sz="1200">
                <a:solidFill>
                  <a:srgbClr val="A9B7C6"/>
                </a:solidFill>
                <a:highlight>
                  <a:srgbClr val="2B2B2B"/>
                </a:highlight>
              </a:rPr>
              <a:t>&lt; </a:t>
            </a:r>
            <a:r>
              <a:rPr lang="ko" sz="1200">
                <a:solidFill>
                  <a:srgbClr val="9876AA"/>
                </a:solidFill>
                <a:highlight>
                  <a:srgbClr val="2B2B2B"/>
                </a:highlight>
              </a:rPr>
              <a:t>number2</a:t>
            </a:r>
            <a:r>
              <a:rPr lang="ko" sz="1200">
                <a:solidFill>
                  <a:srgbClr val="A9B7C6"/>
                </a:solidFill>
                <a:highlight>
                  <a:srgbClr val="2B2B2B"/>
                </a:highlight>
              </a:rPr>
              <a:t>) {</a:t>
            </a:r>
            <a:endParaRPr sz="1200">
              <a:solidFill>
                <a:srgbClr val="A9B7C6"/>
              </a:solidFill>
              <a:highlight>
                <a:srgbClr val="2B2B2B"/>
              </a:highlight>
            </a:endParaRPr>
          </a:p>
          <a:p>
            <a:pPr marL="14400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tmp = </a:t>
            </a:r>
            <a:r>
              <a:rPr lang="ko" sz="1200">
                <a:solidFill>
                  <a:srgbClr val="9876AA"/>
                </a:solidFill>
                <a:highlight>
                  <a:srgbClr val="2B2B2B"/>
                </a:highlight>
              </a:rPr>
              <a:t>number1</a:t>
            </a:r>
            <a:endParaRPr sz="1200">
              <a:solidFill>
                <a:srgbClr val="9876AA"/>
              </a:solidFill>
              <a:highlight>
                <a:srgbClr val="2B2B2B"/>
              </a:highlight>
            </a:endParaRPr>
          </a:p>
          <a:p>
            <a:pPr marL="144000" lvl="0" indent="0" algn="l" rtl="0">
              <a:spcBef>
                <a:spcPts val="0"/>
              </a:spcBef>
              <a:spcAft>
                <a:spcPts val="0"/>
              </a:spcAft>
              <a:buNone/>
            </a:pPr>
            <a:r>
              <a:rPr lang="ko" sz="1200">
                <a:solidFill>
                  <a:srgbClr val="9876AA"/>
                </a:solidFill>
                <a:highlight>
                  <a:srgbClr val="2B2B2B"/>
                </a:highlight>
              </a:rPr>
              <a:t>               number1 </a:t>
            </a:r>
            <a:r>
              <a:rPr lang="ko" sz="1200">
                <a:solidFill>
                  <a:srgbClr val="A9B7C6"/>
                </a:solidFill>
                <a:highlight>
                  <a:srgbClr val="2B2B2B"/>
                </a:highlight>
              </a:rPr>
              <a:t>= </a:t>
            </a:r>
            <a:r>
              <a:rPr lang="ko" sz="1200">
                <a:solidFill>
                  <a:srgbClr val="9876AA"/>
                </a:solidFill>
                <a:highlight>
                  <a:srgbClr val="2B2B2B"/>
                </a:highlight>
              </a:rPr>
              <a:t>number2</a:t>
            </a:r>
            <a:endParaRPr sz="1200">
              <a:solidFill>
                <a:srgbClr val="9876AA"/>
              </a:solidFill>
              <a:highlight>
                <a:srgbClr val="2B2B2B"/>
              </a:highlight>
            </a:endParaRPr>
          </a:p>
          <a:p>
            <a:pPr marL="144000" lvl="0" indent="0" algn="l" rtl="0">
              <a:spcBef>
                <a:spcPts val="0"/>
              </a:spcBef>
              <a:spcAft>
                <a:spcPts val="0"/>
              </a:spcAft>
              <a:buNone/>
            </a:pPr>
            <a:r>
              <a:rPr lang="ko" sz="1200">
                <a:solidFill>
                  <a:srgbClr val="9876AA"/>
                </a:solidFill>
                <a:highlight>
                  <a:srgbClr val="2B2B2B"/>
                </a:highlight>
              </a:rPr>
              <a:t>               number2 </a:t>
            </a:r>
            <a:r>
              <a:rPr lang="ko" sz="1200">
                <a:solidFill>
                  <a:srgbClr val="A9B7C6"/>
                </a:solidFill>
                <a:highlight>
                  <a:srgbClr val="2B2B2B"/>
                </a:highlight>
              </a:rPr>
              <a:t>= tmp</a:t>
            </a:r>
            <a:endParaRPr sz="1200">
              <a:solidFill>
                <a:srgbClr val="A9B7C6"/>
              </a:solidFill>
              <a:highlight>
                <a:srgbClr val="2B2B2B"/>
              </a:highlight>
            </a:endParaRPr>
          </a:p>
          <a:p>
            <a:pPr marL="14400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14400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number1 </a:t>
            </a:r>
            <a:r>
              <a:rPr lang="ko" sz="1200">
                <a:solidFill>
                  <a:srgbClr val="A9B7C6"/>
                </a:solidFill>
                <a:highlight>
                  <a:srgbClr val="2B2B2B"/>
                </a:highlight>
              </a:rPr>
              <a:t>- </a:t>
            </a:r>
            <a:r>
              <a:rPr lang="ko" sz="1200">
                <a:solidFill>
                  <a:srgbClr val="9876AA"/>
                </a:solidFill>
                <a:highlight>
                  <a:srgbClr val="2B2B2B"/>
                </a:highlight>
              </a:rPr>
              <a:t>number2</a:t>
            </a:r>
            <a:endParaRPr sz="1200">
              <a:solidFill>
                <a:srgbClr val="9876AA"/>
              </a:solidFill>
              <a:highlight>
                <a:srgbClr val="2B2B2B"/>
              </a:highlight>
            </a:endParaRPr>
          </a:p>
          <a:p>
            <a:pPr marL="14400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14400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-&gt; </a:t>
            </a:r>
            <a:r>
              <a:rPr lang="ko" sz="1200">
                <a:solidFill>
                  <a:srgbClr val="9876AA"/>
                </a:solidFill>
                <a:highlight>
                  <a:srgbClr val="2B2B2B"/>
                </a:highlight>
              </a:rPr>
              <a:t>number1 </a:t>
            </a:r>
            <a:r>
              <a:rPr lang="ko" sz="1200">
                <a:solidFill>
                  <a:srgbClr val="A9B7C6"/>
                </a:solidFill>
                <a:highlight>
                  <a:srgbClr val="2B2B2B"/>
                </a:highlight>
              </a:rPr>
              <a:t>* </a:t>
            </a:r>
            <a:r>
              <a:rPr lang="ko" sz="1200">
                <a:solidFill>
                  <a:srgbClr val="9876AA"/>
                </a:solidFill>
                <a:highlight>
                  <a:srgbClr val="2B2B2B"/>
                </a:highlight>
              </a:rPr>
              <a:t>number2</a:t>
            </a:r>
            <a:endParaRPr sz="1200">
              <a:solidFill>
                <a:srgbClr val="9876AA"/>
              </a:solidFill>
              <a:highlight>
                <a:srgbClr val="2B2B2B"/>
              </a:highlight>
            </a:endParaRPr>
          </a:p>
          <a:p>
            <a:pPr marL="14400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14400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//오답 사과에 들어갈 숫자</a:t>
            </a:r>
            <a:endParaRPr sz="1200">
              <a:solidFill>
                <a:srgbClr val="808080"/>
              </a:solidFill>
              <a:highlight>
                <a:srgbClr val="2B2B2B"/>
              </a:highlight>
            </a:endParaRPr>
          </a:p>
          <a:p>
            <a:pPr marL="14400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bound = </a:t>
            </a:r>
            <a:r>
              <a:rPr lang="ko" sz="1200">
                <a:solidFill>
                  <a:srgbClr val="6897BB"/>
                </a:solidFill>
                <a:highlight>
                  <a:srgbClr val="2B2B2B"/>
                </a:highlight>
              </a:rPr>
              <a:t>197</a:t>
            </a:r>
            <a:endParaRPr sz="1200">
              <a:solidFill>
                <a:srgbClr val="6897BB"/>
              </a:solidFill>
              <a:highlight>
                <a:srgbClr val="2B2B2B"/>
              </a:highlight>
            </a:endParaRPr>
          </a:p>
          <a:p>
            <a:pPr marL="144000" lvl="0" indent="0" algn="l" rtl="0">
              <a:spcBef>
                <a:spcPts val="0"/>
              </a:spcBef>
              <a:spcAft>
                <a:spcPts val="0"/>
              </a:spcAft>
              <a:buNone/>
            </a:pPr>
            <a:endParaRPr sz="1200">
              <a:solidFill>
                <a:srgbClr val="6897BB"/>
              </a:solidFill>
              <a:highlight>
                <a:srgbClr val="2B2B2B"/>
              </a:highlight>
            </a:endParaRPr>
          </a:p>
          <a:p>
            <a:pPr marL="14400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operator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A9B7C6"/>
                </a:solidFill>
                <a:highlight>
                  <a:srgbClr val="2B2B2B"/>
                </a:highlight>
              </a:rPr>
              <a:t>) bound = </a:t>
            </a:r>
            <a:r>
              <a:rPr lang="ko" sz="1200">
                <a:solidFill>
                  <a:srgbClr val="6897BB"/>
                </a:solidFill>
                <a:highlight>
                  <a:srgbClr val="2B2B2B"/>
                </a:highlight>
              </a:rPr>
              <a:t>9800</a:t>
            </a:r>
            <a:endParaRPr sz="1200">
              <a:solidFill>
                <a:srgbClr val="6897BB"/>
              </a:solidFill>
              <a:highlight>
                <a:srgbClr val="2B2B2B"/>
              </a:highlight>
            </a:endParaRPr>
          </a:p>
          <a:p>
            <a:pPr marL="144000" lvl="0" indent="0" algn="l" rtl="0">
              <a:spcBef>
                <a:spcPts val="0"/>
              </a:spcBef>
              <a:spcAft>
                <a:spcPts val="0"/>
              </a:spcAft>
              <a:buNone/>
            </a:pPr>
            <a:endParaRPr sz="1200">
              <a:solidFill>
                <a:srgbClr val="6897BB"/>
              </a:solidFill>
              <a:highlight>
                <a:srgbClr val="2B2B2B"/>
              </a:highlight>
            </a:endParaRPr>
          </a:p>
          <a:p>
            <a:pPr marL="14400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6897BB"/>
                </a:solidFill>
                <a:highlight>
                  <a:srgbClr val="2B2B2B"/>
                </a:highlight>
              </a:rPr>
              <a:t>4</a:t>
            </a:r>
            <a:r>
              <a:rPr lang="ko" sz="1200">
                <a:solidFill>
                  <a:srgbClr val="A9B7C6"/>
                </a:solidFill>
                <a:highlight>
                  <a:srgbClr val="2B2B2B"/>
                </a:highlight>
              </a:rPr>
              <a:t>) {</a:t>
            </a:r>
            <a:endParaRPr sz="1200">
              <a:solidFill>
                <a:srgbClr val="A9B7C6"/>
              </a:solidFill>
              <a:highlight>
                <a:srgbClr val="2B2B2B"/>
              </a:highlight>
            </a:endParaRPr>
          </a:p>
          <a:p>
            <a:pPr marL="14400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x = Random().nextInt(bound) + </a:t>
            </a:r>
            <a:r>
              <a:rPr lang="ko" sz="1200">
                <a:solidFill>
                  <a:srgbClr val="6897BB"/>
                </a:solidFill>
                <a:highlight>
                  <a:srgbClr val="2B2B2B"/>
                </a:highlight>
              </a:rPr>
              <a:t>1</a:t>
            </a:r>
            <a:endParaRPr sz="1200">
              <a:solidFill>
                <a:srgbClr val="6897BB"/>
              </a:solidFill>
              <a:highlight>
                <a:srgbClr val="2B2B2B"/>
              </a:highlight>
            </a:endParaRPr>
          </a:p>
          <a:p>
            <a:pPr marL="14400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while </a:t>
            </a:r>
            <a:r>
              <a:rPr lang="ko" sz="1200">
                <a:solidFill>
                  <a:srgbClr val="A9B7C6"/>
                </a:solidFill>
                <a:highlight>
                  <a:srgbClr val="2B2B2B"/>
                </a:highlight>
              </a:rPr>
              <a:t>(x == </a:t>
            </a:r>
            <a:r>
              <a:rPr lang="ko" sz="1200">
                <a:solidFill>
                  <a:srgbClr val="9876AA"/>
                </a:solidFill>
                <a:highlight>
                  <a:srgbClr val="2B2B2B"/>
                </a:highlight>
              </a:rPr>
              <a:t>answer</a:t>
            </a:r>
            <a:r>
              <a:rPr lang="ko" sz="1200">
                <a:solidFill>
                  <a:srgbClr val="A9B7C6"/>
                </a:solidFill>
                <a:highlight>
                  <a:srgbClr val="2B2B2B"/>
                </a:highlight>
              </a:rPr>
              <a:t>) {         </a:t>
            </a:r>
            <a:r>
              <a:rPr lang="ko" sz="1200">
                <a:solidFill>
                  <a:srgbClr val="808080"/>
                </a:solidFill>
                <a:highlight>
                  <a:srgbClr val="2B2B2B"/>
                </a:highlight>
              </a:rPr>
              <a:t>//오답숫자가 정답숫자가 같으면 다시 다른 숫자를 찾는다.</a:t>
            </a:r>
            <a:endParaRPr sz="1200">
              <a:solidFill>
                <a:srgbClr val="808080"/>
              </a:solidFill>
              <a:highlight>
                <a:srgbClr val="2B2B2B"/>
              </a:highlight>
            </a:endParaRPr>
          </a:p>
          <a:p>
            <a:pPr marL="14400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x = Random().nextInt(bound) + </a:t>
            </a:r>
            <a:r>
              <a:rPr lang="ko" sz="1200">
                <a:solidFill>
                  <a:srgbClr val="6897BB"/>
                </a:solidFill>
                <a:highlight>
                  <a:srgbClr val="2B2B2B"/>
                </a:highlight>
              </a:rPr>
              <a:t>1</a:t>
            </a:r>
            <a:endParaRPr sz="1200">
              <a:solidFill>
                <a:srgbClr val="6897BB"/>
              </a:solidFill>
              <a:highlight>
                <a:srgbClr val="2B2B2B"/>
              </a:highlight>
            </a:endParaRPr>
          </a:p>
          <a:p>
            <a:pPr marL="14400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14400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wrongNumber</a:t>
            </a:r>
            <a:r>
              <a:rPr lang="ko" sz="1200">
                <a:solidFill>
                  <a:srgbClr val="A9B7C6"/>
                </a:solidFill>
                <a:highlight>
                  <a:srgbClr val="2B2B2B"/>
                </a:highlight>
              </a:rPr>
              <a:t>[i] = x</a:t>
            </a:r>
            <a:endParaRPr sz="1200">
              <a:solidFill>
                <a:srgbClr val="A9B7C6"/>
              </a:solidFill>
              <a:highlight>
                <a:srgbClr val="2B2B2B"/>
              </a:highlight>
            </a:endParaRPr>
          </a:p>
          <a:p>
            <a:pPr marL="14400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144000" lvl="0" indent="0" algn="l" rtl="0">
              <a:spcBef>
                <a:spcPts val="0"/>
              </a:spcBef>
              <a:spcAft>
                <a:spcPts val="0"/>
              </a:spcAft>
              <a:buClr>
                <a:schemeClr val="dk1"/>
              </a:buClr>
              <a:buSzPts val="1100"/>
              <a:buFont typeface="Arial"/>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moveApple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//오답 사과 움직이기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r>
              <a:rPr lang="ko" sz="1200" i="1">
                <a:solidFill>
                  <a:srgbClr val="9876AA"/>
                </a:solidFill>
                <a:highlight>
                  <a:srgbClr val="2B2B2B"/>
                </a:highlight>
              </a:rPr>
              <a:t>indices</a:t>
            </a:r>
            <a:r>
              <a:rPr lang="ko" sz="1200">
                <a:solidFill>
                  <a:srgbClr val="A9B7C6"/>
                </a:solidFill>
                <a:highlight>
                  <a:srgbClr val="2B2B2B"/>
                </a:highlight>
              </a:rPr>
              <a:t>.</a:t>
            </a:r>
            <a:r>
              <a:rPr lang="ko" sz="1200" i="1">
                <a:solidFill>
                  <a:srgbClr val="FFC66D"/>
                </a:solidFill>
                <a:highlight>
                  <a:srgbClr val="2B2B2B"/>
                </a:highlight>
              </a:rPr>
              <a:t>reversed</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appleSpeed</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&gt;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-(Random().nextInt(</a:t>
            </a:r>
            <a:r>
              <a:rPr lang="ko" sz="1200">
                <a:solidFill>
                  <a:srgbClr val="6897BB"/>
                </a:solidFill>
                <a:highlight>
                  <a:srgbClr val="2B2B2B"/>
                </a:highlight>
              </a:rPr>
              <a:t>70</a:t>
            </a:r>
            <a:r>
              <a:rPr lang="ko" sz="1200">
                <a:solidFill>
                  <a:srgbClr val="A9B7C6"/>
                </a:solidFill>
                <a:highlight>
                  <a:srgbClr val="2B2B2B"/>
                </a:highlight>
              </a:rPr>
              <a:t>) + </a:t>
            </a:r>
            <a:r>
              <a:rPr lang="ko" sz="1200">
                <a:solidFill>
                  <a:srgbClr val="6897BB"/>
                </a:solidFill>
                <a:highlight>
                  <a:srgbClr val="2B2B2B"/>
                </a:highlight>
              </a:rPr>
              <a:t>100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사과 움직이기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appleSpeed</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checkCollision</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//바구니와 오답사과가 접촉했는지 체크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r>
              <a:rPr lang="ko" sz="1200" i="1">
                <a:solidFill>
                  <a:srgbClr val="9876AA"/>
                </a:solidFill>
                <a:highlight>
                  <a:srgbClr val="2B2B2B"/>
                </a:highlight>
              </a:rPr>
              <a:t>indices</a:t>
            </a:r>
            <a:r>
              <a:rPr lang="ko" sz="1200">
                <a:solidFill>
                  <a:srgbClr val="A9B7C6"/>
                </a:solidFill>
                <a:highlight>
                  <a:srgbClr val="2B2B2B"/>
                </a:highlight>
              </a:rPr>
              <a:t>.</a:t>
            </a:r>
            <a:r>
              <a:rPr lang="ko" sz="1200" i="1">
                <a:solidFill>
                  <a:srgbClr val="FFC66D"/>
                </a:solidFill>
                <a:highlight>
                  <a:srgbClr val="2B2B2B"/>
                </a:highlight>
              </a:rPr>
              <a:t>reversed</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&lt;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xSize</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&amp;&amp;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&lt;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ySize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.removeAt(i)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xNumber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sPool</a:t>
            </a:r>
            <a:r>
              <a:rPr lang="ko" sz="1200">
                <a:solidFill>
                  <a:srgbClr val="A9B7C6"/>
                </a:solidFill>
                <a:highlight>
                  <a:srgbClr val="2B2B2B"/>
                </a:highlight>
              </a:rPr>
              <a:t>.play(</a:t>
            </a:r>
            <a:r>
              <a:rPr lang="ko" sz="1200">
                <a:solidFill>
                  <a:srgbClr val="9876AA"/>
                </a:solidFill>
                <a:highlight>
                  <a:srgbClr val="2B2B2B"/>
                </a:highlight>
              </a:rPr>
              <a:t>wrongSound</a:t>
            </a:r>
            <a:r>
              <a:rPr lang="ko" sz="1200">
                <a:solidFill>
                  <a:srgbClr val="CC7832"/>
                </a:solidFill>
                <a:highlight>
                  <a:srgbClr val="2B2B2B"/>
                </a:highlight>
              </a:rPr>
              <a:t>, </a:t>
            </a:r>
            <a:r>
              <a:rPr lang="ko" sz="1200">
                <a:solidFill>
                  <a:srgbClr val="6897BB"/>
                </a:solidFill>
                <a:highlight>
                  <a:srgbClr val="2B2B2B"/>
                </a:highlight>
              </a:rPr>
              <a:t>1f</a:t>
            </a:r>
            <a:r>
              <a:rPr lang="ko" sz="1200">
                <a:solidFill>
                  <a:srgbClr val="CC7832"/>
                </a:solidFill>
                <a:highlight>
                  <a:srgbClr val="2B2B2B"/>
                </a:highlight>
              </a:rPr>
              <a:t>, </a:t>
            </a:r>
            <a:r>
              <a:rPr lang="ko" sz="1200">
                <a:solidFill>
                  <a:srgbClr val="6897BB"/>
                </a:solidFill>
                <a:highlight>
                  <a:srgbClr val="2B2B2B"/>
                </a:highlight>
              </a:rPr>
              <a:t>1f</a:t>
            </a:r>
            <a:r>
              <a:rPr lang="ko" sz="1200">
                <a:solidFill>
                  <a:srgbClr val="CC7832"/>
                </a:solidFill>
                <a:highlight>
                  <a:srgbClr val="2B2B2B"/>
                </a:highlight>
              </a:rPr>
              <a:t>, </a:t>
            </a:r>
            <a:r>
              <a:rPr lang="ko" sz="1200">
                <a:solidFill>
                  <a:srgbClr val="6897BB"/>
                </a:solidFill>
                <a:highlight>
                  <a:srgbClr val="2B2B2B"/>
                </a:highlight>
              </a:rPr>
              <a:t>9</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1f</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//바구니와 정답사과가 접촉했는지 체크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&lt;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xSize</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&gt;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&amp;&amp;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&lt;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ySize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30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oNumber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makeQuestion()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Random().nextInt(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-Random().nextInt(</a:t>
            </a:r>
            <a:r>
              <a:rPr lang="ko" sz="1200">
                <a:solidFill>
                  <a:srgbClr val="6897BB"/>
                </a:solidFill>
                <a:highlight>
                  <a:srgbClr val="2B2B2B"/>
                </a:highlight>
              </a:rPr>
              <a:t>300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isScoreImageActive </a:t>
            </a:r>
            <a:r>
              <a:rPr lang="ko" sz="1200">
                <a:solidFill>
                  <a:srgbClr val="A9B7C6"/>
                </a:solidFill>
                <a:highlight>
                  <a:srgbClr val="2B2B2B"/>
                </a:highlight>
              </a:rPr>
              <a:t>=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scoreImage</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scoreImage</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sPool</a:t>
            </a:r>
            <a:r>
              <a:rPr lang="ko" sz="1200">
                <a:solidFill>
                  <a:srgbClr val="A9B7C6"/>
                </a:solidFill>
                <a:highlight>
                  <a:srgbClr val="2B2B2B"/>
                </a:highlight>
              </a:rPr>
              <a:t>.play(</a:t>
            </a:r>
            <a:r>
              <a:rPr lang="ko" sz="1200">
                <a:solidFill>
                  <a:srgbClr val="9876AA"/>
                </a:solidFill>
                <a:highlight>
                  <a:srgbClr val="2B2B2B"/>
                </a:highlight>
              </a:rPr>
              <a:t>correctSound</a:t>
            </a:r>
            <a:r>
              <a:rPr lang="ko" sz="1200">
                <a:solidFill>
                  <a:srgbClr val="CC7832"/>
                </a:solidFill>
                <a:highlight>
                  <a:srgbClr val="2B2B2B"/>
                </a:highlight>
              </a:rPr>
              <a:t>, </a:t>
            </a:r>
            <a:r>
              <a:rPr lang="ko" sz="1200">
                <a:solidFill>
                  <a:srgbClr val="6897BB"/>
                </a:solidFill>
                <a:highlight>
                  <a:srgbClr val="2B2B2B"/>
                </a:highlight>
              </a:rPr>
              <a:t>1f</a:t>
            </a:r>
            <a:r>
              <a:rPr lang="ko" sz="1200">
                <a:solidFill>
                  <a:srgbClr val="CC7832"/>
                </a:solidFill>
                <a:highlight>
                  <a:srgbClr val="2B2B2B"/>
                </a:highlight>
              </a:rPr>
              <a:t>, </a:t>
            </a:r>
            <a:r>
              <a:rPr lang="ko" sz="1200">
                <a:solidFill>
                  <a:srgbClr val="6897BB"/>
                </a:solidFill>
                <a:highlight>
                  <a:srgbClr val="2B2B2B"/>
                </a:highlight>
              </a:rPr>
              <a:t>1f</a:t>
            </a:r>
            <a:r>
              <a:rPr lang="ko" sz="1200">
                <a:solidFill>
                  <a:srgbClr val="CC7832"/>
                </a:solidFill>
                <a:highlight>
                  <a:srgbClr val="2B2B2B"/>
                </a:highlight>
              </a:rPr>
              <a:t>, </a:t>
            </a:r>
            <a:r>
              <a:rPr lang="ko" sz="1200">
                <a:solidFill>
                  <a:srgbClr val="6897BB"/>
                </a:solidFill>
                <a:highlight>
                  <a:srgbClr val="2B2B2B"/>
                </a:highlight>
              </a:rPr>
              <a:t>9</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1f</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//시간 측정하는 코루틴</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checkTime</a:t>
            </a:r>
            <a:r>
              <a:rPr lang="ko" sz="1200">
                <a:solidFill>
                  <a:srgbClr val="A9B7C6"/>
                </a:solidFill>
                <a:highlight>
                  <a:srgbClr val="2B2B2B"/>
                </a:highlight>
              </a:rPr>
              <a:t>() = </a:t>
            </a:r>
            <a:r>
              <a:rPr lang="ko" sz="1200" i="1">
                <a:solidFill>
                  <a:srgbClr val="A9B7C6"/>
                </a:solidFill>
                <a:highlight>
                  <a:srgbClr val="2B2B2B"/>
                </a:highlight>
              </a:rPr>
              <a:t>runBlocking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repeatCount = </a:t>
            </a:r>
            <a:r>
              <a:rPr lang="ko" sz="1200">
                <a:solidFill>
                  <a:srgbClr val="9876AA"/>
                </a:solidFill>
                <a:highlight>
                  <a:srgbClr val="2B2B2B"/>
                </a:highlight>
              </a:rPr>
              <a:t>timer</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jobs = </a:t>
            </a:r>
            <a:r>
              <a:rPr lang="ko" sz="1200" i="1">
                <a:solidFill>
                  <a:srgbClr val="A9B7C6"/>
                </a:solidFill>
                <a:highlight>
                  <a:srgbClr val="2B2B2B"/>
                </a:highlight>
              </a:rPr>
              <a:t>CoroutineScope</a:t>
            </a:r>
            <a:r>
              <a:rPr lang="ko" sz="1200">
                <a:solidFill>
                  <a:srgbClr val="A9B7C6"/>
                </a:solidFill>
                <a:highlight>
                  <a:srgbClr val="2B2B2B"/>
                </a:highlight>
              </a:rPr>
              <a:t>(Dispatchers.</a:t>
            </a:r>
            <a:r>
              <a:rPr lang="ko" sz="1200">
                <a:solidFill>
                  <a:srgbClr val="9876AA"/>
                </a:solidFill>
                <a:highlight>
                  <a:srgbClr val="2B2B2B"/>
                </a:highlight>
              </a:rPr>
              <a:t>Main</a:t>
            </a:r>
            <a:r>
              <a:rPr lang="ko" sz="1200">
                <a:solidFill>
                  <a:srgbClr val="A9B7C6"/>
                </a:solidFill>
                <a:highlight>
                  <a:srgbClr val="2B2B2B"/>
                </a:highlight>
              </a:rPr>
              <a:t>).</a:t>
            </a:r>
            <a:r>
              <a:rPr lang="ko" sz="1200" i="1">
                <a:solidFill>
                  <a:srgbClr val="FFC66D"/>
                </a:solidFill>
                <a:highlight>
                  <a:srgbClr val="2B2B2B"/>
                </a:highlight>
              </a:rPr>
              <a:t>launch</a:t>
            </a:r>
            <a:r>
              <a:rPr lang="ko" sz="1200">
                <a:solidFill>
                  <a:srgbClr val="A9B7C6"/>
                </a:solidFill>
                <a:highlight>
                  <a:srgbClr val="2B2B2B"/>
                </a:highlight>
              </a:rPr>
              <a:t>(</a:t>
            </a:r>
            <a:r>
              <a:rPr lang="ko" sz="1200">
                <a:solidFill>
                  <a:srgbClr val="467CDA"/>
                </a:solidFill>
                <a:highlight>
                  <a:srgbClr val="2B2B2B"/>
                </a:highlight>
              </a:rPr>
              <a:t>start = </a:t>
            </a:r>
            <a:r>
              <a:rPr lang="ko" sz="1200">
                <a:solidFill>
                  <a:srgbClr val="A9B7C6"/>
                </a:solidFill>
                <a:highlight>
                  <a:srgbClr val="2B2B2B"/>
                </a:highlight>
              </a:rPr>
              <a:t>CoroutineStart.</a:t>
            </a:r>
            <a:r>
              <a:rPr lang="ko" sz="1200">
                <a:solidFill>
                  <a:srgbClr val="9876AA"/>
                </a:solidFill>
                <a:highlight>
                  <a:srgbClr val="2B2B2B"/>
                </a:highlight>
              </a:rPr>
              <a:t>LAZY</a:t>
            </a: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i="1">
                <a:solidFill>
                  <a:srgbClr val="A9B7C6"/>
                </a:solidFill>
                <a:highlight>
                  <a:srgbClr val="2B2B2B"/>
                </a:highlight>
              </a:rPr>
              <a:t>repeat</a:t>
            </a:r>
            <a:r>
              <a:rPr lang="ko" sz="1200">
                <a:solidFill>
                  <a:srgbClr val="A9B7C6"/>
                </a:solidFill>
                <a:highlight>
                  <a:srgbClr val="2B2B2B"/>
                </a:highlight>
              </a:rPr>
              <a:t>(repeatCount)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0</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1000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timer</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3</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jobs.start()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808080"/>
                </a:solidFill>
                <a:highlight>
                  <a:srgbClr val="2B2B2B"/>
                </a:highlight>
              </a:rPr>
              <a:t>//화면 그리는 코루틴</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customCo</a:t>
            </a:r>
            <a:r>
              <a:rPr lang="ko" sz="1200">
                <a:solidFill>
                  <a:srgbClr val="A9B7C6"/>
                </a:solidFill>
                <a:highlight>
                  <a:srgbClr val="2B2B2B"/>
                </a:highlight>
              </a:rPr>
              <a:t>(mHolder: SurfaceHolder) = </a:t>
            </a:r>
            <a:r>
              <a:rPr lang="ko" sz="1200" i="1">
                <a:solidFill>
                  <a:srgbClr val="A9B7C6"/>
                </a:solidFill>
                <a:highlight>
                  <a:srgbClr val="2B2B2B"/>
                </a:highlight>
              </a:rPr>
              <a:t>runBlocking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makeQuestion()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jobs = GlobalScope.</a:t>
            </a:r>
            <a:r>
              <a:rPr lang="ko" sz="1200" i="1">
                <a:solidFill>
                  <a:srgbClr val="FFC66D"/>
                </a:solidFill>
                <a:highlight>
                  <a:srgbClr val="2B2B2B"/>
                </a:highlight>
              </a:rPr>
              <a:t>launch</a:t>
            </a:r>
            <a:r>
              <a:rPr lang="ko" sz="1200">
                <a:solidFill>
                  <a:srgbClr val="A9B7C6"/>
                </a:solidFill>
                <a:highlight>
                  <a:srgbClr val="2B2B2B"/>
                </a:highlight>
              </a:rPr>
              <a:t>(</a:t>
            </a:r>
            <a:r>
              <a:rPr lang="ko" sz="1200">
                <a:solidFill>
                  <a:srgbClr val="467CDA"/>
                </a:solidFill>
                <a:highlight>
                  <a:srgbClr val="2B2B2B"/>
                </a:highlight>
              </a:rPr>
              <a:t>start = </a:t>
            </a:r>
            <a:r>
              <a:rPr lang="ko" sz="1200">
                <a:solidFill>
                  <a:srgbClr val="A9B7C6"/>
                </a:solidFill>
                <a:highlight>
                  <a:srgbClr val="2B2B2B"/>
                </a:highlight>
              </a:rPr>
              <a:t>CoroutineStart.</a:t>
            </a:r>
            <a:r>
              <a:rPr lang="ko" sz="1200">
                <a:solidFill>
                  <a:srgbClr val="9876AA"/>
                </a:solidFill>
                <a:highlight>
                  <a:srgbClr val="2B2B2B"/>
                </a:highlight>
              </a:rPr>
              <a:t>LAZY</a:t>
            </a: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canvas: 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while </a:t>
            </a:r>
            <a:r>
              <a:rPr lang="ko" sz="1200">
                <a:solidFill>
                  <a:srgbClr val="A9B7C6"/>
                </a:solidFill>
                <a:highlight>
                  <a:srgbClr val="2B2B2B"/>
                </a:highlight>
              </a:rPr>
              <a:t>(</a:t>
            </a:r>
            <a:r>
              <a:rPr lang="ko" sz="1200">
                <a:solidFill>
                  <a:srgbClr val="CC7832"/>
                </a:solidFill>
                <a:highlight>
                  <a:srgbClr val="2B2B2B"/>
                </a:highlight>
              </a:rPr>
              <a:t>true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 = mHolder.lockCanvas()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(canvas != </a:t>
            </a:r>
            <a:r>
              <a:rPr lang="ko" sz="1200">
                <a:solidFill>
                  <a:srgbClr val="CC7832"/>
                </a:solidFill>
                <a:highlight>
                  <a:srgbClr val="2B2B2B"/>
                </a:highlight>
              </a:rPr>
              <a:t>null</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try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synchronized</a:t>
            </a:r>
            <a:r>
              <a:rPr lang="ko" sz="1200">
                <a:solidFill>
                  <a:srgbClr val="A9B7C6"/>
                </a:solidFill>
                <a:highlight>
                  <a:srgbClr val="2B2B2B"/>
                </a:highlight>
              </a:rPr>
              <a:t>(mHolder)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drawEverything(canvas)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 </a:t>
            </a:r>
            <a:r>
              <a:rPr lang="ko" sz="1200">
                <a:solidFill>
                  <a:srgbClr val="CC7832"/>
                </a:solidFill>
                <a:highlight>
                  <a:srgbClr val="2B2B2B"/>
                </a:highlight>
              </a:rPr>
              <a:t>finally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mHolder.unlockCanvasAndPost(canvas)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jobs.start()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808080"/>
                </a:solidFill>
                <a:highlight>
                  <a:srgbClr val="2B2B2B"/>
                </a:highlight>
              </a:rPr>
              <a:t>//캔버스에 화면 그리는 함수. 코루틴에서 호출된다.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drawEverything</a:t>
            </a:r>
            <a:r>
              <a:rPr lang="ko" sz="1200">
                <a:solidFill>
                  <a:srgbClr val="A9B7C6"/>
                </a:solidFill>
                <a:highlight>
                  <a:srgbClr val="2B2B2B"/>
                </a:highlight>
              </a:rPr>
              <a:t>(canvas: Canvas?)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//오답사과 개수가 5개 보다 작으면 사과을 만든다.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a:t>
            </a:r>
            <a:r>
              <a:rPr lang="ko" sz="1200">
                <a:solidFill>
                  <a:srgbClr val="9876AA"/>
                </a:solidFill>
                <a:highlight>
                  <a:srgbClr val="2B2B2B"/>
                </a:highlight>
              </a:rPr>
              <a:t>size </a:t>
            </a:r>
            <a:r>
              <a:rPr lang="ko" sz="1200">
                <a:solidFill>
                  <a:srgbClr val="A9B7C6"/>
                </a:solidFill>
                <a:highlight>
                  <a:srgbClr val="2B2B2B"/>
                </a:highlight>
              </a:rPr>
              <a:t>&lt; </a:t>
            </a:r>
            <a:r>
              <a:rPr lang="ko" sz="1200">
                <a:solidFill>
                  <a:srgbClr val="6897BB"/>
                </a:solidFill>
                <a:highlight>
                  <a:srgbClr val="2B2B2B"/>
                </a:highlight>
              </a:rPr>
              <a:t>4</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x = Random().nextInt(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y = Random().nextInt(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4</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.add(Apple(x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a:t>
            </a:r>
            <a:r>
              <a:rPr lang="ko" sz="1200">
                <a:solidFill>
                  <a:srgbClr val="9876AA"/>
                </a:solidFill>
                <a:highlight>
                  <a:srgbClr val="2B2B2B"/>
                </a:highlight>
              </a:rPr>
              <a:t>appleSpeed</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p1 = Paint()   </a:t>
            </a:r>
            <a:r>
              <a:rPr lang="ko" sz="1200">
                <a:solidFill>
                  <a:srgbClr val="808080"/>
                </a:solidFill>
                <a:highlight>
                  <a:srgbClr val="2B2B2B"/>
                </a:highlight>
              </a:rPr>
              <a:t>//사과안에 들어가는 흰 글씨</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p2 = Paint()   </a:t>
            </a:r>
            <a:r>
              <a:rPr lang="ko" sz="1200">
                <a:solidFill>
                  <a:srgbClr val="808080"/>
                </a:solidFill>
                <a:highlight>
                  <a:srgbClr val="2B2B2B"/>
                </a:highlight>
              </a:rPr>
              <a:t>//투명도 있는 paint P2</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p3 = Paint()   </a:t>
            </a:r>
            <a:r>
              <a:rPr lang="ko" sz="1200">
                <a:solidFill>
                  <a:srgbClr val="808080"/>
                </a:solidFill>
                <a:highlight>
                  <a:srgbClr val="2B2B2B"/>
                </a:highlight>
              </a:rPr>
              <a:t>//문제용 파란 글씨</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p4 = Paint()   </a:t>
            </a:r>
            <a:r>
              <a:rPr lang="ko" sz="1200">
                <a:solidFill>
                  <a:srgbClr val="808080"/>
                </a:solidFill>
                <a:highlight>
                  <a:srgbClr val="2B2B2B"/>
                </a:highlight>
              </a:rPr>
              <a:t>//검은 글씨</a:t>
            </a:r>
            <a:endParaRPr sz="1200">
              <a:solidFill>
                <a:srgbClr val="808080"/>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p1.</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WHITE</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A9B7C6"/>
                </a:solidFill>
                <a:highlight>
                  <a:srgbClr val="2B2B2B"/>
                </a:highlight>
              </a:rPr>
              <a:t>p1.</a:t>
            </a:r>
            <a:r>
              <a:rPr lang="ko" sz="1200" i="1">
                <a:solidFill>
                  <a:srgbClr val="9876AA"/>
                </a:solidFill>
                <a:highlight>
                  <a:srgbClr val="2B2B2B"/>
                </a:highlight>
              </a:rPr>
              <a:t>textSize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14</a:t>
            </a:r>
            <a:r>
              <a:rPr lang="ko" sz="1200">
                <a:solidFill>
                  <a:srgbClr val="A9B7C6"/>
                </a:solidFill>
                <a:highlight>
                  <a:srgbClr val="2B2B2B"/>
                </a:highlight>
              </a:rPr>
              <a:t>).toFloat()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p2.</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WHITE</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A9B7C6"/>
                </a:solidFill>
                <a:highlight>
                  <a:srgbClr val="2B2B2B"/>
                </a:highlight>
              </a:rPr>
              <a:t>p2.</a:t>
            </a:r>
            <a:r>
              <a:rPr lang="ko" sz="1200" i="1">
                <a:solidFill>
                  <a:srgbClr val="9876AA"/>
                </a:solidFill>
                <a:highlight>
                  <a:srgbClr val="2B2B2B"/>
                </a:highlight>
              </a:rPr>
              <a:t>textSize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14</a:t>
            </a:r>
            <a:r>
              <a:rPr lang="ko" sz="1200">
                <a:solidFill>
                  <a:srgbClr val="A9B7C6"/>
                </a:solidFill>
                <a:highlight>
                  <a:srgbClr val="2B2B2B"/>
                </a:highlight>
              </a:rPr>
              <a:t>).toFloat()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p2.</a:t>
            </a:r>
            <a:r>
              <a:rPr lang="ko" sz="1200" i="1">
                <a:solidFill>
                  <a:srgbClr val="9876AA"/>
                </a:solidFill>
                <a:highlight>
                  <a:srgbClr val="2B2B2B"/>
                </a:highlight>
              </a:rPr>
              <a:t>alpha </a:t>
            </a:r>
            <a:r>
              <a:rPr lang="ko" sz="1200">
                <a:solidFill>
                  <a:srgbClr val="A9B7C6"/>
                </a:solidFill>
                <a:highlight>
                  <a:srgbClr val="2B2B2B"/>
                </a:highlight>
              </a:rPr>
              <a:t>= </a:t>
            </a:r>
            <a:r>
              <a:rPr lang="ko" sz="1200">
                <a:solidFill>
                  <a:srgbClr val="6897BB"/>
                </a:solidFill>
                <a:highlight>
                  <a:srgbClr val="2B2B2B"/>
                </a:highlight>
              </a:rPr>
              <a:t>100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//색깔, 폰트 지정</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p3.</a:t>
            </a:r>
            <a:r>
              <a:rPr lang="ko" sz="1200" i="1">
                <a:solidFill>
                  <a:srgbClr val="9876AA"/>
                </a:solidFill>
                <a:highlight>
                  <a:srgbClr val="2B2B2B"/>
                </a:highlight>
              </a:rPr>
              <a:t>color </a:t>
            </a:r>
            <a:r>
              <a:rPr lang="ko" sz="1200">
                <a:solidFill>
                  <a:srgbClr val="A9B7C6"/>
                </a:solidFill>
                <a:highlight>
                  <a:srgbClr val="2B2B2B"/>
                </a:highlight>
              </a:rPr>
              <a:t>= getColor(</a:t>
            </a:r>
            <a:r>
              <a:rPr lang="ko" sz="1200" i="1">
                <a:solidFill>
                  <a:srgbClr val="9876AA"/>
                </a:solidFill>
                <a:highlight>
                  <a:srgbClr val="2B2B2B"/>
                </a:highlight>
              </a:rPr>
              <a:t>context</a:t>
            </a:r>
            <a:r>
              <a:rPr lang="ko" sz="1200">
                <a:solidFill>
                  <a:srgbClr val="CC7832"/>
                </a:solidFill>
                <a:highlight>
                  <a:srgbClr val="2B2B2B"/>
                </a:highlight>
              </a:rPr>
              <a:t>, </a:t>
            </a:r>
            <a:r>
              <a:rPr lang="ko" sz="1200">
                <a:solidFill>
                  <a:srgbClr val="A9B7C6"/>
                </a:solidFill>
                <a:highlight>
                  <a:srgbClr val="2B2B2B"/>
                </a:highlight>
              </a:rPr>
              <a:t>R.color.</a:t>
            </a:r>
            <a:r>
              <a:rPr lang="ko" sz="1200" i="1">
                <a:solidFill>
                  <a:srgbClr val="9876AA"/>
                </a:solidFill>
                <a:highlight>
                  <a:srgbClr val="2B2B2B"/>
                </a:highlight>
              </a:rPr>
              <a:t>blueNeon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p3.</a:t>
            </a:r>
            <a:r>
              <a:rPr lang="ko" sz="1200" i="1">
                <a:solidFill>
                  <a:srgbClr val="9876AA"/>
                </a:solidFill>
                <a:highlight>
                  <a:srgbClr val="2B2B2B"/>
                </a:highlight>
              </a:rPr>
              <a:t>textSize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12</a:t>
            </a:r>
            <a:r>
              <a:rPr lang="ko" sz="1200">
                <a:solidFill>
                  <a:srgbClr val="A9B7C6"/>
                </a:solidFill>
                <a:highlight>
                  <a:srgbClr val="2B2B2B"/>
                </a:highlight>
              </a:rPr>
              <a:t>).toFloat()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tf = Typeface.createFromAsset(</a:t>
            </a:r>
            <a:r>
              <a:rPr lang="ko" sz="1200">
                <a:solidFill>
                  <a:srgbClr val="9876AA"/>
                </a:solidFill>
                <a:highlight>
                  <a:srgbClr val="2B2B2B"/>
                </a:highlight>
              </a:rPr>
              <a:t>mContext</a:t>
            </a:r>
            <a:r>
              <a:rPr lang="ko" sz="1200">
                <a:solidFill>
                  <a:srgbClr val="A9B7C6"/>
                </a:solidFill>
                <a:highlight>
                  <a:srgbClr val="2B2B2B"/>
                </a:highlight>
              </a:rPr>
              <a:t>.</a:t>
            </a:r>
            <a:r>
              <a:rPr lang="ko" sz="1200" i="1">
                <a:solidFill>
                  <a:srgbClr val="9876AA"/>
                </a:solidFill>
                <a:highlight>
                  <a:srgbClr val="2B2B2B"/>
                </a:highlight>
              </a:rPr>
              <a:t>assets</a:t>
            </a:r>
            <a:r>
              <a:rPr lang="ko" sz="1200">
                <a:solidFill>
                  <a:srgbClr val="CC7832"/>
                </a:solidFill>
                <a:highlight>
                  <a:srgbClr val="2B2B2B"/>
                </a:highlight>
              </a:rPr>
              <a:t>, </a:t>
            </a:r>
            <a:r>
              <a:rPr lang="ko" sz="1200">
                <a:solidFill>
                  <a:srgbClr val="6A8759"/>
                </a:solidFill>
                <a:highlight>
                  <a:srgbClr val="2B2B2B"/>
                </a:highlight>
              </a:rPr>
              <a:t>"syi.ttf"</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p3.</a:t>
            </a:r>
            <a:r>
              <a:rPr lang="ko" sz="1200" i="1">
                <a:solidFill>
                  <a:srgbClr val="9876AA"/>
                </a:solidFill>
                <a:highlight>
                  <a:srgbClr val="2B2B2B"/>
                </a:highlight>
              </a:rPr>
              <a:t>typeface </a:t>
            </a:r>
            <a:r>
              <a:rPr lang="ko" sz="1200">
                <a:solidFill>
                  <a:srgbClr val="A9B7C6"/>
                </a:solidFill>
                <a:highlight>
                  <a:srgbClr val="2B2B2B"/>
                </a:highlight>
              </a:rPr>
              <a:t>= Typeface.create(tf</a:t>
            </a:r>
            <a:r>
              <a:rPr lang="ko" sz="1200">
                <a:solidFill>
                  <a:srgbClr val="CC7832"/>
                </a:solidFill>
                <a:highlight>
                  <a:srgbClr val="2B2B2B"/>
                </a:highlight>
              </a:rPr>
              <a:t>, </a:t>
            </a:r>
            <a:r>
              <a:rPr lang="ko" sz="1200">
                <a:solidFill>
                  <a:srgbClr val="A9B7C6"/>
                </a:solidFill>
                <a:highlight>
                  <a:srgbClr val="2B2B2B"/>
                </a:highlight>
              </a:rPr>
              <a:t>Typeface.</a:t>
            </a:r>
            <a:r>
              <a:rPr lang="ko" sz="1200" i="1">
                <a:solidFill>
                  <a:srgbClr val="9876AA"/>
                </a:solidFill>
                <a:highlight>
                  <a:srgbClr val="2B2B2B"/>
                </a:highlight>
              </a:rPr>
              <a:t>BOLD</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p4.</a:t>
            </a:r>
            <a:r>
              <a:rPr lang="ko" sz="1200" i="1">
                <a:solidFill>
                  <a:srgbClr val="9876AA"/>
                </a:solidFill>
                <a:highlight>
                  <a:srgbClr val="2B2B2B"/>
                </a:highlight>
              </a:rPr>
              <a:t>color </a:t>
            </a:r>
            <a:r>
              <a:rPr lang="ko" sz="1200">
                <a:solidFill>
                  <a:srgbClr val="A9B7C6"/>
                </a:solidFill>
                <a:highlight>
                  <a:srgbClr val="2B2B2B"/>
                </a:highlight>
              </a:rPr>
              <a:t>= getColor(</a:t>
            </a:r>
            <a:r>
              <a:rPr lang="ko" sz="1200" i="1">
                <a:solidFill>
                  <a:srgbClr val="9876AA"/>
                </a:solidFill>
                <a:highlight>
                  <a:srgbClr val="2B2B2B"/>
                </a:highlight>
              </a:rPr>
              <a:t>context</a:t>
            </a:r>
            <a:r>
              <a:rPr lang="ko" sz="1200">
                <a:solidFill>
                  <a:srgbClr val="CC7832"/>
                </a:solidFill>
                <a:highlight>
                  <a:srgbClr val="2B2B2B"/>
                </a:highlight>
              </a:rPr>
              <a:t>, </a:t>
            </a:r>
            <a:r>
              <a:rPr lang="ko" sz="1200">
                <a:solidFill>
                  <a:srgbClr val="A9B7C6"/>
                </a:solidFill>
                <a:highlight>
                  <a:srgbClr val="2B2B2B"/>
                </a:highlight>
              </a:rPr>
              <a:t>R.color.</a:t>
            </a:r>
            <a:r>
              <a:rPr lang="ko" sz="1200" i="1">
                <a:solidFill>
                  <a:srgbClr val="9876AA"/>
                </a:solidFill>
                <a:highlight>
                  <a:srgbClr val="2B2B2B"/>
                </a:highlight>
              </a:rPr>
              <a:t>yellowNeon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p4.</a:t>
            </a:r>
            <a:r>
              <a:rPr lang="ko" sz="1200" i="1">
                <a:solidFill>
                  <a:srgbClr val="9876AA"/>
                </a:solidFill>
                <a:highlight>
                  <a:srgbClr val="2B2B2B"/>
                </a:highlight>
              </a:rPr>
              <a:t>textSize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14</a:t>
            </a:r>
            <a:r>
              <a:rPr lang="ko" sz="1200">
                <a:solidFill>
                  <a:srgbClr val="A9B7C6"/>
                </a:solidFill>
                <a:highlight>
                  <a:srgbClr val="2B2B2B"/>
                </a:highlight>
              </a:rPr>
              <a:t>).toFloat()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p4.</a:t>
            </a:r>
            <a:r>
              <a:rPr lang="ko" sz="1200" i="1">
                <a:solidFill>
                  <a:srgbClr val="9876AA"/>
                </a:solidFill>
                <a:highlight>
                  <a:srgbClr val="2B2B2B"/>
                </a:highlight>
              </a:rPr>
              <a:t>typeface </a:t>
            </a:r>
            <a:r>
              <a:rPr lang="ko" sz="1200">
                <a:solidFill>
                  <a:srgbClr val="A9B7C6"/>
                </a:solidFill>
                <a:highlight>
                  <a:srgbClr val="2B2B2B"/>
                </a:highlight>
              </a:rPr>
              <a:t>= Typeface.create(tf</a:t>
            </a:r>
            <a:r>
              <a:rPr lang="ko" sz="1200">
                <a:solidFill>
                  <a:srgbClr val="CC7832"/>
                </a:solidFill>
                <a:highlight>
                  <a:srgbClr val="2B2B2B"/>
                </a:highlight>
              </a:rPr>
              <a:t>, </a:t>
            </a:r>
            <a:r>
              <a:rPr lang="ko" sz="1200">
                <a:solidFill>
                  <a:srgbClr val="A9B7C6"/>
                </a:solidFill>
                <a:highlight>
                  <a:srgbClr val="2B2B2B"/>
                </a:highlight>
              </a:rPr>
              <a:t>Typeface.</a:t>
            </a:r>
            <a:r>
              <a:rPr lang="ko" sz="1200" i="1">
                <a:solidFill>
                  <a:srgbClr val="9876AA"/>
                </a:solidFill>
                <a:highlight>
                  <a:srgbClr val="2B2B2B"/>
                </a:highlight>
              </a:rPr>
              <a:t>BOLD</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pp = Paint()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pp.</a:t>
            </a:r>
            <a:r>
              <a:rPr lang="ko" sz="1200" i="1">
                <a:solidFill>
                  <a:srgbClr val="9876AA"/>
                </a:solidFill>
                <a:highlight>
                  <a:srgbClr val="2B2B2B"/>
                </a:highlight>
              </a:rPr>
              <a:t>color </a:t>
            </a:r>
            <a:r>
              <a:rPr lang="ko" sz="1200">
                <a:solidFill>
                  <a:srgbClr val="A9B7C6"/>
                </a:solidFill>
                <a:highlight>
                  <a:srgbClr val="2B2B2B"/>
                </a:highlight>
              </a:rPr>
              <a:t>= getColor(</a:t>
            </a:r>
            <a:r>
              <a:rPr lang="ko" sz="1200" i="1">
                <a:solidFill>
                  <a:srgbClr val="9876AA"/>
                </a:solidFill>
                <a:highlight>
                  <a:srgbClr val="2B2B2B"/>
                </a:highlight>
              </a:rPr>
              <a:t>context</a:t>
            </a:r>
            <a:r>
              <a:rPr lang="ko" sz="1200">
                <a:solidFill>
                  <a:srgbClr val="CC7832"/>
                </a:solidFill>
                <a:highlight>
                  <a:srgbClr val="2B2B2B"/>
                </a:highlight>
              </a:rPr>
              <a:t>, </a:t>
            </a:r>
            <a:r>
              <a:rPr lang="ko" sz="1200">
                <a:solidFill>
                  <a:srgbClr val="A9B7C6"/>
                </a:solidFill>
                <a:highlight>
                  <a:srgbClr val="2B2B2B"/>
                </a:highlight>
              </a:rPr>
              <a:t>R.color.</a:t>
            </a:r>
            <a:r>
              <a:rPr lang="ko" sz="1200" i="1">
                <a:solidFill>
                  <a:srgbClr val="9876AA"/>
                </a:solidFill>
                <a:highlight>
                  <a:srgbClr val="2B2B2B"/>
                </a:highlight>
              </a:rPr>
              <a:t>backgroundColor</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canvas!!.drawRect(</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"남은 시간 : </a:t>
            </a:r>
            <a:r>
              <a:rPr lang="ko" sz="1200">
                <a:solidFill>
                  <a:srgbClr val="CC7832"/>
                </a:solidFill>
                <a:highlight>
                  <a:srgbClr val="2B2B2B"/>
                </a:highlight>
              </a:rPr>
              <a:t>$</a:t>
            </a:r>
            <a:r>
              <a:rPr lang="ko" sz="1200">
                <a:solidFill>
                  <a:srgbClr val="9876AA"/>
                </a:solidFill>
                <a:highlight>
                  <a:srgbClr val="2B2B2B"/>
                </a:highlight>
              </a:rPr>
              <a:t>timer</a:t>
            </a:r>
            <a:r>
              <a:rPr lang="ko" sz="1200">
                <a:solidFill>
                  <a:srgbClr val="6A8759"/>
                </a:solidFill>
                <a:highlight>
                  <a:srgbClr val="2B2B2B"/>
                </a:highlight>
              </a:rPr>
              <a:t>"</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10</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p4)</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"점수 : " </a:t>
            </a:r>
            <a:r>
              <a:rPr lang="ko" sz="1200">
                <a:solidFill>
                  <a:srgbClr val="A9B7C6"/>
                </a:solidFill>
                <a:highlight>
                  <a:srgbClr val="2B2B2B"/>
                </a:highlight>
              </a:rPr>
              <a:t>+ Integer.toString(</a:t>
            </a:r>
            <a:r>
              <a:rPr lang="ko" sz="1200">
                <a:solidFill>
                  <a:srgbClr val="9876AA"/>
                </a:solidFill>
                <a:highlight>
                  <a:srgbClr val="2B2B2B"/>
                </a:highlight>
              </a:rPr>
              <a:t>score</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7</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p4)</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 </a:t>
            </a: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r>
              <a:rPr lang="ko" sz="1200">
                <a:solidFill>
                  <a:srgbClr val="9876AA"/>
                </a:solidFill>
                <a:highlight>
                  <a:srgbClr val="2B2B2B"/>
                </a:highlight>
              </a:rPr>
              <a:t>operator</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A9B7C6"/>
                </a:solidFill>
                <a:highlight>
                  <a:srgbClr val="2B2B2B"/>
                </a:highlight>
              </a:rPr>
              <a:t>-&gt; </a:t>
            </a:r>
            <a:r>
              <a:rPr lang="ko" sz="1200">
                <a:solidFill>
                  <a:srgbClr val="9876AA"/>
                </a:solidFill>
                <a:highlight>
                  <a:srgbClr val="2B2B2B"/>
                </a:highlight>
              </a:rPr>
              <a:t>number1 </a:t>
            </a:r>
            <a:r>
              <a:rPr lang="ko" sz="1200">
                <a:solidFill>
                  <a:srgbClr val="A9B7C6"/>
                </a:solidFill>
                <a:highlight>
                  <a:srgbClr val="2B2B2B"/>
                </a:highlight>
              </a:rPr>
              <a:t>+ </a:t>
            </a:r>
            <a:r>
              <a:rPr lang="ko" sz="1200">
                <a:solidFill>
                  <a:srgbClr val="9876AA"/>
                </a:solidFill>
                <a:highlight>
                  <a:srgbClr val="2B2B2B"/>
                </a:highlight>
              </a:rPr>
              <a:t>number2</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-&gt; </a:t>
            </a:r>
            <a:r>
              <a:rPr lang="ko" sz="1200">
                <a:solidFill>
                  <a:srgbClr val="9876AA"/>
                </a:solidFill>
                <a:highlight>
                  <a:srgbClr val="2B2B2B"/>
                </a:highlight>
              </a:rPr>
              <a:t>number1 </a:t>
            </a:r>
            <a:r>
              <a:rPr lang="ko" sz="1200">
                <a:solidFill>
                  <a:srgbClr val="A9B7C6"/>
                </a:solidFill>
                <a:highlight>
                  <a:srgbClr val="2B2B2B"/>
                </a:highlight>
              </a:rPr>
              <a:t>- </a:t>
            </a:r>
            <a:r>
              <a:rPr lang="ko" sz="1200">
                <a:solidFill>
                  <a:srgbClr val="9876AA"/>
                </a:solidFill>
                <a:highlight>
                  <a:srgbClr val="2B2B2B"/>
                </a:highlight>
              </a:rPr>
              <a:t>number2</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-&gt; </a:t>
            </a:r>
            <a:r>
              <a:rPr lang="ko" sz="1200">
                <a:solidFill>
                  <a:srgbClr val="9876AA"/>
                </a:solidFill>
                <a:highlight>
                  <a:srgbClr val="2B2B2B"/>
                </a:highlight>
              </a:rPr>
              <a:t>number1 </a:t>
            </a:r>
            <a:r>
              <a:rPr lang="ko" sz="1200">
                <a:solidFill>
                  <a:srgbClr val="A9B7C6"/>
                </a:solidFill>
                <a:highlight>
                  <a:srgbClr val="2B2B2B"/>
                </a:highlight>
              </a:rPr>
              <a:t>* </a:t>
            </a:r>
            <a:r>
              <a:rPr lang="ko" sz="1200">
                <a:solidFill>
                  <a:srgbClr val="9876AA"/>
                </a:solidFill>
                <a:highlight>
                  <a:srgbClr val="2B2B2B"/>
                </a:highlight>
              </a:rPr>
              <a:t>number2</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a:t>
            </a:r>
            <a:r>
              <a:rPr lang="ko" sz="1200">
                <a:solidFill>
                  <a:srgbClr val="CC7832"/>
                </a:solidFill>
                <a:highlight>
                  <a:srgbClr val="2B2B2B"/>
                </a:highlight>
              </a:rPr>
              <a:t>${</a:t>
            </a:r>
            <a:r>
              <a:rPr lang="ko" sz="1200">
                <a:solidFill>
                  <a:srgbClr val="A9B7C6"/>
                </a:solidFill>
                <a:highlight>
                  <a:srgbClr val="2B2B2B"/>
                </a:highlight>
              </a:rPr>
              <a:t>Integer.toString(</a:t>
            </a:r>
            <a:r>
              <a:rPr lang="ko" sz="1200">
                <a:solidFill>
                  <a:srgbClr val="9876AA"/>
                </a:solidFill>
                <a:highlight>
                  <a:srgbClr val="2B2B2B"/>
                </a:highlight>
              </a:rPr>
              <a:t>number1</a:t>
            </a:r>
            <a:r>
              <a:rPr lang="ko" sz="1200">
                <a:solidFill>
                  <a:srgbClr val="A9B7C6"/>
                </a:solidFill>
                <a:highlight>
                  <a:srgbClr val="2B2B2B"/>
                </a:highlight>
              </a:rPr>
              <a:t>)</a:t>
            </a:r>
            <a:r>
              <a:rPr lang="ko" sz="1200">
                <a:solidFill>
                  <a:srgbClr val="CC7832"/>
                </a:solidFill>
                <a:highlight>
                  <a:srgbClr val="2B2B2B"/>
                </a:highlight>
              </a:rPr>
              <a:t>} ${when</a:t>
            </a:r>
            <a:r>
              <a:rPr lang="ko" sz="1200">
                <a:solidFill>
                  <a:srgbClr val="A9B7C6"/>
                </a:solidFill>
                <a:highlight>
                  <a:srgbClr val="2B2B2B"/>
                </a:highlight>
              </a:rPr>
              <a:t>(</a:t>
            </a:r>
            <a:r>
              <a:rPr lang="ko" sz="1200">
                <a:solidFill>
                  <a:srgbClr val="9876AA"/>
                </a:solidFill>
                <a:highlight>
                  <a:srgbClr val="2B2B2B"/>
                </a:highlight>
              </a:rPr>
              <a:t>operator</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A9B7C6"/>
                </a:solidFill>
                <a:highlight>
                  <a:srgbClr val="2B2B2B"/>
                </a:highlight>
              </a:rPr>
              <a:t>-&gt; </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-&gt; </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-&gt; </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Integer.toString(</a:t>
            </a:r>
            <a:r>
              <a:rPr lang="ko" sz="1200">
                <a:solidFill>
                  <a:srgbClr val="9876AA"/>
                </a:solidFill>
                <a:highlight>
                  <a:srgbClr val="2B2B2B"/>
                </a:highlight>
              </a:rPr>
              <a:t>number2</a:t>
            </a:r>
            <a:r>
              <a:rPr lang="ko" sz="1200">
                <a:solidFill>
                  <a:srgbClr val="A9B7C6"/>
                </a:solidFill>
                <a:highlight>
                  <a:srgbClr val="2B2B2B"/>
                </a:highlight>
              </a:rPr>
              <a:t>)</a:t>
            </a:r>
            <a:r>
              <a:rPr lang="ko" sz="1200">
                <a:solidFill>
                  <a:srgbClr val="CC7832"/>
                </a:solidFill>
                <a:highlight>
                  <a:srgbClr val="2B2B2B"/>
                </a:highlight>
              </a:rPr>
              <a:t>}</a:t>
            </a:r>
            <a:r>
              <a:rPr lang="ko" sz="1200">
                <a:solidFill>
                  <a:srgbClr val="6A8759"/>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3</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15</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p3</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//바구니가 화면을 벗어 났을 경우 처리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&lt; </a:t>
            </a:r>
            <a:r>
              <a:rPr lang="ko" sz="1200">
                <a:solidFill>
                  <a:srgbClr val="6897BB"/>
                </a:solidFill>
                <a:highlight>
                  <a:srgbClr val="2B2B2B"/>
                </a:highlight>
              </a:rPr>
              <a:t>0</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xSize </a:t>
            </a:r>
            <a:r>
              <a:rPr lang="ko" sz="1200">
                <a:solidFill>
                  <a:srgbClr val="A9B7C6"/>
                </a:solidFill>
                <a:highlight>
                  <a:srgbClr val="2B2B2B"/>
                </a:highlight>
              </a:rPr>
              <a:t>&gt;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xSize</a:t>
            </a:r>
            <a:endParaRPr sz="1200">
              <a:solidFill>
                <a:srgbClr val="9876AA"/>
              </a:solidFill>
              <a:highlight>
                <a:srgbClr val="2B2B2B"/>
              </a:highlight>
            </a:endParaRPr>
          </a:p>
          <a:p>
            <a:pPr marL="0" lvl="0" indent="0" algn="l" rtl="0">
              <a:spcBef>
                <a:spcPts val="0"/>
              </a:spcBef>
              <a:spcAft>
                <a:spcPts val="0"/>
              </a:spcAft>
              <a:buNone/>
            </a:pP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808080"/>
                </a:solidFill>
                <a:highlight>
                  <a:srgbClr val="2B2B2B"/>
                </a:highlight>
              </a:rPr>
              <a:t>//바구니, 왼쪽키, 오른쪽키 캔버스에 그리기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(arrow </a:t>
            </a:r>
            <a:r>
              <a:rPr lang="ko" sz="1200">
                <a:solidFill>
                  <a:srgbClr val="CC7832"/>
                </a:solidFill>
                <a:highlight>
                  <a:srgbClr val="2B2B2B"/>
                </a:highlight>
              </a:rPr>
              <a:t>in </a:t>
            </a:r>
            <a:r>
              <a:rPr lang="ko" sz="1200">
                <a:solidFill>
                  <a:srgbClr val="9876AA"/>
                </a:solidFill>
                <a:highlight>
                  <a:srgbClr val="2B2B2B"/>
                </a:highlight>
              </a:rPr>
              <a:t>arrows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arrow.drawBitmap(canvas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//오답 사과 그리기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(tmp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a:t>
            </a:r>
            <a:r>
              <a:rPr lang="ko" sz="1200">
                <a:solidFill>
                  <a:srgbClr val="9876AA"/>
                </a:solidFill>
                <a:highlight>
                  <a:srgbClr val="2B2B2B"/>
                </a:highlight>
              </a:rPr>
              <a:t>appleImg</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A9B7C6"/>
                </a:solidFill>
                <a:highlight>
                  <a:srgbClr val="2B2B2B"/>
                </a:highlight>
              </a:rPr>
              <a:t>tmp.</a:t>
            </a:r>
            <a:r>
              <a:rPr lang="ko" sz="1200">
                <a:solidFill>
                  <a:srgbClr val="9876AA"/>
                </a:solidFill>
                <a:highlight>
                  <a:srgbClr val="2B2B2B"/>
                </a:highlight>
              </a:rPr>
              <a:t>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tmp.</a:t>
            </a:r>
            <a:r>
              <a:rPr lang="ko" sz="1200">
                <a:solidFill>
                  <a:srgbClr val="9876AA"/>
                </a:solidFill>
                <a:highlight>
                  <a:srgbClr val="2B2B2B"/>
                </a:highlight>
              </a:rPr>
              <a:t>y</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r>
              <a:rPr lang="ko" sz="1200" i="1">
                <a:solidFill>
                  <a:srgbClr val="9876AA"/>
                </a:solidFill>
                <a:highlight>
                  <a:srgbClr val="2B2B2B"/>
                </a:highlight>
              </a:rPr>
              <a:t>indices</a:t>
            </a:r>
            <a:r>
              <a:rPr lang="ko" sz="1200">
                <a:solidFill>
                  <a:srgbClr val="A9B7C6"/>
                </a:solidFill>
                <a:highlight>
                  <a:srgbClr val="2B2B2B"/>
                </a:highlight>
              </a:rPr>
              <a:t>.</a:t>
            </a:r>
            <a:r>
              <a:rPr lang="ko" sz="1200" i="1">
                <a:solidFill>
                  <a:srgbClr val="FFC66D"/>
                </a:solidFill>
                <a:highlight>
                  <a:srgbClr val="2B2B2B"/>
                </a:highlight>
              </a:rPr>
              <a:t>reversed</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.drawText(Integer.toString(</a:t>
            </a:r>
            <a:r>
              <a:rPr lang="ko" sz="1200">
                <a:solidFill>
                  <a:srgbClr val="9876AA"/>
                </a:solidFill>
                <a:highlight>
                  <a:srgbClr val="2B2B2B"/>
                </a:highlight>
              </a:rPr>
              <a:t>wrongNumber</a:t>
            </a:r>
            <a:r>
              <a:rPr lang="ko" sz="1200">
                <a:solidFill>
                  <a:srgbClr val="A9B7C6"/>
                </a:solidFill>
                <a:highlight>
                  <a:srgbClr val="2B2B2B"/>
                </a:highlight>
              </a:rPr>
              <a:t>[i])</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6</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사과 그리기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appleImg</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.drawText(Integer.toString(</a:t>
            </a:r>
            <a:r>
              <a:rPr lang="ko" sz="1200">
                <a:solidFill>
                  <a:srgbClr val="9876AA"/>
                </a:solidFill>
                <a:highlight>
                  <a:srgbClr val="2B2B2B"/>
                </a:highlight>
              </a:rPr>
              <a:t>answer</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6</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//정답사과 처리하기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&gt;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50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//시간이 0초 남게 되면 결과창이 나오도록 하기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timer </a:t>
            </a:r>
            <a:r>
              <a:rPr lang="ko" sz="1200">
                <a:solidFill>
                  <a:srgbClr val="A9B7C6"/>
                </a:solidFill>
                <a:highlight>
                  <a:srgbClr val="2B2B2B"/>
                </a:highlight>
              </a:rPr>
              <a:t>&lt; </a:t>
            </a:r>
            <a:r>
              <a:rPr lang="ko" sz="1200">
                <a:solidFill>
                  <a:srgbClr val="6897BB"/>
                </a:solidFill>
                <a:highlight>
                  <a:srgbClr val="2B2B2B"/>
                </a:highlight>
              </a:rPr>
              <a:t>0</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3</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timer </a:t>
            </a: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r>
              <a:rPr lang="ko" sz="1200">
                <a:solidFill>
                  <a:srgbClr val="9876AA"/>
                </a:solidFill>
                <a:highlight>
                  <a:srgbClr val="2B2B2B"/>
                </a:highlight>
              </a:rPr>
              <a:t>timeValue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A9B7C6"/>
                </a:solidFill>
                <a:highlight>
                  <a:srgbClr val="2B2B2B"/>
                </a:highlight>
              </a:rPr>
              <a:t>-&gt; </a:t>
            </a:r>
            <a:r>
              <a:rPr lang="ko" sz="1200">
                <a:solidFill>
                  <a:srgbClr val="6897BB"/>
                </a:solidFill>
                <a:highlight>
                  <a:srgbClr val="2B2B2B"/>
                </a:highlight>
              </a:rPr>
              <a:t>30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1 </a:t>
            </a:r>
            <a:r>
              <a:rPr lang="ko" sz="1200">
                <a:solidFill>
                  <a:srgbClr val="A9B7C6"/>
                </a:solidFill>
                <a:highlight>
                  <a:srgbClr val="2B2B2B"/>
                </a:highlight>
              </a:rPr>
              <a:t>-&gt; </a:t>
            </a:r>
            <a:r>
              <a:rPr lang="ko" sz="1200">
                <a:solidFill>
                  <a:srgbClr val="6897BB"/>
                </a:solidFill>
                <a:highlight>
                  <a:srgbClr val="2B2B2B"/>
                </a:highlight>
              </a:rPr>
              <a:t>60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-&gt; </a:t>
            </a:r>
            <a:r>
              <a:rPr lang="ko" sz="1200">
                <a:solidFill>
                  <a:srgbClr val="6897BB"/>
                </a:solidFill>
                <a:highlight>
                  <a:srgbClr val="2B2B2B"/>
                </a:highlight>
              </a:rPr>
              <a:t>120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r>
              <a:rPr lang="ko" sz="1200">
                <a:solidFill>
                  <a:srgbClr val="9876AA"/>
                </a:solidFill>
                <a:highlight>
                  <a:srgbClr val="2B2B2B"/>
                </a:highlight>
              </a:rPr>
              <a:t>menuNum</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moveApple()  </a:t>
            </a:r>
            <a:r>
              <a:rPr lang="ko" sz="1200">
                <a:solidFill>
                  <a:srgbClr val="808080"/>
                </a:solidFill>
                <a:highlight>
                  <a:srgbClr val="2B2B2B"/>
                </a:highlight>
              </a:rPr>
              <a:t>//사과 움직이기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checkCollision()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//환경설정(메뉴) - 문제유형, 난이도, 시간 선택하기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.drawRect(</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menuTitle</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"문제유형 선택"</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p4)</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(menu </a:t>
            </a:r>
            <a:r>
              <a:rPr lang="ko" sz="1200">
                <a:solidFill>
                  <a:srgbClr val="CC7832"/>
                </a:solidFill>
                <a:highlight>
                  <a:srgbClr val="2B2B2B"/>
                </a:highlight>
              </a:rPr>
              <a:t>in </a:t>
            </a:r>
            <a:r>
              <a:rPr lang="ko" sz="1200">
                <a:solidFill>
                  <a:srgbClr val="9876AA"/>
                </a:solidFill>
                <a:highlight>
                  <a:srgbClr val="2B2B2B"/>
                </a:highlight>
              </a:rPr>
              <a:t>menuButtons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(menu != </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menu.drawBitmap(canvas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(menuIcon </a:t>
            </a:r>
            <a:r>
              <a:rPr lang="ko" sz="1200">
                <a:solidFill>
                  <a:srgbClr val="CC7832"/>
                </a:solidFill>
                <a:highlight>
                  <a:srgbClr val="2B2B2B"/>
                </a:highlight>
              </a:rPr>
              <a:t>in </a:t>
            </a:r>
            <a:r>
              <a:rPr lang="ko" sz="1200">
                <a:solidFill>
                  <a:srgbClr val="9876AA"/>
                </a:solidFill>
                <a:highlight>
                  <a:srgbClr val="2B2B2B"/>
                </a:highlight>
              </a:rPr>
              <a:t>menuIcons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menuIcon.drawBitmap(canvas</a:t>
            </a:r>
            <a:r>
              <a:rPr lang="ko" sz="1200">
                <a:solidFill>
                  <a:srgbClr val="CC7832"/>
                </a:solidFill>
                <a:highlight>
                  <a:srgbClr val="2B2B2B"/>
                </a:highlight>
              </a:rPr>
              <a:t>, </a:t>
            </a:r>
            <a:r>
              <a:rPr lang="ko" sz="1200">
                <a:solidFill>
                  <a:srgbClr val="A9B7C6"/>
                </a:solidFill>
                <a:highlight>
                  <a:srgbClr val="2B2B2B"/>
                </a:highlight>
              </a:rPr>
              <a:t>p2)</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r>
              <a:rPr lang="ko" sz="1200">
                <a:solidFill>
                  <a:srgbClr val="9876AA"/>
                </a:solidFill>
                <a:highlight>
                  <a:srgbClr val="2B2B2B"/>
                </a:highlight>
              </a:rPr>
              <a:t>operator</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A9B7C6"/>
                </a:solidFill>
                <a:highlight>
                  <a:srgbClr val="2B2B2B"/>
                </a:highlight>
              </a:rPr>
              <a:t>-&gt;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-&gt;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"난이도 선택"</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levelImg</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p4)</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a:t>
            </a:r>
            <a:r>
              <a:rPr lang="ko" sz="1200">
                <a:solidFill>
                  <a:srgbClr val="A9B7C6"/>
                </a:solidFill>
                <a:highlight>
                  <a:srgbClr val="2B2B2B"/>
                </a:highlight>
              </a:rPr>
              <a:t>(level </a:t>
            </a:r>
            <a:r>
              <a:rPr lang="ko" sz="1200">
                <a:solidFill>
                  <a:srgbClr val="CC7832"/>
                </a:solidFill>
                <a:highlight>
                  <a:srgbClr val="2B2B2B"/>
                </a:highlight>
              </a:rPr>
              <a:t>in </a:t>
            </a:r>
            <a:r>
              <a:rPr lang="ko" sz="1200">
                <a:solidFill>
                  <a:srgbClr val="9876AA"/>
                </a:solidFill>
                <a:highlight>
                  <a:srgbClr val="2B2B2B"/>
                </a:highlight>
              </a:rPr>
              <a:t>levelImg</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level.drawBitmap(canvas</a:t>
            </a:r>
            <a:r>
              <a:rPr lang="ko" sz="1200">
                <a:solidFill>
                  <a:srgbClr val="CC7832"/>
                </a:solidFill>
                <a:highlight>
                  <a:srgbClr val="2B2B2B"/>
                </a:highlight>
              </a:rPr>
              <a:t>, </a:t>
            </a:r>
            <a:r>
              <a:rPr lang="ko" sz="1200">
                <a:solidFill>
                  <a:srgbClr val="A9B7C6"/>
                </a:solidFill>
                <a:highlight>
                  <a:srgbClr val="2B2B2B"/>
                </a:highlight>
              </a:rPr>
              <a:t>p2)</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r>
              <a:rPr lang="ko" sz="1200">
                <a:solidFill>
                  <a:srgbClr val="9876AA"/>
                </a:solidFill>
                <a:highlight>
                  <a:srgbClr val="2B2B2B"/>
                </a:highlight>
              </a:rPr>
              <a:t>level</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A9B7C6"/>
                </a:solidFill>
                <a:highlight>
                  <a:srgbClr val="2B2B2B"/>
                </a:highlight>
              </a:rPr>
              <a:t>-&gt; </a:t>
            </a:r>
            <a:r>
              <a:rPr lang="ko" sz="1200">
                <a:solidFill>
                  <a:srgbClr val="9876AA"/>
                </a:solidFill>
                <a:highlight>
                  <a:srgbClr val="2B2B2B"/>
                </a:highlight>
              </a:rPr>
              <a:t>levelImg</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-&gt; </a:t>
            </a:r>
            <a:r>
              <a:rPr lang="ko" sz="1200">
                <a:solidFill>
                  <a:srgbClr val="9876AA"/>
                </a:solidFill>
                <a:highlight>
                  <a:srgbClr val="2B2B2B"/>
                </a:highlight>
              </a:rPr>
              <a:t>levelImg</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r>
              <a:rPr lang="ko" sz="1200">
                <a:solidFill>
                  <a:srgbClr val="9876AA"/>
                </a:solidFill>
                <a:highlight>
                  <a:srgbClr val="2B2B2B"/>
                </a:highlight>
              </a:rPr>
              <a:t>levelImg</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"시간 선택"</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timeImg</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p4)</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a:t>
            </a:r>
            <a:r>
              <a:rPr lang="ko" sz="1200">
                <a:solidFill>
                  <a:srgbClr val="A9B7C6"/>
                </a:solidFill>
                <a:highlight>
                  <a:srgbClr val="2B2B2B"/>
                </a:highlight>
              </a:rPr>
              <a:t>(time </a:t>
            </a:r>
            <a:r>
              <a:rPr lang="ko" sz="1200">
                <a:solidFill>
                  <a:srgbClr val="CC7832"/>
                </a:solidFill>
                <a:highlight>
                  <a:srgbClr val="2B2B2B"/>
                </a:highlight>
              </a:rPr>
              <a:t>in </a:t>
            </a:r>
            <a:r>
              <a:rPr lang="ko" sz="1200">
                <a:solidFill>
                  <a:srgbClr val="9876AA"/>
                </a:solidFill>
                <a:highlight>
                  <a:srgbClr val="2B2B2B"/>
                </a:highlight>
              </a:rPr>
              <a:t>timeImg</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time.drawBitmap(canvas</a:t>
            </a:r>
            <a:r>
              <a:rPr lang="ko" sz="1200">
                <a:solidFill>
                  <a:srgbClr val="CC7832"/>
                </a:solidFill>
                <a:highlight>
                  <a:srgbClr val="2B2B2B"/>
                </a:highlight>
              </a:rPr>
              <a:t>, </a:t>
            </a:r>
            <a:r>
              <a:rPr lang="ko" sz="1200">
                <a:solidFill>
                  <a:srgbClr val="A9B7C6"/>
                </a:solidFill>
                <a:highlight>
                  <a:srgbClr val="2B2B2B"/>
                </a:highlight>
              </a:rPr>
              <a:t>p2)</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r>
              <a:rPr lang="ko" sz="1200">
                <a:solidFill>
                  <a:srgbClr val="9876AA"/>
                </a:solidFill>
                <a:highlight>
                  <a:srgbClr val="2B2B2B"/>
                </a:highlight>
              </a:rPr>
              <a:t>timeValue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A9B7C6"/>
                </a:solidFill>
                <a:highlight>
                  <a:srgbClr val="2B2B2B"/>
                </a:highlight>
              </a:rPr>
              <a:t>-&gt; </a:t>
            </a:r>
            <a:r>
              <a:rPr lang="ko" sz="1200">
                <a:solidFill>
                  <a:srgbClr val="9876AA"/>
                </a:solidFill>
                <a:highlight>
                  <a:srgbClr val="2B2B2B"/>
                </a:highlight>
              </a:rPr>
              <a:t>timeImg</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-&gt; </a:t>
            </a:r>
            <a:r>
              <a:rPr lang="ko" sz="1200">
                <a:solidFill>
                  <a:srgbClr val="9876AA"/>
                </a:solidFill>
                <a:highlight>
                  <a:srgbClr val="2B2B2B"/>
                </a:highlight>
              </a:rPr>
              <a:t>timeImg</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r>
              <a:rPr lang="ko" sz="1200">
                <a:solidFill>
                  <a:srgbClr val="9876AA"/>
                </a:solidFill>
                <a:highlight>
                  <a:srgbClr val="2B2B2B"/>
                </a:highlight>
              </a:rPr>
              <a:t>timeImg</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//도움말 나오기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.drawRect(</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"바구니를 움직여서"</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20</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20</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p3)</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"정답사과를 받는 게임"</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20</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9</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p3)</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appleImg</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2</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2</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3</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3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//수학게임 결과</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6897BB"/>
                </a:solidFill>
                <a:highlight>
                  <a:srgbClr val="2B2B2B"/>
                </a:highlight>
              </a:rPr>
              <a:t>3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.drawRect(</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a:t>
            </a:r>
            <a:r>
              <a:rPr lang="ko" sz="1200">
                <a:solidFill>
                  <a:srgbClr val="9876AA"/>
                </a:solidFill>
                <a:highlight>
                  <a:srgbClr val="2B2B2B"/>
                </a:highlight>
              </a:rPr>
              <a:t>resultShow</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resultShow</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resultShow</a:t>
            </a:r>
            <a:r>
              <a:rPr lang="ko" sz="1200">
                <a:solidFill>
                  <a:srgbClr val="A9B7C6"/>
                </a:solidFill>
                <a:highlight>
                  <a:srgbClr val="2B2B2B"/>
                </a:highlight>
              </a:rPr>
              <a:t>.</a:t>
            </a:r>
            <a:r>
              <a:rPr lang="ko" sz="1200">
                <a:solidFill>
                  <a:srgbClr val="9876AA"/>
                </a:solidFill>
                <a:highlight>
                  <a:srgbClr val="2B2B2B"/>
                </a:highlight>
              </a:rPr>
              <a:t>yPos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"맞은 개수: " </a:t>
            </a:r>
            <a:r>
              <a:rPr lang="ko" sz="1200">
                <a:solidFill>
                  <a:srgbClr val="A9B7C6"/>
                </a:solidFill>
                <a:highlight>
                  <a:srgbClr val="2B2B2B"/>
                </a:highlight>
              </a:rPr>
              <a:t>+ </a:t>
            </a:r>
            <a:r>
              <a:rPr lang="ko" sz="1200">
                <a:solidFill>
                  <a:srgbClr val="9876AA"/>
                </a:solidFill>
                <a:highlight>
                  <a:srgbClr val="2B2B2B"/>
                </a:highlight>
              </a:rPr>
              <a:t>oNumber </a:t>
            </a:r>
            <a:r>
              <a:rPr lang="ko" sz="1200">
                <a:solidFill>
                  <a:srgbClr val="A9B7C6"/>
                </a:solidFill>
                <a:highlight>
                  <a:srgbClr val="2B2B2B"/>
                </a:highlight>
              </a:rPr>
              <a:t>+ </a:t>
            </a:r>
            <a:r>
              <a:rPr lang="ko" sz="1200">
                <a:solidFill>
                  <a:srgbClr val="6A8759"/>
                </a:solidFill>
                <a:highlight>
                  <a:srgbClr val="2B2B2B"/>
                </a:highlight>
              </a:rPr>
              <a:t>"개"</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10</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9 </a:t>
            </a:r>
            <a:r>
              <a:rPr lang="ko" sz="1200">
                <a:solidFill>
                  <a:srgbClr val="A9B7C6"/>
                </a:solidFill>
                <a:highlight>
                  <a:srgbClr val="2B2B2B"/>
                </a:highlight>
              </a:rPr>
              <a:t>/ </a:t>
            </a:r>
            <a:r>
              <a:rPr lang="ko" sz="1200">
                <a:solidFill>
                  <a:srgbClr val="6897BB"/>
                </a:solidFill>
                <a:highlight>
                  <a:srgbClr val="2B2B2B"/>
                </a:highlight>
              </a:rPr>
              <a:t>20</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p4)</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"틀린 개수: " </a:t>
            </a:r>
            <a:r>
              <a:rPr lang="ko" sz="1200">
                <a:solidFill>
                  <a:srgbClr val="A9B7C6"/>
                </a:solidFill>
                <a:highlight>
                  <a:srgbClr val="2B2B2B"/>
                </a:highlight>
              </a:rPr>
              <a:t>+ </a:t>
            </a:r>
            <a:r>
              <a:rPr lang="ko" sz="1200">
                <a:solidFill>
                  <a:srgbClr val="9876AA"/>
                </a:solidFill>
                <a:highlight>
                  <a:srgbClr val="2B2B2B"/>
                </a:highlight>
              </a:rPr>
              <a:t>xNumber </a:t>
            </a:r>
            <a:r>
              <a:rPr lang="ko" sz="1200">
                <a:solidFill>
                  <a:srgbClr val="A9B7C6"/>
                </a:solidFill>
                <a:highlight>
                  <a:srgbClr val="2B2B2B"/>
                </a:highlight>
              </a:rPr>
              <a:t>+ </a:t>
            </a:r>
            <a:r>
              <a:rPr lang="ko" sz="1200">
                <a:solidFill>
                  <a:srgbClr val="6A8759"/>
                </a:solidFill>
                <a:highlight>
                  <a:srgbClr val="2B2B2B"/>
                </a:highlight>
              </a:rPr>
              <a:t>"개"</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10</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1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p4)</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1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//정답 사과을 받았을 경우 30점 표시하기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isScoreImageActive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scoreCount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scoreCount </a:t>
            </a:r>
            <a:r>
              <a:rPr lang="ko" sz="1200">
                <a:solidFill>
                  <a:srgbClr val="A9B7C6"/>
                </a:solidFill>
                <a:highlight>
                  <a:srgbClr val="2B2B2B"/>
                </a:highlight>
              </a:rPr>
              <a:t>&lt; </a:t>
            </a:r>
            <a:r>
              <a:rPr lang="ko" sz="1200">
                <a:solidFill>
                  <a:srgbClr val="6897BB"/>
                </a:solidFill>
                <a:highlight>
                  <a:srgbClr val="2B2B2B"/>
                </a:highlight>
              </a:rPr>
              <a:t>40</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scoreImage</a:t>
            </a:r>
            <a:r>
              <a:rPr lang="ko" sz="1200">
                <a:solidFill>
                  <a:srgbClr val="A9B7C6"/>
                </a:solidFill>
                <a:highlight>
                  <a:srgbClr val="2B2B2B"/>
                </a:highlight>
              </a:rPr>
              <a:t>.drawBitmap(canvas</a:t>
            </a:r>
            <a:r>
              <a:rPr lang="ko" sz="1200">
                <a:solidFill>
                  <a:srgbClr val="CC7832"/>
                </a:solidFill>
                <a:highlight>
                  <a:srgbClr val="2B2B2B"/>
                </a:highlight>
              </a:rPr>
              <a:t>, </a:t>
            </a:r>
            <a:r>
              <a:rPr lang="ko" sz="1200">
                <a:solidFill>
                  <a:srgbClr val="A9B7C6"/>
                </a:solidFill>
                <a:highlight>
                  <a:srgbClr val="2B2B2B"/>
                </a:highlight>
              </a:rPr>
              <a:t>p1)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 </a:t>
            </a:r>
            <a:r>
              <a:rPr lang="ko" sz="1200">
                <a:solidFill>
                  <a:srgbClr val="CC7832"/>
                </a:solidFill>
                <a:highlight>
                  <a:srgbClr val="2B2B2B"/>
                </a:highlight>
              </a:rPr>
              <a:t>else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scoreCount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isScoreImageActive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performClick</a:t>
            </a:r>
            <a:r>
              <a:rPr lang="ko" sz="1200">
                <a:solidFill>
                  <a:srgbClr val="A9B7C6"/>
                </a:solidFill>
                <a:highlight>
                  <a:srgbClr val="2B2B2B"/>
                </a:highlight>
              </a:rPr>
              <a: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.performClick()</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//버튼을 클릭했는지 체크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checkButtonClick</a:t>
            </a:r>
            <a:r>
              <a:rPr lang="ko" sz="1200">
                <a:solidFill>
                  <a:srgbClr val="A9B7C6"/>
                </a:solidFill>
                <a:highlight>
                  <a:srgbClr val="2B2B2B"/>
                </a:highlight>
              </a:rPr>
              <a:t>(button: CustomBitmap</a:t>
            </a:r>
            <a:r>
              <a:rPr lang="ko" sz="1200">
                <a:solidFill>
                  <a:srgbClr val="CC7832"/>
                </a:solidFill>
                <a:highlight>
                  <a:srgbClr val="2B2B2B"/>
                </a:highlight>
              </a:rPr>
              <a:t>, </a:t>
            </a:r>
            <a:r>
              <a:rPr lang="ko" sz="1200">
                <a:solidFill>
                  <a:srgbClr val="A9B7C6"/>
                </a:solidFill>
                <a:highlight>
                  <a:srgbClr val="2B2B2B"/>
                </a:highlight>
              </a:rPr>
              <a:t>x: Int</a:t>
            </a:r>
            <a:r>
              <a:rPr lang="ko" sz="1200">
                <a:solidFill>
                  <a:srgbClr val="CC7832"/>
                </a:solidFill>
                <a:highlight>
                  <a:srgbClr val="2B2B2B"/>
                </a:highlight>
              </a:rPr>
              <a:t>, </a:t>
            </a:r>
            <a:r>
              <a:rPr lang="ko" sz="1200">
                <a:solidFill>
                  <a:srgbClr val="A9B7C6"/>
                </a:solidFill>
                <a:highlight>
                  <a:srgbClr val="2B2B2B"/>
                </a:highlight>
              </a:rPr>
              <a:t>y: Int):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a:t>
            </a:r>
            <a:r>
              <a:rPr lang="ko" sz="1200">
                <a:solidFill>
                  <a:srgbClr val="A9B7C6"/>
                </a:solidFill>
                <a:highlight>
                  <a:srgbClr val="2B2B2B"/>
                </a:highlight>
              </a:rPr>
              <a:t>(x &gt; button.</a:t>
            </a:r>
            <a:r>
              <a:rPr lang="ko" sz="1200">
                <a:solidFill>
                  <a:srgbClr val="9876AA"/>
                </a:solidFill>
                <a:highlight>
                  <a:srgbClr val="2B2B2B"/>
                </a:highlight>
              </a:rPr>
              <a:t>xPos</a:t>
            </a:r>
            <a:r>
              <a:rPr lang="ko" sz="1200">
                <a:solidFill>
                  <a:srgbClr val="A9B7C6"/>
                </a:solidFill>
                <a:highlight>
                  <a:srgbClr val="2B2B2B"/>
                </a:highlight>
              </a:rPr>
              <a:t>) &amp;&amp; (x &lt; button.</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 &amp;&amp; (y &gt; button.</a:t>
            </a:r>
            <a:r>
              <a:rPr lang="ko" sz="1200">
                <a:solidFill>
                  <a:srgbClr val="9876AA"/>
                </a:solidFill>
                <a:highlight>
                  <a:srgbClr val="2B2B2B"/>
                </a:highlight>
              </a:rPr>
              <a:t>yPos</a:t>
            </a:r>
            <a:r>
              <a:rPr lang="ko" sz="1200">
                <a:solidFill>
                  <a:srgbClr val="A9B7C6"/>
                </a:solidFill>
                <a:highlight>
                  <a:srgbClr val="2B2B2B"/>
                </a:highlight>
              </a:rPr>
              <a:t>) &amp;&amp; (y &lt; button.</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onTouchEvent</a:t>
            </a:r>
            <a:r>
              <a:rPr lang="ko" sz="1200">
                <a:solidFill>
                  <a:srgbClr val="A9B7C6"/>
                </a:solidFill>
                <a:highlight>
                  <a:srgbClr val="2B2B2B"/>
                </a:highlight>
              </a:rPr>
              <a:t>(event: MotionEvent):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x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y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returnValue =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if </a:t>
            </a:r>
            <a:r>
              <a:rPr lang="ko" sz="1200">
                <a:solidFill>
                  <a:srgbClr val="A9B7C6"/>
                </a:solidFill>
                <a:highlight>
                  <a:srgbClr val="2B2B2B"/>
                </a:highlight>
              </a:rPr>
              <a:t>(event.</a:t>
            </a:r>
            <a:r>
              <a:rPr lang="ko" sz="1200" i="1">
                <a:solidFill>
                  <a:srgbClr val="9876AA"/>
                </a:solidFill>
                <a:highlight>
                  <a:srgbClr val="2B2B2B"/>
                </a:highlight>
              </a:rPr>
              <a:t>action </a:t>
            </a:r>
            <a:r>
              <a:rPr lang="ko" sz="1200">
                <a:solidFill>
                  <a:srgbClr val="A9B7C6"/>
                </a:solidFill>
                <a:highlight>
                  <a:srgbClr val="2B2B2B"/>
                </a:highlight>
              </a:rPr>
              <a:t>== MotionEvent.</a:t>
            </a:r>
            <a:r>
              <a:rPr lang="ko" sz="1200" i="1">
                <a:solidFill>
                  <a:srgbClr val="9876AA"/>
                </a:solidFill>
                <a:highlight>
                  <a:srgbClr val="2B2B2B"/>
                </a:highlight>
              </a:rPr>
              <a:t>ACTION_DOWN</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x = event.</a:t>
            </a:r>
            <a:r>
              <a:rPr lang="ko" sz="1200" i="1">
                <a:solidFill>
                  <a:srgbClr val="9876AA"/>
                </a:solidFill>
                <a:highlight>
                  <a:srgbClr val="2B2B2B"/>
                </a:highlight>
              </a:rPr>
              <a:t>x</a:t>
            </a:r>
            <a:r>
              <a:rPr lang="ko" sz="1200">
                <a:solidFill>
                  <a:srgbClr val="A9B7C6"/>
                </a:solidFill>
                <a:highlight>
                  <a:srgbClr val="2B2B2B"/>
                </a:highlight>
              </a:rPr>
              <a:t>.toInt()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y = event.</a:t>
            </a:r>
            <a:r>
              <a:rPr lang="ko" sz="1200" i="1">
                <a:solidFill>
                  <a:srgbClr val="9876AA"/>
                </a:solidFill>
                <a:highlight>
                  <a:srgbClr val="2B2B2B"/>
                </a:highlight>
              </a:rPr>
              <a:t>y</a:t>
            </a:r>
            <a:r>
              <a:rPr lang="ko" sz="1200">
                <a:solidFill>
                  <a:srgbClr val="A9B7C6"/>
                </a:solidFill>
                <a:highlight>
                  <a:srgbClr val="2B2B2B"/>
                </a:highlight>
              </a:rPr>
              <a:t>.toInt()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returnValue =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performClick()</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(checkButtonClick(</a:t>
            </a:r>
            <a:r>
              <a:rPr lang="ko" sz="1200">
                <a:solidFill>
                  <a:srgbClr val="9876AA"/>
                </a:solidFill>
                <a:highlight>
                  <a:srgbClr val="2B2B2B"/>
                </a:highlight>
              </a:rPr>
              <a:t>arrows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basketSpeed</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CC7832"/>
                </a:solidFill>
                <a:highlight>
                  <a:srgbClr val="2B2B2B"/>
                </a:highlight>
              </a:rPr>
              <a:t>else if </a:t>
            </a:r>
            <a:r>
              <a:rPr lang="ko" sz="1200">
                <a:solidFill>
                  <a:srgbClr val="A9B7C6"/>
                </a:solidFill>
                <a:highlight>
                  <a:srgbClr val="2B2B2B"/>
                </a:highlight>
              </a:rPr>
              <a:t>(checkButtonClick(</a:t>
            </a:r>
            <a:r>
              <a:rPr lang="ko" sz="1200">
                <a:solidFill>
                  <a:srgbClr val="9876AA"/>
                </a:solidFill>
                <a:highlight>
                  <a:srgbClr val="2B2B2B"/>
                </a:highlight>
              </a:rPr>
              <a:t>arrows</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basket</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basketSpeed</a:t>
            </a:r>
            <a:endParaRPr sz="1200">
              <a:solidFill>
                <a:srgbClr val="9876AA"/>
              </a:solidFill>
              <a:highlight>
                <a:srgbClr val="2B2B2B"/>
              </a:highlight>
            </a:endParaRPr>
          </a:p>
          <a:p>
            <a:pPr marL="0" lvl="0" indent="0" algn="l" rtl="0">
              <a:spcBef>
                <a:spcPts val="0"/>
              </a:spcBef>
              <a:spcAft>
                <a:spcPts val="0"/>
              </a:spcAft>
              <a:buNone/>
            </a:pP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808080"/>
                </a:solidFill>
                <a:highlight>
                  <a:srgbClr val="2B2B2B"/>
                </a:highlight>
              </a:rPr>
              <a:t>// 환경설정 활성화 : 덧셈문제, 뺄셈, 곱셈 문제 선택</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1</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checkButtonClick(</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operator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makeQuestion()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checkButtonClick(</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operator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makeQuestion()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checkButtonClick(</a:t>
            </a:r>
            <a:r>
              <a:rPr lang="ko" sz="1200">
                <a:solidFill>
                  <a:srgbClr val="9876AA"/>
                </a:solidFill>
                <a:highlight>
                  <a:srgbClr val="2B2B2B"/>
                </a:highlight>
              </a:rPr>
              <a:t>menuIcons</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operator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makeQuestion()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checkButtonClick(</a:t>
            </a:r>
            <a:r>
              <a:rPr lang="ko" sz="1200">
                <a:solidFill>
                  <a:srgbClr val="9876AA"/>
                </a:solidFill>
                <a:highlight>
                  <a:srgbClr val="2B2B2B"/>
                </a:highlight>
              </a:rPr>
              <a:t>timeImg</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timer </a:t>
            </a:r>
            <a:r>
              <a:rPr lang="ko" sz="1200">
                <a:solidFill>
                  <a:srgbClr val="A9B7C6"/>
                </a:solidFill>
                <a:highlight>
                  <a:srgbClr val="2B2B2B"/>
                </a:highlight>
              </a:rPr>
              <a:t>= </a:t>
            </a:r>
            <a:r>
              <a:rPr lang="ko" sz="1200">
                <a:solidFill>
                  <a:srgbClr val="6897BB"/>
                </a:solidFill>
                <a:highlight>
                  <a:srgbClr val="2B2B2B"/>
                </a:highlight>
              </a:rPr>
              <a:t>30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timeValue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checkButtonClick(</a:t>
            </a:r>
            <a:r>
              <a:rPr lang="ko" sz="1200">
                <a:solidFill>
                  <a:srgbClr val="9876AA"/>
                </a:solidFill>
                <a:highlight>
                  <a:srgbClr val="2B2B2B"/>
                </a:highlight>
              </a:rPr>
              <a:t>timeImg</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timer </a:t>
            </a:r>
            <a:r>
              <a:rPr lang="ko" sz="1200">
                <a:solidFill>
                  <a:srgbClr val="A9B7C6"/>
                </a:solidFill>
                <a:highlight>
                  <a:srgbClr val="2B2B2B"/>
                </a:highlight>
              </a:rPr>
              <a:t>= </a:t>
            </a:r>
            <a:r>
              <a:rPr lang="ko" sz="1200">
                <a:solidFill>
                  <a:srgbClr val="6897BB"/>
                </a:solidFill>
                <a:highlight>
                  <a:srgbClr val="2B2B2B"/>
                </a:highlight>
              </a:rPr>
              <a:t>60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timeValue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checkButtonClick(</a:t>
            </a:r>
            <a:r>
              <a:rPr lang="ko" sz="1200">
                <a:solidFill>
                  <a:srgbClr val="9876AA"/>
                </a:solidFill>
                <a:highlight>
                  <a:srgbClr val="2B2B2B"/>
                </a:highlight>
              </a:rPr>
              <a:t>timeImg</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timer </a:t>
            </a:r>
            <a:r>
              <a:rPr lang="ko" sz="1200">
                <a:solidFill>
                  <a:srgbClr val="A9B7C6"/>
                </a:solidFill>
                <a:highlight>
                  <a:srgbClr val="2B2B2B"/>
                </a:highlight>
              </a:rPr>
              <a:t>= </a:t>
            </a:r>
            <a:r>
              <a:rPr lang="ko" sz="1200">
                <a:solidFill>
                  <a:srgbClr val="6897BB"/>
                </a:solidFill>
                <a:highlight>
                  <a:srgbClr val="2B2B2B"/>
                </a:highlight>
              </a:rPr>
              <a:t>120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timeValue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checkButtonClick(</a:t>
            </a:r>
            <a:r>
              <a:rPr lang="ko" sz="1200">
                <a:solidFill>
                  <a:srgbClr val="9876AA"/>
                </a:solidFill>
                <a:highlight>
                  <a:srgbClr val="2B2B2B"/>
                </a:highlight>
              </a:rPr>
              <a:t>levelImg</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appleSpeed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200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level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oNumber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xNumber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makeQuestion()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checkButtonClick(</a:t>
            </a:r>
            <a:r>
              <a:rPr lang="ko" sz="1200">
                <a:solidFill>
                  <a:srgbClr val="9876AA"/>
                </a:solidFill>
                <a:highlight>
                  <a:srgbClr val="2B2B2B"/>
                </a:highlight>
              </a:rPr>
              <a:t>levelImg</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appleSpeed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140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level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oNumber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xNumber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makeQuestion()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checkButtonClick(</a:t>
            </a:r>
            <a:r>
              <a:rPr lang="ko" sz="1200">
                <a:solidFill>
                  <a:srgbClr val="9876AA"/>
                </a:solidFill>
                <a:highlight>
                  <a:srgbClr val="2B2B2B"/>
                </a:highlight>
              </a:rPr>
              <a:t>levelImg</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appleSpeed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70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level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oNumber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xNumber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makeQuestion()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checkButtonClick(</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timer </a:t>
            </a:r>
            <a:r>
              <a:rPr lang="ko" sz="1200">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a:t>
            </a:r>
            <a:r>
              <a:rPr lang="ko" sz="1200">
                <a:solidFill>
                  <a:srgbClr val="9876AA"/>
                </a:solidFill>
                <a:highlight>
                  <a:srgbClr val="2B2B2B"/>
                </a:highlight>
              </a:rPr>
              <a:t>timeValue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897BB"/>
                </a:solidFill>
                <a:highlight>
                  <a:srgbClr val="2B2B2B"/>
                </a:highlight>
              </a:rPr>
              <a:t>0 </a:t>
            </a:r>
            <a:r>
              <a:rPr lang="ko" sz="1200">
                <a:solidFill>
                  <a:srgbClr val="A9B7C6"/>
                </a:solidFill>
                <a:highlight>
                  <a:srgbClr val="2B2B2B"/>
                </a:highlight>
              </a:rPr>
              <a:t>-&gt; </a:t>
            </a:r>
            <a:r>
              <a:rPr lang="ko" sz="1200">
                <a:solidFill>
                  <a:srgbClr val="6897BB"/>
                </a:solidFill>
                <a:highlight>
                  <a:srgbClr val="2B2B2B"/>
                </a:highlight>
              </a:rPr>
              <a:t>30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1 </a:t>
            </a:r>
            <a:r>
              <a:rPr lang="ko" sz="1200">
                <a:solidFill>
                  <a:srgbClr val="A9B7C6"/>
                </a:solidFill>
                <a:highlight>
                  <a:srgbClr val="2B2B2B"/>
                </a:highlight>
              </a:rPr>
              <a:t>-&gt; </a:t>
            </a:r>
            <a:r>
              <a:rPr lang="ko" sz="1200">
                <a:solidFill>
                  <a:srgbClr val="6897BB"/>
                </a:solidFill>
                <a:highlight>
                  <a:srgbClr val="2B2B2B"/>
                </a:highlight>
              </a:rPr>
              <a:t>60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-&gt; </a:t>
            </a:r>
            <a:r>
              <a:rPr lang="ko" sz="1200">
                <a:solidFill>
                  <a:srgbClr val="6897BB"/>
                </a:solidFill>
                <a:highlight>
                  <a:srgbClr val="2B2B2B"/>
                </a:highlight>
              </a:rPr>
              <a:t>120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oNumber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xNumber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makeQuestion()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checkTime()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checkButtonClick(</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oNumber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xNumber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System.exit(</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(checkButtonClick(</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 환경설정 비활성화, 즉 게임이 이루어지고 있다.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else if </a:t>
            </a:r>
            <a:r>
              <a:rPr lang="ko" sz="1200">
                <a:solidFill>
                  <a:srgbClr val="A9B7C6"/>
                </a:solidFill>
                <a:highlight>
                  <a:srgbClr val="2B2B2B"/>
                </a:highlight>
              </a:rPr>
              <a:t>(</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0</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(checkButtonClick(</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 </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 도움말 : 닫기 버튼,  또는 결과보기 창에서 나오는 닫기 버튼</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else if </a:t>
            </a:r>
            <a:r>
              <a:rPr lang="ko" sz="1200">
                <a:solidFill>
                  <a:srgbClr val="A9B7C6"/>
                </a:solidFill>
                <a:highlight>
                  <a:srgbClr val="2B2B2B"/>
                </a:highlight>
              </a:rPr>
              <a:t>(</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(x &gt; </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 </a:t>
            </a:r>
            <a:r>
              <a:rPr lang="ko" sz="1200">
                <a:solidFill>
                  <a:srgbClr val="A9B7C6"/>
                </a:solidFill>
                <a:highlight>
                  <a:srgbClr val="2B2B2B"/>
                </a:highlight>
              </a:rPr>
              <a:t>/ </a:t>
            </a:r>
            <a:r>
              <a:rPr lang="ko" sz="1200">
                <a:solidFill>
                  <a:srgbClr val="6897BB"/>
                </a:solidFill>
                <a:highlight>
                  <a:srgbClr val="2B2B2B"/>
                </a:highlight>
              </a:rPr>
              <a:t>3  </a:t>
            </a:r>
            <a:r>
              <a:rPr lang="ko" sz="1200">
                <a:solidFill>
                  <a:srgbClr val="A9B7C6"/>
                </a:solidFill>
                <a:highlight>
                  <a:srgbClr val="2B2B2B"/>
                </a:highlight>
              </a:rPr>
              <a:t>&amp;&amp; x &lt; </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 </a:t>
            </a:r>
            <a:r>
              <a:rPr lang="ko" sz="1200">
                <a:solidFill>
                  <a:srgbClr val="A9B7C6"/>
                </a:solidFill>
                <a:highlight>
                  <a:srgbClr val="2B2B2B"/>
                </a:highlight>
              </a:rPr>
              <a:t>/ </a:t>
            </a:r>
            <a:r>
              <a:rPr lang="ko" sz="1200">
                <a:solidFill>
                  <a:srgbClr val="6897BB"/>
                </a:solidFill>
                <a:highlight>
                  <a:srgbClr val="2B2B2B"/>
                </a:highlight>
              </a:rPr>
              <a:t>3 </a:t>
            </a:r>
            <a:r>
              <a:rPr lang="ko" sz="1200">
                <a:solidFill>
                  <a:srgbClr val="A9B7C6"/>
                </a:solidFill>
                <a:highlight>
                  <a:srgbClr val="2B2B2B"/>
                </a:highlight>
              </a:rPr>
              <a:t>&amp;&amp; y &gt; </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 </a:t>
            </a:r>
            <a:r>
              <a:rPr lang="ko" sz="1200">
                <a:solidFill>
                  <a:srgbClr val="A9B7C6"/>
                </a:solidFill>
                <a:highlight>
                  <a:srgbClr val="2B2B2B"/>
                </a:highlight>
              </a:rPr>
              <a:t>/ </a:t>
            </a:r>
            <a:r>
              <a:rPr lang="ko" sz="1200">
                <a:solidFill>
                  <a:srgbClr val="6897BB"/>
                </a:solidFill>
                <a:highlight>
                  <a:srgbClr val="2B2B2B"/>
                </a:highlight>
              </a:rPr>
              <a:t>3 </a:t>
            </a:r>
            <a:r>
              <a:rPr lang="ko" sz="1200">
                <a:solidFill>
                  <a:srgbClr val="A9B7C6"/>
                </a:solidFill>
                <a:highlight>
                  <a:srgbClr val="2B2B2B"/>
                </a:highlight>
              </a:rPr>
              <a:t>&amp;&amp; y &lt; </a:t>
            </a:r>
            <a:r>
              <a:rPr lang="ko" sz="1200">
                <a:solidFill>
                  <a:srgbClr val="9876AA"/>
                </a:solidFill>
                <a:highlight>
                  <a:srgbClr val="2B2B2B"/>
                </a:highlight>
              </a:rPr>
              <a:t>menuButtons</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oNumber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xNumber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menuNum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a:t>
            </a:r>
            <a:r>
              <a:rPr lang="ko" sz="1200">
                <a:solidFill>
                  <a:srgbClr val="A9B7C6"/>
                </a:solidFill>
                <a:highlight>
                  <a:srgbClr val="2B2B2B"/>
                </a:highlight>
              </a:rPr>
              <a:t>returnValue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onKeyDown</a:t>
            </a:r>
            <a:r>
              <a:rPr lang="ko" sz="1200">
                <a:solidFill>
                  <a:srgbClr val="A9B7C6"/>
                </a:solidFill>
                <a:highlight>
                  <a:srgbClr val="2B2B2B"/>
                </a:highlight>
              </a:rPr>
              <a:t>(keyCode: Int</a:t>
            </a:r>
            <a:r>
              <a:rPr lang="ko" sz="1200">
                <a:solidFill>
                  <a:srgbClr val="CC7832"/>
                </a:solidFill>
                <a:highlight>
                  <a:srgbClr val="2B2B2B"/>
                </a:highlight>
              </a:rPr>
              <a:t>, </a:t>
            </a:r>
            <a:r>
              <a:rPr lang="ko" sz="1200">
                <a:solidFill>
                  <a:srgbClr val="A9B7C6"/>
                </a:solidFill>
                <a:highlight>
                  <a:srgbClr val="2B2B2B"/>
                </a:highlight>
              </a:rPr>
              <a:t>event: KeyEvent):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synchronized</a:t>
            </a:r>
            <a:r>
              <a:rPr lang="ko" sz="1200">
                <a:solidFill>
                  <a:srgbClr val="A9B7C6"/>
                </a:solidFill>
                <a:highlight>
                  <a:srgbClr val="2B2B2B"/>
                </a:highlight>
              </a:rPr>
              <a:t>(</a:t>
            </a:r>
            <a:r>
              <a:rPr lang="ko" sz="1200">
                <a:solidFill>
                  <a:srgbClr val="9876AA"/>
                </a:solidFill>
                <a:highlight>
                  <a:srgbClr val="2B2B2B"/>
                </a:highlight>
              </a:rPr>
              <a:t>mHolder</a:t>
            </a: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(keyCode)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KeyEvent.</a:t>
            </a:r>
            <a:r>
              <a:rPr lang="ko" sz="1200" i="1">
                <a:solidFill>
                  <a:srgbClr val="9876AA"/>
                </a:solidFill>
                <a:highlight>
                  <a:srgbClr val="2B2B2B"/>
                </a:highlight>
              </a:rPr>
              <a:t>KEYCODE_DPAD_LEFT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KeyEvent.</a:t>
            </a:r>
            <a:r>
              <a:rPr lang="ko" sz="1200" i="1">
                <a:solidFill>
                  <a:srgbClr val="9876AA"/>
                </a:solidFill>
                <a:highlight>
                  <a:srgbClr val="2B2B2B"/>
                </a:highlight>
              </a:rPr>
              <a:t>KEYCODE_DPAD_RIGHT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KeyEvent.</a:t>
            </a:r>
            <a:r>
              <a:rPr lang="ko" sz="1200" i="1">
                <a:solidFill>
                  <a:srgbClr val="9876AA"/>
                </a:solidFill>
                <a:highlight>
                  <a:srgbClr val="2B2B2B"/>
                </a:highlight>
              </a:rPr>
              <a:t>KEYCODE_DPAD_UP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return 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
        <p:nvSpPr>
          <p:cNvPr id="370" name="Google Shape;370;p54"/>
          <p:cNvSpPr/>
          <p:nvPr/>
        </p:nvSpPr>
        <p:spPr>
          <a:xfrm>
            <a:off x="-198600" y="15841625"/>
            <a:ext cx="7957200" cy="13755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4"/>
          <p:cNvSpPr txBox="1"/>
          <p:nvPr/>
        </p:nvSpPr>
        <p:spPr>
          <a:xfrm>
            <a:off x="8160850" y="22106975"/>
            <a:ext cx="2895000" cy="1224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각종 비트맵이나 음악 등을 초기화 하는 함수.</a:t>
            </a:r>
            <a:endParaRPr>
              <a:latin typeface="Nanum Gothic"/>
              <a:ea typeface="Nanum Gothic"/>
              <a:cs typeface="Nanum Gothic"/>
              <a:sym typeface="Nanum Gothic"/>
            </a:endParaRPr>
          </a:p>
        </p:txBody>
      </p:sp>
      <p:cxnSp>
        <p:nvCxnSpPr>
          <p:cNvPr id="372" name="Google Shape;372;p54"/>
          <p:cNvCxnSpPr>
            <a:stCxn id="370" idx="3"/>
            <a:endCxn id="371" idx="1"/>
          </p:cNvCxnSpPr>
          <p:nvPr/>
        </p:nvCxnSpPr>
        <p:spPr>
          <a:xfrm>
            <a:off x="7758600" y="22719125"/>
            <a:ext cx="402300" cy="0"/>
          </a:xfrm>
          <a:prstGeom prst="straightConnector1">
            <a:avLst/>
          </a:prstGeom>
          <a:noFill/>
          <a:ln w="19050" cap="flat" cmpd="sng">
            <a:solidFill>
              <a:srgbClr val="FF0000"/>
            </a:solidFill>
            <a:prstDash val="solid"/>
            <a:round/>
            <a:headEnd type="none" w="med" len="med"/>
            <a:tailEnd type="none" w="med" len="med"/>
          </a:ln>
        </p:spPr>
      </p:cxnSp>
      <p:sp>
        <p:nvSpPr>
          <p:cNvPr id="373" name="Google Shape;373;p54"/>
          <p:cNvSpPr/>
          <p:nvPr/>
        </p:nvSpPr>
        <p:spPr>
          <a:xfrm>
            <a:off x="-198600" y="29769975"/>
            <a:ext cx="7957200" cy="5535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4"/>
          <p:cNvSpPr txBox="1"/>
          <p:nvPr/>
        </p:nvSpPr>
        <p:spPr>
          <a:xfrm>
            <a:off x="8160850" y="32128575"/>
            <a:ext cx="2240100" cy="818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새로운 퀴즈를 만드는 함수.</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오답 배열에 넣을 숫자까지 계산한다.</a:t>
            </a:r>
            <a:endParaRPr>
              <a:latin typeface="Nanum Gothic"/>
              <a:ea typeface="Nanum Gothic"/>
              <a:cs typeface="Nanum Gothic"/>
              <a:sym typeface="Nanum Gothic"/>
            </a:endParaRPr>
          </a:p>
        </p:txBody>
      </p:sp>
      <p:cxnSp>
        <p:nvCxnSpPr>
          <p:cNvPr id="375" name="Google Shape;375;p54"/>
          <p:cNvCxnSpPr>
            <a:stCxn id="373" idx="3"/>
            <a:endCxn id="374" idx="1"/>
          </p:cNvCxnSpPr>
          <p:nvPr/>
        </p:nvCxnSpPr>
        <p:spPr>
          <a:xfrm>
            <a:off x="7758600" y="32537625"/>
            <a:ext cx="402300" cy="0"/>
          </a:xfrm>
          <a:prstGeom prst="straightConnector1">
            <a:avLst/>
          </a:prstGeom>
          <a:noFill/>
          <a:ln w="19050" cap="flat" cmpd="sng">
            <a:solidFill>
              <a:srgbClr val="FF0000"/>
            </a:solidFill>
            <a:prstDash val="solid"/>
            <a:round/>
            <a:headEnd type="none" w="med" len="med"/>
            <a:tailEnd type="none" w="med" len="med"/>
          </a:ln>
        </p:spPr>
      </p:cxnSp>
      <p:sp>
        <p:nvSpPr>
          <p:cNvPr id="376" name="Google Shape;376;p54"/>
          <p:cNvSpPr/>
          <p:nvPr/>
        </p:nvSpPr>
        <p:spPr>
          <a:xfrm>
            <a:off x="-198600" y="35392025"/>
            <a:ext cx="7957200" cy="186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4"/>
          <p:cNvSpPr txBox="1"/>
          <p:nvPr/>
        </p:nvSpPr>
        <p:spPr>
          <a:xfrm>
            <a:off x="8160850" y="35914325"/>
            <a:ext cx="2240100" cy="818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사과를 움직이는 함수.</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배열에 들어있는 사과 객체의 y 좌표를 이동한다.</a:t>
            </a:r>
            <a:endParaRPr>
              <a:latin typeface="Nanum Gothic"/>
              <a:ea typeface="Nanum Gothic"/>
              <a:cs typeface="Nanum Gothic"/>
              <a:sym typeface="Nanum Gothic"/>
            </a:endParaRPr>
          </a:p>
        </p:txBody>
      </p:sp>
      <p:cxnSp>
        <p:nvCxnSpPr>
          <p:cNvPr id="378" name="Google Shape;378;p54"/>
          <p:cNvCxnSpPr>
            <a:stCxn id="376" idx="3"/>
            <a:endCxn id="377" idx="1"/>
          </p:cNvCxnSpPr>
          <p:nvPr/>
        </p:nvCxnSpPr>
        <p:spPr>
          <a:xfrm>
            <a:off x="7758600" y="36323375"/>
            <a:ext cx="402300" cy="0"/>
          </a:xfrm>
          <a:prstGeom prst="straightConnector1">
            <a:avLst/>
          </a:prstGeom>
          <a:noFill/>
          <a:ln w="19050" cap="flat" cmpd="sng">
            <a:solidFill>
              <a:srgbClr val="FF0000"/>
            </a:solidFill>
            <a:prstDash val="solid"/>
            <a:round/>
            <a:headEnd type="none" w="med" len="med"/>
            <a:tailEnd type="none" w="med" len="med"/>
          </a:ln>
        </p:spPr>
      </p:cxnSp>
      <p:sp>
        <p:nvSpPr>
          <p:cNvPr id="379" name="Google Shape;379;p54"/>
          <p:cNvSpPr/>
          <p:nvPr/>
        </p:nvSpPr>
        <p:spPr>
          <a:xfrm>
            <a:off x="-198600" y="37341475"/>
            <a:ext cx="7957200" cy="5098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4"/>
          <p:cNvSpPr txBox="1"/>
          <p:nvPr/>
        </p:nvSpPr>
        <p:spPr>
          <a:xfrm>
            <a:off x="8219050" y="39379675"/>
            <a:ext cx="3142200" cy="1022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바구니와 사과의 접촉여부를 체크한다.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접촉했으면 그 객체를 지운다.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오답 사과와 정답 사과 각각 접촉했을 때 해야 할 일이 달라 따로 처리한다.</a:t>
            </a:r>
            <a:endParaRPr>
              <a:latin typeface="Nanum Gothic"/>
              <a:ea typeface="Nanum Gothic"/>
              <a:cs typeface="Nanum Gothic"/>
              <a:sym typeface="Nanum Gothic"/>
            </a:endParaRPr>
          </a:p>
        </p:txBody>
      </p:sp>
      <p:cxnSp>
        <p:nvCxnSpPr>
          <p:cNvPr id="381" name="Google Shape;381;p54"/>
          <p:cNvCxnSpPr>
            <a:stCxn id="379" idx="3"/>
            <a:endCxn id="380" idx="1"/>
          </p:cNvCxnSpPr>
          <p:nvPr/>
        </p:nvCxnSpPr>
        <p:spPr>
          <a:xfrm>
            <a:off x="7758600" y="39890875"/>
            <a:ext cx="460500" cy="0"/>
          </a:xfrm>
          <a:prstGeom prst="straightConnector1">
            <a:avLst/>
          </a:prstGeom>
          <a:noFill/>
          <a:ln w="19050" cap="flat" cmpd="sng">
            <a:solidFill>
              <a:srgbClr val="FF0000"/>
            </a:solidFill>
            <a:prstDash val="solid"/>
            <a:round/>
            <a:headEnd type="none" w="med" len="med"/>
            <a:tailEnd type="none" w="med" len="med"/>
          </a:ln>
        </p:spPr>
      </p:cxnSp>
      <p:sp>
        <p:nvSpPr>
          <p:cNvPr id="382" name="Google Shape;382;p54"/>
          <p:cNvSpPr/>
          <p:nvPr/>
        </p:nvSpPr>
        <p:spPr>
          <a:xfrm>
            <a:off x="-198600" y="42600875"/>
            <a:ext cx="7957200" cy="2349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4"/>
          <p:cNvSpPr txBox="1"/>
          <p:nvPr/>
        </p:nvSpPr>
        <p:spPr>
          <a:xfrm>
            <a:off x="8160850" y="42920225"/>
            <a:ext cx="3200400" cy="17106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시간을 측정하는 코루틴.</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Dispatchers.Main으로, 메인쓰레드에서 실행한다.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repeatCount 만큼, 1초씩 딜레이 하면서 시간을 줄이고 반복이 끝나면 menuNum을 3으로 만들어서 결과화면이 나오도록 한다.</a:t>
            </a:r>
            <a:endParaRPr>
              <a:latin typeface="Nanum Gothic"/>
              <a:ea typeface="Nanum Gothic"/>
              <a:cs typeface="Nanum Gothic"/>
              <a:sym typeface="Nanum Gothic"/>
            </a:endParaRPr>
          </a:p>
        </p:txBody>
      </p:sp>
      <p:cxnSp>
        <p:nvCxnSpPr>
          <p:cNvPr id="384" name="Google Shape;384;p54"/>
          <p:cNvCxnSpPr>
            <a:stCxn id="382" idx="3"/>
            <a:endCxn id="383" idx="1"/>
          </p:cNvCxnSpPr>
          <p:nvPr/>
        </p:nvCxnSpPr>
        <p:spPr>
          <a:xfrm>
            <a:off x="7758600" y="43775525"/>
            <a:ext cx="402300" cy="0"/>
          </a:xfrm>
          <a:prstGeom prst="straightConnector1">
            <a:avLst/>
          </a:prstGeom>
          <a:noFill/>
          <a:ln w="19050" cap="flat" cmpd="sng">
            <a:solidFill>
              <a:srgbClr val="FF0000"/>
            </a:solidFill>
            <a:prstDash val="solid"/>
            <a:round/>
            <a:headEnd type="none" w="med" len="med"/>
            <a:tailEnd type="none" w="med" len="med"/>
          </a:ln>
        </p:spPr>
      </p:cxnSp>
      <p:sp>
        <p:nvSpPr>
          <p:cNvPr id="385" name="Google Shape;385;p54"/>
          <p:cNvSpPr/>
          <p:nvPr/>
        </p:nvSpPr>
        <p:spPr>
          <a:xfrm>
            <a:off x="-198600" y="45110775"/>
            <a:ext cx="7957200" cy="350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4"/>
          <p:cNvSpPr txBox="1"/>
          <p:nvPr/>
        </p:nvSpPr>
        <p:spPr>
          <a:xfrm>
            <a:off x="8160850" y="46066275"/>
            <a:ext cx="3200400" cy="15942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화면을 그리는 코루틴.</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GlobalScope로 만들어서 앱이 시작될 때 실행되고, 종료될 때 코루틴을 종료한다.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캔버스를 lock해서 그림을 그렸다가 unlock해서 다시 쌓아두는 방식을 사용한다.</a:t>
            </a:r>
            <a:endParaRPr>
              <a:latin typeface="Nanum Gothic"/>
              <a:ea typeface="Nanum Gothic"/>
              <a:cs typeface="Nanum Gothic"/>
              <a:sym typeface="Nanum Gothic"/>
            </a:endParaRPr>
          </a:p>
        </p:txBody>
      </p:sp>
      <p:cxnSp>
        <p:nvCxnSpPr>
          <p:cNvPr id="387" name="Google Shape;387;p54"/>
          <p:cNvCxnSpPr>
            <a:stCxn id="385" idx="3"/>
            <a:endCxn id="386" idx="1"/>
          </p:cNvCxnSpPr>
          <p:nvPr/>
        </p:nvCxnSpPr>
        <p:spPr>
          <a:xfrm>
            <a:off x="7758600" y="46863375"/>
            <a:ext cx="402300" cy="0"/>
          </a:xfrm>
          <a:prstGeom prst="straightConnector1">
            <a:avLst/>
          </a:prstGeom>
          <a:noFill/>
          <a:ln w="19050" cap="flat" cmpd="sng">
            <a:solidFill>
              <a:srgbClr val="FF0000"/>
            </a:solidFill>
            <a:prstDash val="solid"/>
            <a:round/>
            <a:headEnd type="none" w="med" len="med"/>
            <a:tailEnd type="none" w="med" len="med"/>
          </a:ln>
        </p:spPr>
      </p:cxnSp>
      <p:sp>
        <p:nvSpPr>
          <p:cNvPr id="388" name="Google Shape;388;p54"/>
          <p:cNvSpPr/>
          <p:nvPr/>
        </p:nvSpPr>
        <p:spPr>
          <a:xfrm>
            <a:off x="-198600" y="50185125"/>
            <a:ext cx="7957200" cy="350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4"/>
          <p:cNvSpPr txBox="1"/>
          <p:nvPr/>
        </p:nvSpPr>
        <p:spPr>
          <a:xfrm>
            <a:off x="8160850" y="51654075"/>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페인트 객체 설정 부분.</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글씨 크기, 폰트, 색깔 등을 지정한다.</a:t>
            </a:r>
            <a:endParaRPr>
              <a:latin typeface="Nanum Gothic"/>
              <a:ea typeface="Nanum Gothic"/>
              <a:cs typeface="Nanum Gothic"/>
              <a:sym typeface="Nanum Gothic"/>
            </a:endParaRPr>
          </a:p>
        </p:txBody>
      </p:sp>
      <p:cxnSp>
        <p:nvCxnSpPr>
          <p:cNvPr id="390" name="Google Shape;390;p54"/>
          <p:cNvCxnSpPr>
            <a:stCxn id="388" idx="3"/>
            <a:endCxn id="389" idx="1"/>
          </p:cNvCxnSpPr>
          <p:nvPr/>
        </p:nvCxnSpPr>
        <p:spPr>
          <a:xfrm>
            <a:off x="7758600" y="51937725"/>
            <a:ext cx="402300" cy="0"/>
          </a:xfrm>
          <a:prstGeom prst="straightConnector1">
            <a:avLst/>
          </a:prstGeom>
          <a:noFill/>
          <a:ln w="19050" cap="flat" cmpd="sng">
            <a:solidFill>
              <a:srgbClr val="FF0000"/>
            </a:solidFill>
            <a:prstDash val="solid"/>
            <a:round/>
            <a:headEnd type="none" w="med" len="med"/>
            <a:tailEnd type="none" w="med" len="med"/>
          </a:ln>
        </p:spPr>
      </p:cxnSp>
      <p:sp>
        <p:nvSpPr>
          <p:cNvPr id="391" name="Google Shape;391;p54"/>
          <p:cNvSpPr/>
          <p:nvPr/>
        </p:nvSpPr>
        <p:spPr>
          <a:xfrm>
            <a:off x="-198600" y="54192450"/>
            <a:ext cx="7957200" cy="81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4"/>
          <p:cNvSpPr txBox="1"/>
          <p:nvPr/>
        </p:nvSpPr>
        <p:spPr>
          <a:xfrm>
            <a:off x="8160850" y="54317847"/>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백그라운드 색깔로 사각형 그리기.</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남은 시간이랑 점수 text 그리기</a:t>
            </a:r>
            <a:endParaRPr>
              <a:latin typeface="Nanum Gothic"/>
              <a:ea typeface="Nanum Gothic"/>
              <a:cs typeface="Nanum Gothic"/>
              <a:sym typeface="Nanum Gothic"/>
            </a:endParaRPr>
          </a:p>
        </p:txBody>
      </p:sp>
      <p:cxnSp>
        <p:nvCxnSpPr>
          <p:cNvPr id="393" name="Google Shape;393;p54"/>
          <p:cNvCxnSpPr>
            <a:stCxn id="391" idx="3"/>
            <a:endCxn id="392" idx="1"/>
          </p:cNvCxnSpPr>
          <p:nvPr/>
        </p:nvCxnSpPr>
        <p:spPr>
          <a:xfrm>
            <a:off x="7758600" y="54601500"/>
            <a:ext cx="402300" cy="0"/>
          </a:xfrm>
          <a:prstGeom prst="straightConnector1">
            <a:avLst/>
          </a:prstGeom>
          <a:noFill/>
          <a:ln w="19050" cap="flat" cmpd="sng">
            <a:solidFill>
              <a:srgbClr val="FF0000"/>
            </a:solidFill>
            <a:prstDash val="solid"/>
            <a:round/>
            <a:headEnd type="none" w="med" len="med"/>
            <a:tailEnd type="none" w="med" len="med"/>
          </a:ln>
        </p:spPr>
      </p:cxnSp>
      <p:sp>
        <p:nvSpPr>
          <p:cNvPr id="394" name="Google Shape;394;p54"/>
          <p:cNvSpPr/>
          <p:nvPr/>
        </p:nvSpPr>
        <p:spPr>
          <a:xfrm>
            <a:off x="-198600" y="56214975"/>
            <a:ext cx="7957200" cy="1085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4"/>
          <p:cNvSpPr txBox="1"/>
          <p:nvPr/>
        </p:nvSpPr>
        <p:spPr>
          <a:xfrm>
            <a:off x="8160850" y="56569574"/>
            <a:ext cx="3200400" cy="3762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문제 출력하기</a:t>
            </a:r>
            <a:endParaRPr>
              <a:latin typeface="Nanum Gothic"/>
              <a:ea typeface="Nanum Gothic"/>
              <a:cs typeface="Nanum Gothic"/>
              <a:sym typeface="Nanum Gothic"/>
            </a:endParaRPr>
          </a:p>
        </p:txBody>
      </p:sp>
      <p:cxnSp>
        <p:nvCxnSpPr>
          <p:cNvPr id="396" name="Google Shape;396;p54"/>
          <p:cNvCxnSpPr>
            <a:stCxn id="394" idx="3"/>
            <a:endCxn id="395" idx="1"/>
          </p:cNvCxnSpPr>
          <p:nvPr/>
        </p:nvCxnSpPr>
        <p:spPr>
          <a:xfrm>
            <a:off x="7758600" y="56757675"/>
            <a:ext cx="402300" cy="0"/>
          </a:xfrm>
          <a:prstGeom prst="straightConnector1">
            <a:avLst/>
          </a:prstGeom>
          <a:noFill/>
          <a:ln w="19050" cap="flat" cmpd="sng">
            <a:solidFill>
              <a:srgbClr val="FF0000"/>
            </a:solidFill>
            <a:prstDash val="solid"/>
            <a:round/>
            <a:headEnd type="none" w="med" len="med"/>
            <a:tailEnd type="none" w="med" len="med"/>
          </a:ln>
        </p:spPr>
      </p:cxnSp>
      <p:sp>
        <p:nvSpPr>
          <p:cNvPr id="397" name="Google Shape;397;p54"/>
          <p:cNvSpPr/>
          <p:nvPr/>
        </p:nvSpPr>
        <p:spPr>
          <a:xfrm>
            <a:off x="-198600" y="63817425"/>
            <a:ext cx="7957200" cy="91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4"/>
          <p:cNvSpPr txBox="1"/>
          <p:nvPr/>
        </p:nvSpPr>
        <p:spPr>
          <a:xfrm>
            <a:off x="8160850" y="64085024"/>
            <a:ext cx="3200400" cy="3762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menuNum == 0 이면 게임 진행화면</a:t>
            </a:r>
            <a:endParaRPr>
              <a:latin typeface="Nanum Gothic"/>
              <a:ea typeface="Nanum Gothic"/>
              <a:cs typeface="Nanum Gothic"/>
              <a:sym typeface="Nanum Gothic"/>
            </a:endParaRPr>
          </a:p>
        </p:txBody>
      </p:sp>
      <p:cxnSp>
        <p:nvCxnSpPr>
          <p:cNvPr id="399" name="Google Shape;399;p54"/>
          <p:cNvCxnSpPr>
            <a:stCxn id="397" idx="3"/>
            <a:endCxn id="398" idx="1"/>
          </p:cNvCxnSpPr>
          <p:nvPr/>
        </p:nvCxnSpPr>
        <p:spPr>
          <a:xfrm>
            <a:off x="7758600" y="64273125"/>
            <a:ext cx="402300" cy="0"/>
          </a:xfrm>
          <a:prstGeom prst="straightConnector1">
            <a:avLst/>
          </a:prstGeom>
          <a:noFill/>
          <a:ln w="19050" cap="flat" cmpd="sng">
            <a:solidFill>
              <a:srgbClr val="FF0000"/>
            </a:solidFill>
            <a:prstDash val="solid"/>
            <a:round/>
            <a:headEnd type="none" w="med" len="med"/>
            <a:tailEnd type="none" w="med" len="med"/>
          </a:ln>
        </p:spPr>
      </p:cxnSp>
      <p:sp>
        <p:nvSpPr>
          <p:cNvPr id="400" name="Google Shape;400;p54"/>
          <p:cNvSpPr/>
          <p:nvPr/>
        </p:nvSpPr>
        <p:spPr>
          <a:xfrm>
            <a:off x="-198600" y="64899375"/>
            <a:ext cx="7957200" cy="598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4"/>
          <p:cNvSpPr txBox="1"/>
          <p:nvPr/>
        </p:nvSpPr>
        <p:spPr>
          <a:xfrm>
            <a:off x="8160850" y="67277926"/>
            <a:ext cx="3200400" cy="1224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menuNum == 1 이면 환경 설정 화면.</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문제 유형, 난이도, 시간 bitmap 등을 출력한다.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CustomBitmap 클래스의 drawBitmap 함수를 이용한다.</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p:txBody>
      </p:sp>
      <p:cxnSp>
        <p:nvCxnSpPr>
          <p:cNvPr id="402" name="Google Shape;402;p54"/>
          <p:cNvCxnSpPr>
            <a:stCxn id="400" idx="3"/>
            <a:endCxn id="401" idx="1"/>
          </p:cNvCxnSpPr>
          <p:nvPr/>
        </p:nvCxnSpPr>
        <p:spPr>
          <a:xfrm>
            <a:off x="7758600" y="67890075"/>
            <a:ext cx="402300" cy="0"/>
          </a:xfrm>
          <a:prstGeom prst="straightConnector1">
            <a:avLst/>
          </a:prstGeom>
          <a:noFill/>
          <a:ln w="19050" cap="flat" cmpd="sng">
            <a:solidFill>
              <a:srgbClr val="FF0000"/>
            </a:solidFill>
            <a:prstDash val="solid"/>
            <a:round/>
            <a:headEnd type="none" w="med" len="med"/>
            <a:tailEnd type="none" w="med" len="med"/>
          </a:ln>
        </p:spPr>
      </p:cxnSp>
      <p:sp>
        <p:nvSpPr>
          <p:cNvPr id="403" name="Google Shape;403;p54"/>
          <p:cNvSpPr/>
          <p:nvPr/>
        </p:nvSpPr>
        <p:spPr>
          <a:xfrm>
            <a:off x="-198600" y="71051325"/>
            <a:ext cx="7957200" cy="1594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4"/>
          <p:cNvSpPr txBox="1"/>
          <p:nvPr/>
        </p:nvSpPr>
        <p:spPr>
          <a:xfrm>
            <a:off x="8189950" y="71564776"/>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menuNum == 2 이면 도움말 화면.</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설명문과 이미지 그리기.</a:t>
            </a:r>
            <a:endParaRPr>
              <a:latin typeface="Nanum Gothic"/>
              <a:ea typeface="Nanum Gothic"/>
              <a:cs typeface="Nanum Gothic"/>
              <a:sym typeface="Nanum Gothic"/>
            </a:endParaRPr>
          </a:p>
        </p:txBody>
      </p:sp>
      <p:cxnSp>
        <p:nvCxnSpPr>
          <p:cNvPr id="405" name="Google Shape;405;p54"/>
          <p:cNvCxnSpPr>
            <a:stCxn id="403" idx="3"/>
            <a:endCxn id="404" idx="1"/>
          </p:cNvCxnSpPr>
          <p:nvPr/>
        </p:nvCxnSpPr>
        <p:spPr>
          <a:xfrm>
            <a:off x="7758600" y="71848425"/>
            <a:ext cx="431400" cy="0"/>
          </a:xfrm>
          <a:prstGeom prst="straightConnector1">
            <a:avLst/>
          </a:prstGeom>
          <a:noFill/>
          <a:ln w="19050" cap="flat" cmpd="sng">
            <a:solidFill>
              <a:srgbClr val="FF0000"/>
            </a:solidFill>
            <a:prstDash val="solid"/>
            <a:round/>
            <a:headEnd type="none" w="med" len="med"/>
            <a:tailEnd type="none" w="med" len="med"/>
          </a:ln>
        </p:spPr>
      </p:cxnSp>
      <p:sp>
        <p:nvSpPr>
          <p:cNvPr id="406" name="Google Shape;406;p54"/>
          <p:cNvSpPr/>
          <p:nvPr/>
        </p:nvSpPr>
        <p:spPr>
          <a:xfrm>
            <a:off x="-198600" y="72816075"/>
            <a:ext cx="7957200" cy="186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4"/>
          <p:cNvSpPr txBox="1"/>
          <p:nvPr/>
        </p:nvSpPr>
        <p:spPr>
          <a:xfrm>
            <a:off x="8189950" y="73329525"/>
            <a:ext cx="3200400" cy="818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menuNum == 3 이면 결과 화면.</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결과 이미지 출력 및 맞은 개수 틀린 개수 표시</a:t>
            </a:r>
            <a:endParaRPr>
              <a:latin typeface="Nanum Gothic"/>
              <a:ea typeface="Nanum Gothic"/>
              <a:cs typeface="Nanum Gothic"/>
              <a:sym typeface="Nanum Gothic"/>
            </a:endParaRPr>
          </a:p>
        </p:txBody>
      </p:sp>
      <p:cxnSp>
        <p:nvCxnSpPr>
          <p:cNvPr id="408" name="Google Shape;408;p54"/>
          <p:cNvCxnSpPr>
            <a:stCxn id="406" idx="3"/>
            <a:endCxn id="407" idx="1"/>
          </p:cNvCxnSpPr>
          <p:nvPr/>
        </p:nvCxnSpPr>
        <p:spPr>
          <a:xfrm rot="10800000" flipH="1">
            <a:off x="7758600" y="73738425"/>
            <a:ext cx="431400" cy="9000"/>
          </a:xfrm>
          <a:prstGeom prst="straightConnector1">
            <a:avLst/>
          </a:prstGeom>
          <a:noFill/>
          <a:ln w="19050" cap="flat" cmpd="sng">
            <a:solidFill>
              <a:srgbClr val="FF0000"/>
            </a:solidFill>
            <a:prstDash val="solid"/>
            <a:round/>
            <a:headEnd type="none" w="med" len="med"/>
            <a:tailEnd type="none" w="med" len="med"/>
          </a:ln>
        </p:spPr>
      </p:cxnSp>
      <p:sp>
        <p:nvSpPr>
          <p:cNvPr id="409" name="Google Shape;409;p54"/>
          <p:cNvSpPr/>
          <p:nvPr/>
        </p:nvSpPr>
        <p:spPr>
          <a:xfrm>
            <a:off x="-198600" y="75194625"/>
            <a:ext cx="7957200" cy="186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4"/>
          <p:cNvSpPr txBox="1"/>
          <p:nvPr/>
        </p:nvSpPr>
        <p:spPr>
          <a:xfrm>
            <a:off x="8189950" y="75842325"/>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정답 사과를 받았을 때 30점 이미지를 사과 위치에 표시한다.</a:t>
            </a:r>
            <a:endParaRPr>
              <a:latin typeface="Nanum Gothic"/>
              <a:ea typeface="Nanum Gothic"/>
              <a:cs typeface="Nanum Gothic"/>
              <a:sym typeface="Nanum Gothic"/>
            </a:endParaRPr>
          </a:p>
        </p:txBody>
      </p:sp>
      <p:cxnSp>
        <p:nvCxnSpPr>
          <p:cNvPr id="411" name="Google Shape;411;p54"/>
          <p:cNvCxnSpPr>
            <a:stCxn id="409" idx="3"/>
            <a:endCxn id="410" idx="1"/>
          </p:cNvCxnSpPr>
          <p:nvPr/>
        </p:nvCxnSpPr>
        <p:spPr>
          <a:xfrm>
            <a:off x="7758600" y="76125975"/>
            <a:ext cx="431400" cy="0"/>
          </a:xfrm>
          <a:prstGeom prst="straightConnector1">
            <a:avLst/>
          </a:prstGeom>
          <a:noFill/>
          <a:ln w="19050" cap="flat" cmpd="sng">
            <a:solidFill>
              <a:srgbClr val="FF0000"/>
            </a:solidFill>
            <a:prstDash val="solid"/>
            <a:round/>
            <a:headEnd type="none" w="med" len="med"/>
            <a:tailEnd type="none" w="med" len="med"/>
          </a:ln>
        </p:spPr>
      </p:cxnSp>
      <p:sp>
        <p:nvSpPr>
          <p:cNvPr id="412" name="Google Shape;412;p54"/>
          <p:cNvSpPr/>
          <p:nvPr/>
        </p:nvSpPr>
        <p:spPr>
          <a:xfrm>
            <a:off x="-198600" y="79872075"/>
            <a:ext cx="7957200" cy="1022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4"/>
          <p:cNvSpPr txBox="1"/>
          <p:nvPr/>
        </p:nvSpPr>
        <p:spPr>
          <a:xfrm>
            <a:off x="8160850" y="80099625"/>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터치 모션일 경우, x의 위치와 y의 위치를 저장함.</a:t>
            </a:r>
            <a:endParaRPr>
              <a:latin typeface="Nanum Gothic"/>
              <a:ea typeface="Nanum Gothic"/>
              <a:cs typeface="Nanum Gothic"/>
              <a:sym typeface="Nanum Gothic"/>
            </a:endParaRPr>
          </a:p>
        </p:txBody>
      </p:sp>
      <p:cxnSp>
        <p:nvCxnSpPr>
          <p:cNvPr id="414" name="Google Shape;414;p54"/>
          <p:cNvCxnSpPr>
            <a:stCxn id="412" idx="3"/>
            <a:endCxn id="413" idx="1"/>
          </p:cNvCxnSpPr>
          <p:nvPr/>
        </p:nvCxnSpPr>
        <p:spPr>
          <a:xfrm>
            <a:off x="7758600" y="80383275"/>
            <a:ext cx="402300" cy="0"/>
          </a:xfrm>
          <a:prstGeom prst="straightConnector1">
            <a:avLst/>
          </a:prstGeom>
          <a:noFill/>
          <a:ln w="19050" cap="flat" cmpd="sng">
            <a:solidFill>
              <a:srgbClr val="FF0000"/>
            </a:solidFill>
            <a:prstDash val="solid"/>
            <a:round/>
            <a:headEnd type="none" w="med" len="med"/>
            <a:tailEnd type="none" w="med" len="med"/>
          </a:ln>
        </p:spPr>
      </p:cxnSp>
      <p:sp>
        <p:nvSpPr>
          <p:cNvPr id="415" name="Google Shape;415;p54"/>
          <p:cNvSpPr/>
          <p:nvPr/>
        </p:nvSpPr>
        <p:spPr>
          <a:xfrm>
            <a:off x="-198600" y="81547288"/>
            <a:ext cx="7957200" cy="73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4"/>
          <p:cNvSpPr txBox="1"/>
          <p:nvPr/>
        </p:nvSpPr>
        <p:spPr>
          <a:xfrm>
            <a:off x="8160850" y="81628750"/>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좌우 화살표키를 눌렀을 경우 바구니가 양쪽으로 이동함.</a:t>
            </a:r>
            <a:endParaRPr>
              <a:latin typeface="Nanum Gothic"/>
              <a:ea typeface="Nanum Gothic"/>
              <a:cs typeface="Nanum Gothic"/>
              <a:sym typeface="Nanum Gothic"/>
            </a:endParaRPr>
          </a:p>
        </p:txBody>
      </p:sp>
      <p:cxnSp>
        <p:nvCxnSpPr>
          <p:cNvPr id="417" name="Google Shape;417;p54"/>
          <p:cNvCxnSpPr>
            <a:stCxn id="415" idx="3"/>
            <a:endCxn id="416" idx="1"/>
          </p:cNvCxnSpPr>
          <p:nvPr/>
        </p:nvCxnSpPr>
        <p:spPr>
          <a:xfrm>
            <a:off x="7758600" y="81912388"/>
            <a:ext cx="402300" cy="0"/>
          </a:xfrm>
          <a:prstGeom prst="straightConnector1">
            <a:avLst/>
          </a:prstGeom>
          <a:noFill/>
          <a:ln w="19050" cap="flat" cmpd="sng">
            <a:solidFill>
              <a:srgbClr val="FF0000"/>
            </a:solidFill>
            <a:prstDash val="solid"/>
            <a:round/>
            <a:headEnd type="none" w="med" len="med"/>
            <a:tailEnd type="none" w="med" len="med"/>
          </a:ln>
        </p:spPr>
      </p:cxnSp>
      <p:sp>
        <p:nvSpPr>
          <p:cNvPr id="418" name="Google Shape;418;p54"/>
          <p:cNvSpPr/>
          <p:nvPr/>
        </p:nvSpPr>
        <p:spPr>
          <a:xfrm>
            <a:off x="-198600" y="82830275"/>
            <a:ext cx="7957200" cy="251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4"/>
          <p:cNvSpPr txBox="1"/>
          <p:nvPr/>
        </p:nvSpPr>
        <p:spPr>
          <a:xfrm>
            <a:off x="8160850" y="83804975"/>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문제 유형 선택</a:t>
            </a:r>
            <a:endParaRPr>
              <a:latin typeface="Nanum Gothic"/>
              <a:ea typeface="Nanum Gothic"/>
              <a:cs typeface="Nanum Gothic"/>
              <a:sym typeface="Nanum Gothic"/>
            </a:endParaRPr>
          </a:p>
        </p:txBody>
      </p:sp>
      <p:cxnSp>
        <p:nvCxnSpPr>
          <p:cNvPr id="420" name="Google Shape;420;p54"/>
          <p:cNvCxnSpPr>
            <a:stCxn id="418" idx="3"/>
            <a:endCxn id="419" idx="1"/>
          </p:cNvCxnSpPr>
          <p:nvPr/>
        </p:nvCxnSpPr>
        <p:spPr>
          <a:xfrm>
            <a:off x="7758600" y="84088625"/>
            <a:ext cx="402300" cy="0"/>
          </a:xfrm>
          <a:prstGeom prst="straightConnector1">
            <a:avLst/>
          </a:prstGeom>
          <a:noFill/>
          <a:ln w="19050" cap="flat" cmpd="sng">
            <a:solidFill>
              <a:srgbClr val="FF0000"/>
            </a:solidFill>
            <a:prstDash val="solid"/>
            <a:round/>
            <a:headEnd type="none" w="med" len="med"/>
            <a:tailEnd type="none" w="med" len="med"/>
          </a:ln>
        </p:spPr>
      </p:cxnSp>
      <p:sp>
        <p:nvSpPr>
          <p:cNvPr id="421" name="Google Shape;421;p54"/>
          <p:cNvSpPr/>
          <p:nvPr/>
        </p:nvSpPr>
        <p:spPr>
          <a:xfrm>
            <a:off x="-198600" y="85346975"/>
            <a:ext cx="7957200" cy="251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4"/>
          <p:cNvSpPr txBox="1"/>
          <p:nvPr/>
        </p:nvSpPr>
        <p:spPr>
          <a:xfrm>
            <a:off x="8160850" y="86321675"/>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시간 선택</a:t>
            </a:r>
            <a:endParaRPr>
              <a:latin typeface="Nanum Gothic"/>
              <a:ea typeface="Nanum Gothic"/>
              <a:cs typeface="Nanum Gothic"/>
              <a:sym typeface="Nanum Gothic"/>
            </a:endParaRPr>
          </a:p>
        </p:txBody>
      </p:sp>
      <p:cxnSp>
        <p:nvCxnSpPr>
          <p:cNvPr id="423" name="Google Shape;423;p54"/>
          <p:cNvCxnSpPr>
            <a:stCxn id="421" idx="3"/>
            <a:endCxn id="422" idx="1"/>
          </p:cNvCxnSpPr>
          <p:nvPr/>
        </p:nvCxnSpPr>
        <p:spPr>
          <a:xfrm>
            <a:off x="7758600" y="86605325"/>
            <a:ext cx="402300" cy="0"/>
          </a:xfrm>
          <a:prstGeom prst="straightConnector1">
            <a:avLst/>
          </a:prstGeom>
          <a:noFill/>
          <a:ln w="19050" cap="flat" cmpd="sng">
            <a:solidFill>
              <a:srgbClr val="FF0000"/>
            </a:solidFill>
            <a:prstDash val="solid"/>
            <a:round/>
            <a:headEnd type="none" w="med" len="med"/>
            <a:tailEnd type="none" w="med" len="med"/>
          </a:ln>
        </p:spPr>
      </p:cxnSp>
      <p:sp>
        <p:nvSpPr>
          <p:cNvPr id="424" name="Google Shape;424;p54"/>
          <p:cNvSpPr/>
          <p:nvPr/>
        </p:nvSpPr>
        <p:spPr>
          <a:xfrm>
            <a:off x="-198600" y="87863675"/>
            <a:ext cx="7957200" cy="417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4"/>
          <p:cNvSpPr txBox="1"/>
          <p:nvPr/>
        </p:nvSpPr>
        <p:spPr>
          <a:xfrm>
            <a:off x="8160850" y="89667425"/>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난이도 선택</a:t>
            </a:r>
            <a:endParaRPr>
              <a:latin typeface="Nanum Gothic"/>
              <a:ea typeface="Nanum Gothic"/>
              <a:cs typeface="Nanum Gothic"/>
              <a:sym typeface="Nanum Gothic"/>
            </a:endParaRPr>
          </a:p>
        </p:txBody>
      </p:sp>
      <p:cxnSp>
        <p:nvCxnSpPr>
          <p:cNvPr id="426" name="Google Shape;426;p54"/>
          <p:cNvCxnSpPr>
            <a:stCxn id="424" idx="3"/>
            <a:endCxn id="425" idx="1"/>
          </p:cNvCxnSpPr>
          <p:nvPr/>
        </p:nvCxnSpPr>
        <p:spPr>
          <a:xfrm>
            <a:off x="7758600" y="89951075"/>
            <a:ext cx="402300" cy="0"/>
          </a:xfrm>
          <a:prstGeom prst="straightConnector1">
            <a:avLst/>
          </a:prstGeom>
          <a:noFill/>
          <a:ln w="19050" cap="flat" cmpd="sng">
            <a:solidFill>
              <a:srgbClr val="FF0000"/>
            </a:solidFill>
            <a:prstDash val="solid"/>
            <a:round/>
            <a:headEnd type="none" w="med" len="med"/>
            <a:tailEnd type="none" w="med" len="med"/>
          </a:ln>
        </p:spPr>
      </p:cxnSp>
      <p:sp>
        <p:nvSpPr>
          <p:cNvPr id="427" name="Google Shape;427;p54"/>
          <p:cNvSpPr/>
          <p:nvPr/>
        </p:nvSpPr>
        <p:spPr>
          <a:xfrm>
            <a:off x="-198600" y="92051275"/>
            <a:ext cx="7957200" cy="251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4"/>
          <p:cNvSpPr txBox="1"/>
          <p:nvPr/>
        </p:nvSpPr>
        <p:spPr>
          <a:xfrm>
            <a:off x="8160850" y="93025975"/>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확인 버튼 클릭 시 시간 설정 및 변수들 초기화</a:t>
            </a:r>
            <a:endParaRPr>
              <a:latin typeface="Nanum Gothic"/>
              <a:ea typeface="Nanum Gothic"/>
              <a:cs typeface="Nanum Gothic"/>
              <a:sym typeface="Nanum Gothic"/>
            </a:endParaRPr>
          </a:p>
        </p:txBody>
      </p:sp>
      <p:cxnSp>
        <p:nvCxnSpPr>
          <p:cNvPr id="429" name="Google Shape;429;p54"/>
          <p:cNvCxnSpPr>
            <a:stCxn id="427" idx="3"/>
            <a:endCxn id="428" idx="1"/>
          </p:cNvCxnSpPr>
          <p:nvPr/>
        </p:nvCxnSpPr>
        <p:spPr>
          <a:xfrm>
            <a:off x="7758600" y="93309625"/>
            <a:ext cx="402300" cy="0"/>
          </a:xfrm>
          <a:prstGeom prst="straightConnector1">
            <a:avLst/>
          </a:prstGeom>
          <a:noFill/>
          <a:ln w="19050" cap="flat" cmpd="sng">
            <a:solidFill>
              <a:srgbClr val="FF0000"/>
            </a:solidFill>
            <a:prstDash val="solid"/>
            <a:round/>
            <a:headEnd type="none" w="med" len="med"/>
            <a:tailEnd type="none" w="med" len="med"/>
          </a:ln>
        </p:spPr>
      </p:cxnSp>
      <p:sp>
        <p:nvSpPr>
          <p:cNvPr id="430" name="Google Shape;430;p54"/>
          <p:cNvSpPr/>
          <p:nvPr/>
        </p:nvSpPr>
        <p:spPr>
          <a:xfrm>
            <a:off x="-198600" y="94580775"/>
            <a:ext cx="7957200" cy="91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4"/>
          <p:cNvSpPr txBox="1"/>
          <p:nvPr/>
        </p:nvSpPr>
        <p:spPr>
          <a:xfrm>
            <a:off x="8160850" y="94752825"/>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닫기 버튼 클릭시 변수 초기화 및 시스템 종료</a:t>
            </a:r>
            <a:endParaRPr>
              <a:latin typeface="Nanum Gothic"/>
              <a:ea typeface="Nanum Gothic"/>
              <a:cs typeface="Nanum Gothic"/>
              <a:sym typeface="Nanum Gothic"/>
            </a:endParaRPr>
          </a:p>
        </p:txBody>
      </p:sp>
      <p:cxnSp>
        <p:nvCxnSpPr>
          <p:cNvPr id="432" name="Google Shape;432;p54"/>
          <p:cNvCxnSpPr>
            <a:stCxn id="430" idx="3"/>
            <a:endCxn id="431" idx="1"/>
          </p:cNvCxnSpPr>
          <p:nvPr/>
        </p:nvCxnSpPr>
        <p:spPr>
          <a:xfrm>
            <a:off x="7758600" y="95036475"/>
            <a:ext cx="402300" cy="0"/>
          </a:xfrm>
          <a:prstGeom prst="straightConnector1">
            <a:avLst/>
          </a:prstGeom>
          <a:noFill/>
          <a:ln w="19050" cap="flat" cmpd="sng">
            <a:solidFill>
              <a:srgbClr val="FF0000"/>
            </a:solidFill>
            <a:prstDash val="solid"/>
            <a:round/>
            <a:headEnd type="none" w="med" len="med"/>
            <a:tailEnd type="none" w="med" len="med"/>
          </a:ln>
        </p:spPr>
      </p:cxnSp>
      <p:sp>
        <p:nvSpPr>
          <p:cNvPr id="433" name="Google Shape;433;p54"/>
          <p:cNvSpPr/>
          <p:nvPr/>
        </p:nvSpPr>
        <p:spPr>
          <a:xfrm>
            <a:off x="-198600" y="95686350"/>
            <a:ext cx="7957200" cy="455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4"/>
          <p:cNvSpPr txBox="1"/>
          <p:nvPr/>
        </p:nvSpPr>
        <p:spPr>
          <a:xfrm>
            <a:off x="8160850" y="95630550"/>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도움말 버튼 클릭</a:t>
            </a:r>
            <a:endParaRPr>
              <a:latin typeface="Nanum Gothic"/>
              <a:ea typeface="Nanum Gothic"/>
              <a:cs typeface="Nanum Gothic"/>
              <a:sym typeface="Nanum Gothic"/>
            </a:endParaRPr>
          </a:p>
        </p:txBody>
      </p:sp>
      <p:cxnSp>
        <p:nvCxnSpPr>
          <p:cNvPr id="435" name="Google Shape;435;p54"/>
          <p:cNvCxnSpPr>
            <a:stCxn id="433" idx="3"/>
            <a:endCxn id="434" idx="1"/>
          </p:cNvCxnSpPr>
          <p:nvPr/>
        </p:nvCxnSpPr>
        <p:spPr>
          <a:xfrm>
            <a:off x="7758600" y="95914200"/>
            <a:ext cx="402300" cy="0"/>
          </a:xfrm>
          <a:prstGeom prst="straightConnector1">
            <a:avLst/>
          </a:prstGeom>
          <a:noFill/>
          <a:ln w="19050" cap="flat" cmpd="sng">
            <a:solidFill>
              <a:srgbClr val="FF0000"/>
            </a:solidFill>
            <a:prstDash val="solid"/>
            <a:round/>
            <a:headEnd type="none" w="med" len="med"/>
            <a:tailEnd type="none" w="med" len="med"/>
          </a:ln>
        </p:spPr>
      </p:cxnSp>
      <p:sp>
        <p:nvSpPr>
          <p:cNvPr id="436" name="Google Shape;436;p54"/>
          <p:cNvSpPr/>
          <p:nvPr/>
        </p:nvSpPr>
        <p:spPr>
          <a:xfrm>
            <a:off x="-198600" y="96564075"/>
            <a:ext cx="7957200" cy="567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4"/>
          <p:cNvSpPr txBox="1"/>
          <p:nvPr/>
        </p:nvSpPr>
        <p:spPr>
          <a:xfrm>
            <a:off x="8160850" y="96564075"/>
            <a:ext cx="3200400" cy="567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게임 실행 중일 때 메뉴 버튼 누름</a:t>
            </a:r>
            <a:endParaRPr>
              <a:latin typeface="Nanum Gothic"/>
              <a:ea typeface="Nanum Gothic"/>
              <a:cs typeface="Nanum Gothic"/>
              <a:sym typeface="Nanum Gothic"/>
            </a:endParaRPr>
          </a:p>
        </p:txBody>
      </p:sp>
      <p:cxnSp>
        <p:nvCxnSpPr>
          <p:cNvPr id="438" name="Google Shape;438;p54"/>
          <p:cNvCxnSpPr>
            <a:stCxn id="436" idx="3"/>
            <a:endCxn id="437" idx="1"/>
          </p:cNvCxnSpPr>
          <p:nvPr/>
        </p:nvCxnSpPr>
        <p:spPr>
          <a:xfrm>
            <a:off x="7758600" y="96847725"/>
            <a:ext cx="402300" cy="0"/>
          </a:xfrm>
          <a:prstGeom prst="straightConnector1">
            <a:avLst/>
          </a:prstGeom>
          <a:noFill/>
          <a:ln w="19050" cap="flat" cmpd="sng">
            <a:solidFill>
              <a:srgbClr val="FF0000"/>
            </a:solidFill>
            <a:prstDash val="solid"/>
            <a:round/>
            <a:headEnd type="none" w="med" len="med"/>
            <a:tailEnd type="none" w="med" len="med"/>
          </a:ln>
        </p:spPr>
      </p:cxnSp>
      <p:sp>
        <p:nvSpPr>
          <p:cNvPr id="439" name="Google Shape;439;p54"/>
          <p:cNvSpPr/>
          <p:nvPr/>
        </p:nvSpPr>
        <p:spPr>
          <a:xfrm>
            <a:off x="-198600" y="97436900"/>
            <a:ext cx="7957200" cy="186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4"/>
          <p:cNvSpPr txBox="1"/>
          <p:nvPr/>
        </p:nvSpPr>
        <p:spPr>
          <a:xfrm>
            <a:off x="8160850" y="97959200"/>
            <a:ext cx="3200400" cy="818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도움말이나 결과창에서 닫기 버튼을 터치하면 맞은개수 틀린개수를 초기화 후 환결성정으로 돌아감.</a:t>
            </a:r>
            <a:endParaRPr>
              <a:latin typeface="Nanum Gothic"/>
              <a:ea typeface="Nanum Gothic"/>
              <a:cs typeface="Nanum Gothic"/>
              <a:sym typeface="Nanum Gothic"/>
            </a:endParaRPr>
          </a:p>
        </p:txBody>
      </p:sp>
      <p:cxnSp>
        <p:nvCxnSpPr>
          <p:cNvPr id="441" name="Google Shape;441;p54"/>
          <p:cNvCxnSpPr>
            <a:stCxn id="439" idx="3"/>
            <a:endCxn id="440" idx="1"/>
          </p:cNvCxnSpPr>
          <p:nvPr/>
        </p:nvCxnSpPr>
        <p:spPr>
          <a:xfrm>
            <a:off x="7758600" y="98368250"/>
            <a:ext cx="402300" cy="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책 사용법</a:t>
            </a:r>
            <a:endParaRPr/>
          </a:p>
        </p:txBody>
      </p:sp>
      <p:sp>
        <p:nvSpPr>
          <p:cNvPr id="119" name="Google Shape;119;p28"/>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이 책에는 다수의 예제(      기호로 표시)와 문제(       기호로 표시)가 있습니다.</a:t>
            </a:r>
            <a:endParaRPr/>
          </a:p>
          <a:p>
            <a:pPr marL="914400" lvl="1" indent="-317500" algn="l" rtl="0">
              <a:spcBef>
                <a:spcPts val="0"/>
              </a:spcBef>
              <a:spcAft>
                <a:spcPts val="0"/>
              </a:spcAft>
              <a:buSzPts val="1400"/>
              <a:buChar char="○"/>
            </a:pPr>
            <a:r>
              <a:rPr lang="ko"/>
              <a:t>예제는 책에 답이 있으며, 코드를 보고 반드시 이해한 후 스스로 짜 보아야 합니다.</a:t>
            </a:r>
            <a:endParaRPr/>
          </a:p>
          <a:p>
            <a:pPr marL="914400" lvl="1" indent="-317500" algn="l" rtl="0">
              <a:spcBef>
                <a:spcPts val="0"/>
              </a:spcBef>
              <a:spcAft>
                <a:spcPts val="0"/>
              </a:spcAft>
              <a:buSzPts val="1400"/>
              <a:buChar char="○"/>
            </a:pPr>
            <a:r>
              <a:rPr lang="ko"/>
              <a:t>문제는 답이 없으므로 직접 코드를 짜야 합니다.(또는 발표자 노트에 코드가 있을 수도 있습니다.)</a:t>
            </a:r>
            <a:endParaRPr/>
          </a:p>
          <a:p>
            <a:pPr marL="914400" lvl="1" indent="-317500" algn="l" rtl="0">
              <a:spcBef>
                <a:spcPts val="0"/>
              </a:spcBef>
              <a:spcAft>
                <a:spcPts val="0"/>
              </a:spcAft>
              <a:buSzPts val="1400"/>
              <a:buChar char="○"/>
            </a:pPr>
            <a:r>
              <a:rPr lang="ko"/>
              <a:t>예제나 문제는 반드시 스스로 코드를 짜 보아야 합니다. 그렇지 않고서는 뒤의 내용을 따라갈 수 없습니다.</a:t>
            </a:r>
            <a:endParaRPr/>
          </a:p>
        </p:txBody>
      </p:sp>
      <p:sp>
        <p:nvSpPr>
          <p:cNvPr id="120" name="Google Shape;120;p2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a:t>
            </a:fld>
            <a:endParaRPr/>
          </a:p>
        </p:txBody>
      </p:sp>
      <p:pic>
        <p:nvPicPr>
          <p:cNvPr id="121" name="Google Shape;121;p28"/>
          <p:cNvPicPr preferRelativeResize="0"/>
          <p:nvPr/>
        </p:nvPicPr>
        <p:blipFill>
          <a:blip r:embed="rId3">
            <a:alphaModFix/>
          </a:blip>
          <a:stretch>
            <a:fillRect/>
          </a:stretch>
        </p:blipFill>
        <p:spPr>
          <a:xfrm>
            <a:off x="3385412" y="1105394"/>
            <a:ext cx="265498" cy="265498"/>
          </a:xfrm>
          <a:prstGeom prst="rect">
            <a:avLst/>
          </a:prstGeom>
          <a:noFill/>
          <a:ln>
            <a:noFill/>
          </a:ln>
        </p:spPr>
      </p:pic>
      <p:pic>
        <p:nvPicPr>
          <p:cNvPr id="122" name="Google Shape;122;p28"/>
          <p:cNvPicPr preferRelativeResize="0"/>
          <p:nvPr/>
        </p:nvPicPr>
        <p:blipFill>
          <a:blip r:embed="rId4">
            <a:alphaModFix/>
          </a:blip>
          <a:stretch>
            <a:fillRect/>
          </a:stretch>
        </p:blipFill>
        <p:spPr>
          <a:xfrm>
            <a:off x="5756761" y="1063313"/>
            <a:ext cx="349663" cy="3496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5"/>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447" name="Google Shape;447;p5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30</a:t>
            </a:fld>
            <a:endParaRPr sz="2400"/>
          </a:p>
        </p:txBody>
      </p:sp>
      <p:sp>
        <p:nvSpPr>
          <p:cNvPr id="448" name="Google Shape;448;p55"/>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완성도 높이기</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전체 코드(2)</a:t>
            </a:r>
            <a:endParaRPr>
              <a:solidFill>
                <a:schemeClr val="dk1"/>
              </a:solidFill>
              <a:highlight>
                <a:srgbClr val="FFFFFF"/>
              </a:highlight>
            </a:endParaRPr>
          </a:p>
          <a:p>
            <a:pPr marL="1371600" lvl="0" indent="0" algn="l" rtl="0">
              <a:lnSpc>
                <a:spcPct val="115000"/>
              </a:lnSpc>
              <a:spcBef>
                <a:spcPts val="1600"/>
              </a:spcBef>
              <a:spcAft>
                <a:spcPts val="1600"/>
              </a:spcAft>
              <a:buNone/>
            </a:pPr>
            <a:endParaRPr>
              <a:solidFill>
                <a:schemeClr val="dk1"/>
              </a:solidFill>
              <a:highlight>
                <a:srgbClr val="FFFFFF"/>
              </a:highlight>
            </a:endParaRPr>
          </a:p>
        </p:txBody>
      </p:sp>
      <p:sp>
        <p:nvSpPr>
          <p:cNvPr id="449" name="Google Shape;449;p55"/>
          <p:cNvSpPr txBox="1"/>
          <p:nvPr/>
        </p:nvSpPr>
        <p:spPr>
          <a:xfrm>
            <a:off x="0" y="2044750"/>
            <a:ext cx="7560000" cy="10808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com.example.mathgamewithsurfaceview</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android.content.res.Resources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android.graphics.BitmapFactory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android.graphics.Paint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//기본 사과 클래스, 오답으로 처리됨</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open class </a:t>
            </a:r>
            <a:r>
              <a:rPr lang="ko" sz="1200">
                <a:solidFill>
                  <a:srgbClr val="A9B7C6"/>
                </a:solidFill>
                <a:highlight>
                  <a:srgbClr val="2B2B2B"/>
                </a:highlight>
              </a:rPr>
              <a:t>Apple{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//위치를 나타낼 x, y 변수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//사과가 떨어질 속도를 위한 speed 변수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speed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speed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(x: Int</a:t>
            </a:r>
            <a:r>
              <a:rPr lang="ko" sz="1200">
                <a:solidFill>
                  <a:srgbClr val="CC7832"/>
                </a:solidFill>
                <a:highlight>
                  <a:srgbClr val="2B2B2B"/>
                </a:highlight>
              </a:rPr>
              <a:t>, </a:t>
            </a:r>
            <a:r>
              <a:rPr lang="ko" sz="1200">
                <a:solidFill>
                  <a:srgbClr val="A9B7C6"/>
                </a:solidFill>
                <a:highlight>
                  <a:srgbClr val="2B2B2B"/>
                </a:highlight>
              </a:rPr>
              <a:t>y: Int</a:t>
            </a:r>
            <a:r>
              <a:rPr lang="ko" sz="1200">
                <a:solidFill>
                  <a:srgbClr val="CC7832"/>
                </a:solidFill>
                <a:highlight>
                  <a:srgbClr val="2B2B2B"/>
                </a:highlight>
              </a:rPr>
              <a:t>, </a:t>
            </a:r>
            <a:r>
              <a:rPr lang="ko" sz="1200">
                <a:solidFill>
                  <a:srgbClr val="A9B7C6"/>
                </a:solidFill>
                <a:highlight>
                  <a:srgbClr val="2B2B2B"/>
                </a:highlight>
              </a:rPr>
              <a:t>speed: Int):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speed </a:t>
            </a:r>
            <a:r>
              <a:rPr lang="ko" sz="1200">
                <a:solidFill>
                  <a:srgbClr val="A9B7C6"/>
                </a:solidFill>
                <a:highlight>
                  <a:srgbClr val="2B2B2B"/>
                </a:highlight>
              </a:rPr>
              <a:t>= speed</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//속도에 따라 사과의 y 값이 바뀌게 함</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move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speed</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//정답 사과 클래스, 기본 사과 클래스를 상속 받는다.</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AnswerApple(x: Int</a:t>
            </a:r>
            <a:r>
              <a:rPr lang="ko" sz="1200">
                <a:solidFill>
                  <a:srgbClr val="CC7832"/>
                </a:solidFill>
                <a:highlight>
                  <a:srgbClr val="2B2B2B"/>
                </a:highlight>
              </a:rPr>
              <a:t>, </a:t>
            </a:r>
            <a:r>
              <a:rPr lang="ko" sz="1200">
                <a:solidFill>
                  <a:srgbClr val="A9B7C6"/>
                </a:solidFill>
                <a:highlight>
                  <a:srgbClr val="2B2B2B"/>
                </a:highlight>
              </a:rPr>
              <a:t>y: Int</a:t>
            </a:r>
            <a:r>
              <a:rPr lang="ko" sz="1200">
                <a:solidFill>
                  <a:srgbClr val="CC7832"/>
                </a:solidFill>
                <a:highlight>
                  <a:srgbClr val="2B2B2B"/>
                </a:highlight>
              </a:rPr>
              <a:t>, </a:t>
            </a:r>
            <a:r>
              <a:rPr lang="ko" sz="1200">
                <a:solidFill>
                  <a:srgbClr val="A9B7C6"/>
                </a:solidFill>
                <a:highlight>
                  <a:srgbClr val="2B2B2B"/>
                </a:highlight>
              </a:rPr>
              <a:t>speed: Int): Apple(x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a:t>
            </a:r>
            <a:r>
              <a:rPr lang="ko" sz="1200">
                <a:solidFill>
                  <a:srgbClr val="A9B7C6"/>
                </a:solidFill>
                <a:highlight>
                  <a:srgbClr val="2B2B2B"/>
                </a:highlight>
              </a:rPr>
              <a:t>speed)</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//이미지를 그릴 때 사용할 Custom 비트맵 클래스</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CustomBitmap{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bitmap</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xSize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ySize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(v: Resources</a:t>
            </a:r>
            <a:r>
              <a:rPr lang="ko" sz="1200">
                <a:solidFill>
                  <a:srgbClr val="CC7832"/>
                </a:solidFill>
                <a:highlight>
                  <a:srgbClr val="2B2B2B"/>
                </a:highlight>
              </a:rPr>
              <a:t>, </a:t>
            </a:r>
            <a:r>
              <a:rPr lang="ko" sz="1200">
                <a:solidFill>
                  <a:srgbClr val="A9B7C6"/>
                </a:solidFill>
                <a:highlight>
                  <a:srgbClr val="2B2B2B"/>
                </a:highlight>
              </a:rPr>
              <a:t>id: Int</a:t>
            </a:r>
            <a:r>
              <a:rPr lang="ko" sz="1200">
                <a:solidFill>
                  <a:srgbClr val="CC7832"/>
                </a:solidFill>
                <a:highlight>
                  <a:srgbClr val="2B2B2B"/>
                </a:highlight>
              </a:rPr>
              <a:t>, </a:t>
            </a:r>
            <a:r>
              <a:rPr lang="ko" sz="1200">
                <a:solidFill>
                  <a:srgbClr val="A9B7C6"/>
                </a:solidFill>
                <a:highlight>
                  <a:srgbClr val="2B2B2B"/>
                </a:highlight>
              </a:rPr>
              <a:t>xPos: Int</a:t>
            </a:r>
            <a:r>
              <a:rPr lang="ko" sz="1200">
                <a:solidFill>
                  <a:srgbClr val="CC7832"/>
                </a:solidFill>
                <a:highlight>
                  <a:srgbClr val="2B2B2B"/>
                </a:highlight>
              </a:rPr>
              <a:t>, </a:t>
            </a:r>
            <a:r>
              <a:rPr lang="ko" sz="1200">
                <a:solidFill>
                  <a:srgbClr val="A9B7C6"/>
                </a:solidFill>
                <a:highlight>
                  <a:srgbClr val="2B2B2B"/>
                </a:highlight>
              </a:rPr>
              <a:t>yPos: Int</a:t>
            </a:r>
            <a:r>
              <a:rPr lang="ko" sz="1200">
                <a:solidFill>
                  <a:srgbClr val="CC7832"/>
                </a:solidFill>
                <a:highlight>
                  <a:srgbClr val="2B2B2B"/>
                </a:highlight>
              </a:rPr>
              <a:t>, </a:t>
            </a:r>
            <a:r>
              <a:rPr lang="ko" sz="1200">
                <a:solidFill>
                  <a:srgbClr val="A9B7C6"/>
                </a:solidFill>
                <a:highlight>
                  <a:srgbClr val="2B2B2B"/>
                </a:highlight>
              </a:rPr>
              <a:t>xSize: Int</a:t>
            </a:r>
            <a:r>
              <a:rPr lang="ko" sz="1200">
                <a:solidFill>
                  <a:srgbClr val="CC7832"/>
                </a:solidFill>
                <a:highlight>
                  <a:srgbClr val="2B2B2B"/>
                </a:highlight>
              </a:rPr>
              <a:t>, </a:t>
            </a:r>
            <a:r>
              <a:rPr lang="ko" sz="1200">
                <a:solidFill>
                  <a:srgbClr val="A9B7C6"/>
                </a:solidFill>
                <a:highlight>
                  <a:srgbClr val="2B2B2B"/>
                </a:highlight>
              </a:rPr>
              <a:t>ySize: 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BitmapFactory.decodeResource(v</a:t>
            </a:r>
            <a:r>
              <a:rPr lang="ko" sz="1200">
                <a:solidFill>
                  <a:srgbClr val="CC7832"/>
                </a:solidFill>
                <a:highlight>
                  <a:srgbClr val="2B2B2B"/>
                </a:highlight>
              </a:rPr>
              <a:t>, </a:t>
            </a:r>
            <a:r>
              <a:rPr lang="ko" sz="1200">
                <a:solidFill>
                  <a:srgbClr val="A9B7C6"/>
                </a:solidFill>
                <a:highlight>
                  <a:srgbClr val="2B2B2B"/>
                </a:highlight>
              </a:rPr>
              <a:t>id)</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xPos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yPos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Bitmap.createScaledBitmap(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A9B7C6"/>
                </a:solidFill>
                <a:highlight>
                  <a:srgbClr val="2B2B2B"/>
                </a:highlight>
              </a:rPr>
              <a:t>xSize</a:t>
            </a:r>
            <a:r>
              <a:rPr lang="ko" sz="1200">
                <a:solidFill>
                  <a:srgbClr val="CC7832"/>
                </a:solidFill>
                <a:highlight>
                  <a:srgbClr val="2B2B2B"/>
                </a:highlight>
              </a:rPr>
              <a:t>, </a:t>
            </a:r>
            <a:r>
              <a:rPr lang="ko" sz="1200">
                <a:solidFill>
                  <a:srgbClr val="A9B7C6"/>
                </a:solidFill>
                <a:highlight>
                  <a:srgbClr val="2B2B2B"/>
                </a:highlight>
              </a:rPr>
              <a:t>ySize</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xSize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width</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ySize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height</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drawBitmap</a:t>
            </a:r>
            <a:r>
              <a:rPr lang="ko" sz="1200">
                <a:solidFill>
                  <a:srgbClr val="A9B7C6"/>
                </a:solidFill>
                <a:highlight>
                  <a:srgbClr val="2B2B2B"/>
                </a:highlight>
              </a:rPr>
              <a:t>(canvas: Canvas?</a:t>
            </a:r>
            <a:r>
              <a:rPr lang="ko" sz="1200">
                <a:solidFill>
                  <a:srgbClr val="CC7832"/>
                </a:solidFill>
                <a:highlight>
                  <a:srgbClr val="2B2B2B"/>
                </a:highlight>
              </a:rPr>
              <a:t>, </a:t>
            </a:r>
            <a:r>
              <a:rPr lang="ko" sz="1200">
                <a:solidFill>
                  <a:srgbClr val="A9B7C6"/>
                </a:solidFill>
                <a:highlight>
                  <a:srgbClr val="2B2B2B"/>
                </a:highlight>
              </a:rPr>
              <a:t>p: Paint){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xPos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yPos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drawBitmap</a:t>
            </a:r>
            <a:r>
              <a:rPr lang="ko" sz="1200">
                <a:solidFill>
                  <a:srgbClr val="A9B7C6"/>
                </a:solidFill>
                <a:highlight>
                  <a:srgbClr val="2B2B2B"/>
                </a:highlight>
              </a:rPr>
              <a:t>(canvas: Canvas?</a:t>
            </a:r>
            <a:r>
              <a:rPr lang="ko" sz="1200">
                <a:solidFill>
                  <a:srgbClr val="CC7832"/>
                </a:solidFill>
                <a:highlight>
                  <a:srgbClr val="2B2B2B"/>
                </a:highlight>
              </a:rPr>
              <a:t>, </a:t>
            </a:r>
            <a:r>
              <a:rPr lang="ko" sz="1200">
                <a:solidFill>
                  <a:srgbClr val="A9B7C6"/>
                </a:solidFill>
                <a:highlight>
                  <a:srgbClr val="2B2B2B"/>
                </a:highlight>
              </a:rPr>
              <a:t>x: Float</a:t>
            </a:r>
            <a:r>
              <a:rPr lang="ko" sz="1200">
                <a:solidFill>
                  <a:srgbClr val="CC7832"/>
                </a:solidFill>
                <a:highlight>
                  <a:srgbClr val="2B2B2B"/>
                </a:highlight>
              </a:rPr>
              <a:t>, </a:t>
            </a:r>
            <a:r>
              <a:rPr lang="ko" sz="1200">
                <a:solidFill>
                  <a:srgbClr val="A9B7C6"/>
                </a:solidFill>
                <a:highlight>
                  <a:srgbClr val="2B2B2B"/>
                </a:highlight>
              </a:rPr>
              <a:t>y: Float</a:t>
            </a:r>
            <a:r>
              <a:rPr lang="ko" sz="1200">
                <a:solidFill>
                  <a:srgbClr val="CC7832"/>
                </a:solidFill>
                <a:highlight>
                  <a:srgbClr val="2B2B2B"/>
                </a:highlight>
              </a:rPr>
              <a:t>, </a:t>
            </a:r>
            <a:r>
              <a:rPr lang="ko" sz="1200">
                <a:solidFill>
                  <a:srgbClr val="A9B7C6"/>
                </a:solidFill>
                <a:highlight>
                  <a:srgbClr val="2B2B2B"/>
                </a:highlight>
              </a:rPr>
              <a:t>p: Paint){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A9B7C6"/>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a:t>
            </a:r>
            <a:r>
              <a:rPr lang="ko" sz="1200">
                <a:solidFill>
                  <a:srgbClr val="A9B7C6"/>
                </a:solidFill>
                <a:highlight>
                  <a:srgbClr val="2B2B2B"/>
                </a:highlight>
              </a:rPr>
              <a:t>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
        <p:nvSpPr>
          <p:cNvPr id="450" name="Google Shape;450;p55"/>
          <p:cNvSpPr/>
          <p:nvPr/>
        </p:nvSpPr>
        <p:spPr>
          <a:xfrm>
            <a:off x="0" y="3753125"/>
            <a:ext cx="3564000" cy="4058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5"/>
          <p:cNvSpPr txBox="1"/>
          <p:nvPr/>
        </p:nvSpPr>
        <p:spPr>
          <a:xfrm>
            <a:off x="4364075" y="5170325"/>
            <a:ext cx="2895000" cy="1224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사과 정보를 담고 있는 클래스.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사과의 x, y 위치와 떨어지는 속도 speed 변수를 가지고 있다.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y 위치에 speed를 더하는 함수 move를 가지고 있다.</a:t>
            </a:r>
            <a:endParaRPr>
              <a:latin typeface="Nanum Gothic"/>
              <a:ea typeface="Nanum Gothic"/>
              <a:cs typeface="Nanum Gothic"/>
              <a:sym typeface="Nanum Gothic"/>
            </a:endParaRPr>
          </a:p>
        </p:txBody>
      </p:sp>
      <p:cxnSp>
        <p:nvCxnSpPr>
          <p:cNvPr id="452" name="Google Shape;452;p55"/>
          <p:cNvCxnSpPr>
            <a:stCxn id="450" idx="3"/>
            <a:endCxn id="451" idx="1"/>
          </p:cNvCxnSpPr>
          <p:nvPr/>
        </p:nvCxnSpPr>
        <p:spPr>
          <a:xfrm>
            <a:off x="3564000" y="5782475"/>
            <a:ext cx="800100" cy="0"/>
          </a:xfrm>
          <a:prstGeom prst="straightConnector1">
            <a:avLst/>
          </a:prstGeom>
          <a:noFill/>
          <a:ln w="19050" cap="flat" cmpd="sng">
            <a:solidFill>
              <a:srgbClr val="FF0000"/>
            </a:solidFill>
            <a:prstDash val="solid"/>
            <a:round/>
            <a:headEnd type="none" w="med" len="med"/>
            <a:tailEnd type="none" w="med" len="med"/>
          </a:ln>
        </p:spPr>
      </p:cxnSp>
      <p:sp>
        <p:nvSpPr>
          <p:cNvPr id="453" name="Google Shape;453;p55"/>
          <p:cNvSpPr/>
          <p:nvPr/>
        </p:nvSpPr>
        <p:spPr>
          <a:xfrm>
            <a:off x="0" y="8096275"/>
            <a:ext cx="4364100" cy="33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5"/>
          <p:cNvSpPr txBox="1"/>
          <p:nvPr/>
        </p:nvSpPr>
        <p:spPr>
          <a:xfrm>
            <a:off x="4364075" y="6836800"/>
            <a:ext cx="2895000" cy="12243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정답 사과를 체크하기 위한 클래스.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정보는 같기 때문에 사과 클래스를 상속받아 구현한다.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클래스 이름이 다르기 때문에 정답 사과와 오답 사과를 구분 할 수 있다.</a:t>
            </a:r>
            <a:endParaRPr>
              <a:latin typeface="Nanum Gothic"/>
              <a:ea typeface="Nanum Gothic"/>
              <a:cs typeface="Nanum Gothic"/>
              <a:sym typeface="Nanum Gothic"/>
            </a:endParaRPr>
          </a:p>
        </p:txBody>
      </p:sp>
      <p:cxnSp>
        <p:nvCxnSpPr>
          <p:cNvPr id="455" name="Google Shape;455;p55"/>
          <p:cNvCxnSpPr>
            <a:stCxn id="453" idx="3"/>
            <a:endCxn id="454" idx="1"/>
          </p:cNvCxnSpPr>
          <p:nvPr/>
        </p:nvCxnSpPr>
        <p:spPr>
          <a:xfrm rot="10800000">
            <a:off x="4364100" y="7448875"/>
            <a:ext cx="0" cy="814800"/>
          </a:xfrm>
          <a:prstGeom prst="straightConnector1">
            <a:avLst/>
          </a:prstGeom>
          <a:noFill/>
          <a:ln w="19050" cap="flat" cmpd="sng">
            <a:solidFill>
              <a:srgbClr val="FF0000"/>
            </a:solidFill>
            <a:prstDash val="solid"/>
            <a:round/>
            <a:headEnd type="none" w="med" len="med"/>
            <a:tailEnd type="none" w="med" len="med"/>
          </a:ln>
        </p:spPr>
      </p:cxnSp>
      <p:sp>
        <p:nvSpPr>
          <p:cNvPr id="456" name="Google Shape;456;p55"/>
          <p:cNvSpPr/>
          <p:nvPr/>
        </p:nvSpPr>
        <p:spPr>
          <a:xfrm>
            <a:off x="0" y="8647825"/>
            <a:ext cx="5426100" cy="4205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5"/>
          <p:cNvSpPr txBox="1"/>
          <p:nvPr/>
        </p:nvSpPr>
        <p:spPr>
          <a:xfrm>
            <a:off x="6138900" y="9720475"/>
            <a:ext cx="3258300" cy="206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SurfaceView에서 사용할 비트맵들의 정보를 담은 클래스.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그릴 Bitmap 정보와, x, y 위치, 그리고 x, y 크기 변수가 있다.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drawBitmap은 Canvas와 Paint 객체를 받아와서 Canvas에 현재 위치를 기준으로 그리는 함수와, 오버로딩을 사용해서 x, y를 넘기면 그 위치에 그리는 함수로 구현하였다.</a:t>
            </a:r>
            <a:endParaRPr>
              <a:latin typeface="Nanum Gothic"/>
              <a:ea typeface="Nanum Gothic"/>
              <a:cs typeface="Nanum Gothic"/>
              <a:sym typeface="Nanum Gothic"/>
            </a:endParaRPr>
          </a:p>
        </p:txBody>
      </p:sp>
      <p:cxnSp>
        <p:nvCxnSpPr>
          <p:cNvPr id="458" name="Google Shape;458;p55"/>
          <p:cNvCxnSpPr>
            <a:stCxn id="456" idx="3"/>
            <a:endCxn id="457" idx="1"/>
          </p:cNvCxnSpPr>
          <p:nvPr/>
        </p:nvCxnSpPr>
        <p:spPr>
          <a:xfrm>
            <a:off x="5426100" y="10750525"/>
            <a:ext cx="712800" cy="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6"/>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464" name="Google Shape;464;p5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31</a:t>
            </a:fld>
            <a:endParaRPr sz="2400"/>
          </a:p>
        </p:txBody>
      </p:sp>
      <p:sp>
        <p:nvSpPr>
          <p:cNvPr id="465" name="Google Shape;465;p56"/>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완성도 높이기</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전체 코드(3)</a:t>
            </a:r>
            <a:endParaRPr>
              <a:solidFill>
                <a:schemeClr val="dk1"/>
              </a:solidFill>
              <a:highlight>
                <a:srgbClr val="FFFFFF"/>
              </a:highlight>
            </a:endParaRPr>
          </a:p>
          <a:p>
            <a:pPr marL="1371600" lvl="0" indent="0" algn="l" rtl="0">
              <a:lnSpc>
                <a:spcPct val="115000"/>
              </a:lnSpc>
              <a:spcBef>
                <a:spcPts val="1600"/>
              </a:spcBef>
              <a:spcAft>
                <a:spcPts val="1600"/>
              </a:spcAft>
              <a:buNone/>
            </a:pPr>
            <a:endParaRPr>
              <a:solidFill>
                <a:schemeClr val="dk1"/>
              </a:solidFill>
              <a:highlight>
                <a:srgbClr val="FFFFFF"/>
              </a:highlight>
            </a:endParaRPr>
          </a:p>
        </p:txBody>
      </p:sp>
      <p:sp>
        <p:nvSpPr>
          <p:cNvPr id="466" name="Google Shape;466;p56"/>
          <p:cNvSpPr txBox="1"/>
          <p:nvPr/>
        </p:nvSpPr>
        <p:spPr>
          <a:xfrm>
            <a:off x="1176150" y="2117475"/>
            <a:ext cx="5207700" cy="37305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com.example.mathgamewithsurfaceview</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android.view.KeyEvent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setContentView(R.layout.</a:t>
            </a:r>
            <a:r>
              <a:rPr lang="ko" sz="1200" i="1">
                <a:solidFill>
                  <a:srgbClr val="9876AA"/>
                </a:solidFill>
                <a:highlight>
                  <a:srgbClr val="2B2B2B"/>
                </a:highlight>
              </a:rPr>
              <a:t>activity_main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onKeyDown</a:t>
            </a:r>
            <a:r>
              <a:rPr lang="ko" sz="1200">
                <a:solidFill>
                  <a:srgbClr val="A9B7C6"/>
                </a:solidFill>
                <a:highlight>
                  <a:srgbClr val="2B2B2B"/>
                </a:highlight>
              </a:rPr>
              <a:t>(keyCode: Int</a:t>
            </a:r>
            <a:r>
              <a:rPr lang="ko" sz="1200">
                <a:solidFill>
                  <a:srgbClr val="CC7832"/>
                </a:solidFill>
                <a:highlight>
                  <a:srgbClr val="2B2B2B"/>
                </a:highlight>
              </a:rPr>
              <a:t>, </a:t>
            </a:r>
            <a:r>
              <a:rPr lang="ko" sz="1200">
                <a:solidFill>
                  <a:srgbClr val="A9B7C6"/>
                </a:solidFill>
                <a:highlight>
                  <a:srgbClr val="2B2B2B"/>
                </a:highlight>
              </a:rPr>
              <a:t>event: KeyEvent?):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(keyCode == KeyEvent.</a:t>
            </a:r>
            <a:r>
              <a:rPr lang="ko" sz="1200" i="1">
                <a:solidFill>
                  <a:srgbClr val="9876AA"/>
                </a:solidFill>
                <a:highlight>
                  <a:srgbClr val="2B2B2B"/>
                </a:highlight>
              </a:rPr>
              <a:t>KEYCODE_BACK</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System.exit(</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
        <p:nvSpPr>
          <p:cNvPr id="467" name="Google Shape;467;p56"/>
          <p:cNvSpPr txBox="1"/>
          <p:nvPr/>
        </p:nvSpPr>
        <p:spPr>
          <a:xfrm>
            <a:off x="1176150" y="6400175"/>
            <a:ext cx="5207700" cy="2814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a:t>
            </a:r>
            <a:r>
              <a:rPr lang="ko" sz="1200">
                <a:solidFill>
                  <a:srgbClr val="BABABA"/>
                </a:solidFill>
                <a:highlight>
                  <a:srgbClr val="2B2B2B"/>
                </a:highlight>
              </a:rPr>
              <a:t>xml version=</a:t>
            </a:r>
            <a:r>
              <a:rPr lang="ko" sz="1200">
                <a:solidFill>
                  <a:srgbClr val="6A8759"/>
                </a:solidFill>
                <a:highlight>
                  <a:srgbClr val="2B2B2B"/>
                </a:highlight>
              </a:rPr>
              <a:t>"1.0" </a:t>
            </a:r>
            <a:r>
              <a:rPr lang="ko" sz="1200">
                <a:solidFill>
                  <a:srgbClr val="BABABA"/>
                </a:solidFill>
                <a:highlight>
                  <a:srgbClr val="2B2B2B"/>
                </a:highlight>
              </a:rPr>
              <a:t>encoding=</a:t>
            </a:r>
            <a:r>
              <a:rPr lang="ko" sz="1200">
                <a:solidFill>
                  <a:srgbClr val="6A8759"/>
                </a:solidFill>
                <a:highlight>
                  <a:srgbClr val="2B2B2B"/>
                </a:highlight>
              </a:rPr>
              <a:t>"utf-8"</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&lt;android.support.constraint.ConstraintLayout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android</a:t>
            </a:r>
            <a:r>
              <a:rPr lang="ko" sz="1200">
                <a:solidFill>
                  <a:srgbClr val="BABABA"/>
                </a:solidFill>
                <a:highlight>
                  <a:srgbClr val="2B2B2B"/>
                </a:highlight>
              </a:rPr>
              <a:t>=</a:t>
            </a:r>
            <a:r>
              <a:rPr lang="ko" sz="1200">
                <a:solidFill>
                  <a:srgbClr val="6A8759"/>
                </a:solidFill>
                <a:highlight>
                  <a:srgbClr val="2B2B2B"/>
                </a:highlight>
              </a:rPr>
              <a:t>"http://schemas.android.com/apk/res/android"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tools</a:t>
            </a:r>
            <a:r>
              <a:rPr lang="ko" sz="1200">
                <a:solidFill>
                  <a:srgbClr val="BABABA"/>
                </a:solidFill>
                <a:highlight>
                  <a:srgbClr val="2B2B2B"/>
                </a:highlight>
              </a:rPr>
              <a:t>=</a:t>
            </a:r>
            <a:r>
              <a:rPr lang="ko" sz="1200">
                <a:solidFill>
                  <a:srgbClr val="6A8759"/>
                </a:solidFill>
                <a:highlight>
                  <a:srgbClr val="2B2B2B"/>
                </a:highlight>
              </a:rPr>
              <a:t>"http://schemas.android.com/tools"</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app</a:t>
            </a:r>
            <a:r>
              <a:rPr lang="ko" sz="1200">
                <a:solidFill>
                  <a:srgbClr val="BABABA"/>
                </a:solidFill>
                <a:highlight>
                  <a:srgbClr val="2B2B2B"/>
                </a:highlight>
              </a:rPr>
              <a:t>=</a:t>
            </a:r>
            <a:r>
              <a:rPr lang="ko" sz="1200">
                <a:solidFill>
                  <a:srgbClr val="6A8759"/>
                </a:solidFill>
                <a:highlight>
                  <a:srgbClr val="2B2B2B"/>
                </a:highlight>
              </a:rPr>
              <a:t>"http://schemas.android.com/apk/res-auto"</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tools</a:t>
            </a:r>
            <a:r>
              <a:rPr lang="ko" sz="1200">
                <a:solidFill>
                  <a:srgbClr val="BABABA"/>
                </a:solidFill>
                <a:highlight>
                  <a:srgbClr val="2B2B2B"/>
                </a:highlight>
              </a:rPr>
              <a:t>:context=</a:t>
            </a:r>
            <a:r>
              <a:rPr lang="ko" sz="1200">
                <a:solidFill>
                  <a:srgbClr val="6A8759"/>
                </a:solidFill>
                <a:highlight>
                  <a:srgbClr val="2B2B2B"/>
                </a:highlight>
              </a:rPr>
              <a:t>".MainActivity"</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&lt;com.example.mathgamewithsurfaceview.CustomSurface</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&lt;/android.support.constraint.ConstraintLayout&gt;</a:t>
            </a:r>
            <a:endParaRPr sz="1200">
              <a:solidFill>
                <a:srgbClr val="E8BF6A"/>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
        <p:nvSpPr>
          <p:cNvPr id="468" name="Google Shape;468;p56"/>
          <p:cNvSpPr/>
          <p:nvPr/>
        </p:nvSpPr>
        <p:spPr>
          <a:xfrm>
            <a:off x="1338325" y="4495000"/>
            <a:ext cx="4815000" cy="1018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6"/>
          <p:cNvSpPr txBox="1"/>
          <p:nvPr/>
        </p:nvSpPr>
        <p:spPr>
          <a:xfrm>
            <a:off x="6822525" y="4709050"/>
            <a:ext cx="1672800" cy="59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뒤로 가는 키를 누를 경우 앱 종료</a:t>
            </a:r>
            <a:endParaRPr>
              <a:latin typeface="Nanum Gothic"/>
              <a:ea typeface="Nanum Gothic"/>
              <a:cs typeface="Nanum Gothic"/>
              <a:sym typeface="Nanum Gothic"/>
            </a:endParaRPr>
          </a:p>
        </p:txBody>
      </p:sp>
      <p:cxnSp>
        <p:nvCxnSpPr>
          <p:cNvPr id="470" name="Google Shape;470;p56"/>
          <p:cNvCxnSpPr>
            <a:stCxn id="468" idx="3"/>
            <a:endCxn id="469" idx="1"/>
          </p:cNvCxnSpPr>
          <p:nvPr/>
        </p:nvCxnSpPr>
        <p:spPr>
          <a:xfrm>
            <a:off x="6153325" y="5004100"/>
            <a:ext cx="669300" cy="0"/>
          </a:xfrm>
          <a:prstGeom prst="straightConnector1">
            <a:avLst/>
          </a:prstGeom>
          <a:noFill/>
          <a:ln w="19050" cap="flat" cmpd="sng">
            <a:solidFill>
              <a:srgbClr val="FF0000"/>
            </a:solidFill>
            <a:prstDash val="solid"/>
            <a:round/>
            <a:headEnd type="none" w="med" len="med"/>
            <a:tailEnd type="none" w="med" len="med"/>
          </a:ln>
        </p:spPr>
      </p:cxnSp>
      <p:sp>
        <p:nvSpPr>
          <p:cNvPr id="471" name="Google Shape;471;p56"/>
          <p:cNvSpPr/>
          <p:nvPr/>
        </p:nvSpPr>
        <p:spPr>
          <a:xfrm>
            <a:off x="1338325" y="8073325"/>
            <a:ext cx="4058400" cy="684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6"/>
          <p:cNvSpPr txBox="1"/>
          <p:nvPr/>
        </p:nvSpPr>
        <p:spPr>
          <a:xfrm>
            <a:off x="5660775" y="8006271"/>
            <a:ext cx="2895000" cy="818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SurfaceView를 상속받은 CustomSurface 클래스를 뷰 처럼 사용할 수 있다.</a:t>
            </a:r>
            <a:endParaRPr>
              <a:latin typeface="Nanum Gothic"/>
              <a:ea typeface="Nanum Gothic"/>
              <a:cs typeface="Nanum Gothic"/>
              <a:sym typeface="Nanum Gothic"/>
            </a:endParaRPr>
          </a:p>
        </p:txBody>
      </p:sp>
      <p:cxnSp>
        <p:nvCxnSpPr>
          <p:cNvPr id="473" name="Google Shape;473;p56"/>
          <p:cNvCxnSpPr>
            <a:stCxn id="471" idx="3"/>
            <a:endCxn id="472" idx="1"/>
          </p:cNvCxnSpPr>
          <p:nvPr/>
        </p:nvCxnSpPr>
        <p:spPr>
          <a:xfrm>
            <a:off x="5396725" y="8415325"/>
            <a:ext cx="264000" cy="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7"/>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479" name="Google Shape;479;p5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32</a:t>
            </a:fld>
            <a:endParaRPr sz="2400"/>
          </a:p>
        </p:txBody>
      </p:sp>
      <p:sp>
        <p:nvSpPr>
          <p:cNvPr id="480" name="Google Shape;480;p57"/>
          <p:cNvSpPr txBox="1">
            <a:spLocks noGrp="1"/>
          </p:cNvSpPr>
          <p:nvPr>
            <p:ph type="body" idx="1"/>
          </p:nvPr>
        </p:nvSpPr>
        <p:spPr>
          <a:xfrm>
            <a:off x="589575" y="991350"/>
            <a:ext cx="6460800" cy="8709300"/>
          </a:xfrm>
          <a:prstGeom prst="rect">
            <a:avLst/>
          </a:prstGeom>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B2B2B"/>
              </a:buClr>
              <a:buSzPts val="1800"/>
              <a:buChar char="●"/>
            </a:pPr>
            <a:r>
              <a:rPr lang="ko">
                <a:solidFill>
                  <a:srgbClr val="2B2B2B"/>
                </a:solidFill>
              </a:rPr>
              <a:t>확장하기</a:t>
            </a:r>
            <a:endParaRPr>
              <a:solidFill>
                <a:srgbClr val="2B2B2B"/>
              </a:solidFill>
            </a:endParaRPr>
          </a:p>
          <a:p>
            <a:pPr marL="914400" lvl="1" indent="-317500" algn="l" rtl="0">
              <a:lnSpc>
                <a:spcPct val="115000"/>
              </a:lnSpc>
              <a:spcBef>
                <a:spcPts val="0"/>
              </a:spcBef>
              <a:spcAft>
                <a:spcPts val="0"/>
              </a:spcAft>
              <a:buClr>
                <a:srgbClr val="2B2B2B"/>
              </a:buClr>
              <a:buSzPts val="1400"/>
              <a:buChar char="○"/>
            </a:pPr>
            <a:r>
              <a:rPr lang="ko">
                <a:solidFill>
                  <a:schemeClr val="dk1"/>
                </a:solidFill>
                <a:highlight>
                  <a:srgbClr val="FFFFFF"/>
                </a:highlight>
              </a:rPr>
              <a:t>완성도 높이기</a:t>
            </a:r>
            <a:endParaRPr>
              <a:solidFill>
                <a:schemeClr val="dk1"/>
              </a:solidFill>
              <a:highlight>
                <a:srgbClr val="FFFFFF"/>
              </a:highlight>
            </a:endParaRPr>
          </a:p>
          <a:p>
            <a:pPr marL="1371600" lvl="2" indent="-317500" algn="l" rtl="0">
              <a:lnSpc>
                <a:spcPct val="115000"/>
              </a:lnSpc>
              <a:spcBef>
                <a:spcPts val="0"/>
              </a:spcBef>
              <a:spcAft>
                <a:spcPts val="0"/>
              </a:spcAft>
              <a:buClr>
                <a:schemeClr val="dk1"/>
              </a:buClr>
              <a:buSzPts val="1400"/>
              <a:buChar char="■"/>
            </a:pPr>
            <a:r>
              <a:rPr lang="ko">
                <a:solidFill>
                  <a:schemeClr val="dk1"/>
                </a:solidFill>
                <a:highlight>
                  <a:srgbClr val="FFFFFF"/>
                </a:highlight>
              </a:rPr>
              <a:t>전체 코드(3)</a:t>
            </a:r>
            <a:endParaRPr>
              <a:solidFill>
                <a:schemeClr val="dk1"/>
              </a:solidFill>
              <a:highlight>
                <a:srgbClr val="FFFFFF"/>
              </a:highlight>
            </a:endParaRPr>
          </a:p>
          <a:p>
            <a:pPr marL="1371600" lvl="0" indent="0" algn="l" rtl="0">
              <a:lnSpc>
                <a:spcPct val="115000"/>
              </a:lnSpc>
              <a:spcBef>
                <a:spcPts val="1600"/>
              </a:spcBef>
              <a:spcAft>
                <a:spcPts val="1600"/>
              </a:spcAft>
              <a:buNone/>
            </a:pPr>
            <a:endParaRPr>
              <a:solidFill>
                <a:schemeClr val="dk1"/>
              </a:solidFill>
              <a:highlight>
                <a:srgbClr val="FFFFFF"/>
              </a:highlight>
            </a:endParaRPr>
          </a:p>
        </p:txBody>
      </p:sp>
      <p:sp>
        <p:nvSpPr>
          <p:cNvPr id="481" name="Google Shape;481;p57"/>
          <p:cNvSpPr txBox="1"/>
          <p:nvPr/>
        </p:nvSpPr>
        <p:spPr>
          <a:xfrm>
            <a:off x="1401600" y="1963825"/>
            <a:ext cx="4756800" cy="18765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a:t>
            </a:r>
            <a:r>
              <a:rPr lang="ko" sz="1200">
                <a:solidFill>
                  <a:srgbClr val="BABABA"/>
                </a:solidFill>
                <a:highlight>
                  <a:srgbClr val="2B2B2B"/>
                </a:highlight>
              </a:rPr>
              <a:t>xml version=</a:t>
            </a:r>
            <a:r>
              <a:rPr lang="ko" sz="1200">
                <a:solidFill>
                  <a:srgbClr val="6A8759"/>
                </a:solidFill>
                <a:highlight>
                  <a:srgbClr val="2B2B2B"/>
                </a:highlight>
              </a:rPr>
              <a:t>"1.0" </a:t>
            </a:r>
            <a:r>
              <a:rPr lang="ko" sz="1200">
                <a:solidFill>
                  <a:srgbClr val="BABABA"/>
                </a:solidFill>
                <a:highlight>
                  <a:srgbClr val="2B2B2B"/>
                </a:highlight>
              </a:rPr>
              <a:t>encoding=</a:t>
            </a:r>
            <a:r>
              <a:rPr lang="ko" sz="1200">
                <a:solidFill>
                  <a:srgbClr val="6A8759"/>
                </a:solidFill>
                <a:highlight>
                  <a:srgbClr val="2B2B2B"/>
                </a:highlight>
              </a:rPr>
              <a:t>"utf-8"</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&lt;resources&gt;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&lt;color </a:t>
            </a:r>
            <a:r>
              <a:rPr lang="ko" sz="1200">
                <a:solidFill>
                  <a:srgbClr val="BABABA"/>
                </a:solidFill>
                <a:highlight>
                  <a:srgbClr val="2B2B2B"/>
                </a:highlight>
              </a:rPr>
              <a:t>name=</a:t>
            </a:r>
            <a:r>
              <a:rPr lang="ko" sz="1200">
                <a:solidFill>
                  <a:srgbClr val="6A8759"/>
                </a:solidFill>
                <a:highlight>
                  <a:srgbClr val="2B2B2B"/>
                </a:highlight>
              </a:rPr>
              <a:t>"colorPrimary"</a:t>
            </a:r>
            <a:r>
              <a:rPr lang="ko" sz="1200">
                <a:solidFill>
                  <a:srgbClr val="E8BF6A"/>
                </a:solidFill>
                <a:highlight>
                  <a:srgbClr val="2B2B2B"/>
                </a:highlight>
              </a:rPr>
              <a:t>&gt;</a:t>
            </a:r>
            <a:r>
              <a:rPr lang="ko" sz="1200">
                <a:solidFill>
                  <a:srgbClr val="A9B7C6"/>
                </a:solidFill>
                <a:highlight>
                  <a:srgbClr val="2B2B2B"/>
                </a:highlight>
              </a:rPr>
              <a:t>#008577</a:t>
            </a:r>
            <a:r>
              <a:rPr lang="ko" sz="1200">
                <a:solidFill>
                  <a:srgbClr val="E8BF6A"/>
                </a:solidFill>
                <a:highlight>
                  <a:srgbClr val="2B2B2B"/>
                </a:highlight>
              </a:rPr>
              <a:t>&lt;/color&gt;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&lt;color </a:t>
            </a:r>
            <a:r>
              <a:rPr lang="ko" sz="1200">
                <a:solidFill>
                  <a:srgbClr val="BABABA"/>
                </a:solidFill>
                <a:highlight>
                  <a:srgbClr val="2B2B2B"/>
                </a:highlight>
              </a:rPr>
              <a:t>name=</a:t>
            </a:r>
            <a:r>
              <a:rPr lang="ko" sz="1200">
                <a:solidFill>
                  <a:srgbClr val="6A8759"/>
                </a:solidFill>
                <a:highlight>
                  <a:srgbClr val="2B2B2B"/>
                </a:highlight>
              </a:rPr>
              <a:t>"colorPrimaryDark"</a:t>
            </a:r>
            <a:r>
              <a:rPr lang="ko" sz="1200">
                <a:solidFill>
                  <a:srgbClr val="E8BF6A"/>
                </a:solidFill>
                <a:highlight>
                  <a:srgbClr val="2B2B2B"/>
                </a:highlight>
              </a:rPr>
              <a:t>&gt;</a:t>
            </a:r>
            <a:r>
              <a:rPr lang="ko" sz="1200">
                <a:solidFill>
                  <a:srgbClr val="A9B7C6"/>
                </a:solidFill>
                <a:highlight>
                  <a:srgbClr val="2B2B2B"/>
                </a:highlight>
              </a:rPr>
              <a:t>#00574B</a:t>
            </a:r>
            <a:r>
              <a:rPr lang="ko" sz="1200">
                <a:solidFill>
                  <a:srgbClr val="E8BF6A"/>
                </a:solidFill>
                <a:highlight>
                  <a:srgbClr val="2B2B2B"/>
                </a:highlight>
              </a:rPr>
              <a:t>&lt;/color&gt;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&lt;color </a:t>
            </a:r>
            <a:r>
              <a:rPr lang="ko" sz="1200">
                <a:solidFill>
                  <a:srgbClr val="BABABA"/>
                </a:solidFill>
                <a:highlight>
                  <a:srgbClr val="2B2B2B"/>
                </a:highlight>
              </a:rPr>
              <a:t>name=</a:t>
            </a:r>
            <a:r>
              <a:rPr lang="ko" sz="1200">
                <a:solidFill>
                  <a:srgbClr val="6A8759"/>
                </a:solidFill>
                <a:highlight>
                  <a:srgbClr val="2B2B2B"/>
                </a:highlight>
              </a:rPr>
              <a:t>"colorAccent"</a:t>
            </a:r>
            <a:r>
              <a:rPr lang="ko" sz="1200">
                <a:solidFill>
                  <a:srgbClr val="E8BF6A"/>
                </a:solidFill>
                <a:highlight>
                  <a:srgbClr val="2B2B2B"/>
                </a:highlight>
              </a:rPr>
              <a:t>&gt;</a:t>
            </a:r>
            <a:r>
              <a:rPr lang="ko" sz="1200">
                <a:solidFill>
                  <a:srgbClr val="A9B7C6"/>
                </a:solidFill>
                <a:highlight>
                  <a:srgbClr val="2B2B2B"/>
                </a:highlight>
              </a:rPr>
              <a:t>#D81B60</a:t>
            </a:r>
            <a:r>
              <a:rPr lang="ko" sz="1200">
                <a:solidFill>
                  <a:srgbClr val="E8BF6A"/>
                </a:solidFill>
                <a:highlight>
                  <a:srgbClr val="2B2B2B"/>
                </a:highlight>
              </a:rPr>
              <a:t>&lt;/color&gt;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&lt;color </a:t>
            </a:r>
            <a:r>
              <a:rPr lang="ko" sz="1200">
                <a:solidFill>
                  <a:srgbClr val="BABABA"/>
                </a:solidFill>
                <a:highlight>
                  <a:srgbClr val="2B2B2B"/>
                </a:highlight>
              </a:rPr>
              <a:t>name=</a:t>
            </a:r>
            <a:r>
              <a:rPr lang="ko" sz="1200">
                <a:solidFill>
                  <a:srgbClr val="6A8759"/>
                </a:solidFill>
                <a:highlight>
                  <a:srgbClr val="2B2B2B"/>
                </a:highlight>
              </a:rPr>
              <a:t>"backgroundColor"</a:t>
            </a:r>
            <a:r>
              <a:rPr lang="ko" sz="1200">
                <a:solidFill>
                  <a:srgbClr val="E8BF6A"/>
                </a:solidFill>
                <a:highlight>
                  <a:srgbClr val="2B2B2B"/>
                </a:highlight>
              </a:rPr>
              <a:t>&gt;</a:t>
            </a:r>
            <a:r>
              <a:rPr lang="ko" sz="1200">
                <a:solidFill>
                  <a:srgbClr val="A9B7C6"/>
                </a:solidFill>
                <a:highlight>
                  <a:srgbClr val="2B2B2B"/>
                </a:highlight>
              </a:rPr>
              <a:t>#010000</a:t>
            </a:r>
            <a:r>
              <a:rPr lang="ko" sz="1200">
                <a:solidFill>
                  <a:srgbClr val="E8BF6A"/>
                </a:solidFill>
                <a:highlight>
                  <a:srgbClr val="2B2B2B"/>
                </a:highlight>
              </a:rPr>
              <a:t>&lt;/color&gt;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&lt;color </a:t>
            </a:r>
            <a:r>
              <a:rPr lang="ko" sz="1200">
                <a:solidFill>
                  <a:srgbClr val="BABABA"/>
                </a:solidFill>
                <a:highlight>
                  <a:srgbClr val="2B2B2B"/>
                </a:highlight>
              </a:rPr>
              <a:t>name=</a:t>
            </a:r>
            <a:r>
              <a:rPr lang="ko" sz="1200">
                <a:solidFill>
                  <a:srgbClr val="6A8759"/>
                </a:solidFill>
                <a:highlight>
                  <a:srgbClr val="2B2B2B"/>
                </a:highlight>
              </a:rPr>
              <a:t>"yellowNeon"</a:t>
            </a:r>
            <a:r>
              <a:rPr lang="ko" sz="1200">
                <a:solidFill>
                  <a:srgbClr val="E8BF6A"/>
                </a:solidFill>
                <a:highlight>
                  <a:srgbClr val="2B2B2B"/>
                </a:highlight>
              </a:rPr>
              <a:t>&gt;</a:t>
            </a:r>
            <a:r>
              <a:rPr lang="ko" sz="1200">
                <a:solidFill>
                  <a:srgbClr val="A9B7C6"/>
                </a:solidFill>
                <a:highlight>
                  <a:srgbClr val="2B2B2B"/>
                </a:highlight>
              </a:rPr>
              <a:t>#fefcad</a:t>
            </a:r>
            <a:r>
              <a:rPr lang="ko" sz="1200">
                <a:solidFill>
                  <a:srgbClr val="E8BF6A"/>
                </a:solidFill>
                <a:highlight>
                  <a:srgbClr val="2B2B2B"/>
                </a:highlight>
              </a:rPr>
              <a:t>&lt;/color&gt;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&lt;color </a:t>
            </a:r>
            <a:r>
              <a:rPr lang="ko" sz="1200">
                <a:solidFill>
                  <a:srgbClr val="BABABA"/>
                </a:solidFill>
                <a:highlight>
                  <a:srgbClr val="2B2B2B"/>
                </a:highlight>
              </a:rPr>
              <a:t>name=</a:t>
            </a:r>
            <a:r>
              <a:rPr lang="ko" sz="1200">
                <a:solidFill>
                  <a:srgbClr val="6A8759"/>
                </a:solidFill>
                <a:highlight>
                  <a:srgbClr val="2B2B2B"/>
                </a:highlight>
              </a:rPr>
              <a:t>"blueNeon"</a:t>
            </a:r>
            <a:r>
              <a:rPr lang="ko" sz="1200">
                <a:solidFill>
                  <a:srgbClr val="E8BF6A"/>
                </a:solidFill>
                <a:highlight>
                  <a:srgbClr val="2B2B2B"/>
                </a:highlight>
              </a:rPr>
              <a:t>&gt;</a:t>
            </a:r>
            <a:r>
              <a:rPr lang="ko" sz="1200">
                <a:solidFill>
                  <a:srgbClr val="A9B7C6"/>
                </a:solidFill>
                <a:highlight>
                  <a:srgbClr val="2B2B2B"/>
                </a:highlight>
              </a:rPr>
              <a:t>#b2e0ed</a:t>
            </a:r>
            <a:r>
              <a:rPr lang="ko" sz="1200">
                <a:solidFill>
                  <a:srgbClr val="E8BF6A"/>
                </a:solidFill>
                <a:highlight>
                  <a:srgbClr val="2B2B2B"/>
                </a:highlight>
              </a:rPr>
              <a:t>&lt;/color&gt;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&lt;/resources&gt;</a:t>
            </a:r>
            <a:endParaRPr sz="1200">
              <a:solidFill>
                <a:srgbClr val="E8BF6A"/>
              </a:solidFill>
              <a:highlight>
                <a:srgbClr val="2B2B2B"/>
              </a:highlight>
            </a:endParaRPr>
          </a:p>
        </p:txBody>
      </p:sp>
      <p:sp>
        <p:nvSpPr>
          <p:cNvPr id="482" name="Google Shape;482;p57"/>
          <p:cNvSpPr txBox="1"/>
          <p:nvPr/>
        </p:nvSpPr>
        <p:spPr>
          <a:xfrm>
            <a:off x="1467000" y="3964050"/>
            <a:ext cx="4626000" cy="2763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&lt;resources&gt;</a:t>
            </a:r>
            <a:endParaRPr sz="1200">
              <a:solidFill>
                <a:srgbClr val="E8BF6A"/>
              </a:solidFill>
              <a:highlight>
                <a:srgbClr val="2B2B2B"/>
              </a:highlight>
            </a:endParaRPr>
          </a:p>
          <a:p>
            <a:pPr marL="0" lvl="0" indent="0" algn="l" rtl="0">
              <a:spcBef>
                <a:spcPts val="0"/>
              </a:spcBef>
              <a:spcAft>
                <a:spcPts val="0"/>
              </a:spcAft>
              <a:buNone/>
            </a:pP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808080"/>
                </a:solidFill>
                <a:highlight>
                  <a:srgbClr val="2B2B2B"/>
                </a:highlight>
              </a:rPr>
              <a:t>&lt;!-- Base application theme. --&gt;</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E8BF6A"/>
                </a:solidFill>
                <a:highlight>
                  <a:srgbClr val="2B2B2B"/>
                </a:highlight>
              </a:rPr>
              <a:t>&lt;style </a:t>
            </a:r>
            <a:r>
              <a:rPr lang="ko" sz="1200">
                <a:solidFill>
                  <a:srgbClr val="BABABA"/>
                </a:solidFill>
                <a:highlight>
                  <a:srgbClr val="2B2B2B"/>
                </a:highlight>
              </a:rPr>
              <a:t>name=</a:t>
            </a:r>
            <a:r>
              <a:rPr lang="ko" sz="1200">
                <a:solidFill>
                  <a:srgbClr val="6A8759"/>
                </a:solidFill>
                <a:highlight>
                  <a:srgbClr val="2B2B2B"/>
                </a:highlight>
              </a:rPr>
              <a:t>"AppTheme" </a:t>
            </a:r>
            <a:r>
              <a:rPr lang="ko" sz="1200">
                <a:solidFill>
                  <a:srgbClr val="BABABA"/>
                </a:solidFill>
                <a:highlight>
                  <a:srgbClr val="2B2B2B"/>
                </a:highlight>
              </a:rPr>
              <a:t>parent=</a:t>
            </a:r>
            <a:r>
              <a:rPr lang="ko" sz="1200">
                <a:solidFill>
                  <a:srgbClr val="6A8759"/>
                </a:solidFill>
                <a:highlight>
                  <a:srgbClr val="2B2B2B"/>
                </a:highlight>
              </a:rPr>
              <a:t>"Theme.AppCompat.Light.DarkActionBar"</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808080"/>
                </a:solidFill>
                <a:highlight>
                  <a:srgbClr val="2B2B2B"/>
                </a:highlight>
              </a:rPr>
              <a:t>&lt;!-- Customize your theme here. --&gt;</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E8BF6A"/>
                </a:solidFill>
                <a:highlight>
                  <a:srgbClr val="2B2B2B"/>
                </a:highlight>
              </a:rPr>
              <a:t>&lt;item </a:t>
            </a:r>
            <a:r>
              <a:rPr lang="ko" sz="1200">
                <a:solidFill>
                  <a:srgbClr val="BABABA"/>
                </a:solidFill>
                <a:highlight>
                  <a:srgbClr val="2B2B2B"/>
                </a:highlight>
              </a:rPr>
              <a:t>name=</a:t>
            </a:r>
            <a:r>
              <a:rPr lang="ko" sz="1200">
                <a:solidFill>
                  <a:srgbClr val="6A8759"/>
                </a:solidFill>
                <a:highlight>
                  <a:srgbClr val="2B2B2B"/>
                </a:highlight>
              </a:rPr>
              <a:t>"colorPrimary"</a:t>
            </a:r>
            <a:r>
              <a:rPr lang="ko" sz="1200">
                <a:solidFill>
                  <a:srgbClr val="E8BF6A"/>
                </a:solidFill>
                <a:highlight>
                  <a:srgbClr val="2B2B2B"/>
                </a:highlight>
              </a:rPr>
              <a:t>&gt;</a:t>
            </a:r>
            <a:r>
              <a:rPr lang="ko" sz="1200">
                <a:solidFill>
                  <a:srgbClr val="A9B7C6"/>
                </a:solidFill>
                <a:highlight>
                  <a:srgbClr val="2B2B2B"/>
                </a:highlight>
              </a:rPr>
              <a:t>@color/colorPrimary</a:t>
            </a:r>
            <a:r>
              <a:rPr lang="ko" sz="1200">
                <a:solidFill>
                  <a:srgbClr val="E8BF6A"/>
                </a:solidFill>
                <a:highlight>
                  <a:srgbClr val="2B2B2B"/>
                </a:highlight>
              </a:rPr>
              <a:t>&lt;/item&gt;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&lt;item </a:t>
            </a:r>
            <a:r>
              <a:rPr lang="ko" sz="1200">
                <a:solidFill>
                  <a:srgbClr val="BABABA"/>
                </a:solidFill>
                <a:highlight>
                  <a:srgbClr val="2B2B2B"/>
                </a:highlight>
              </a:rPr>
              <a:t>name=</a:t>
            </a:r>
            <a:r>
              <a:rPr lang="ko" sz="1200">
                <a:solidFill>
                  <a:srgbClr val="6A8759"/>
                </a:solidFill>
                <a:highlight>
                  <a:srgbClr val="2B2B2B"/>
                </a:highlight>
              </a:rPr>
              <a:t>"colorPrimaryDark"</a:t>
            </a:r>
            <a:r>
              <a:rPr lang="ko" sz="1200">
                <a:solidFill>
                  <a:srgbClr val="E8BF6A"/>
                </a:solidFill>
                <a:highlight>
                  <a:srgbClr val="2B2B2B"/>
                </a:highlight>
              </a:rPr>
              <a:t>&gt;</a:t>
            </a:r>
            <a:r>
              <a:rPr lang="ko" sz="1200">
                <a:solidFill>
                  <a:srgbClr val="A9B7C6"/>
                </a:solidFill>
                <a:highlight>
                  <a:srgbClr val="2B2B2B"/>
                </a:highlight>
              </a:rPr>
              <a:t>@color/colorPrimaryDark</a:t>
            </a:r>
            <a:r>
              <a:rPr lang="ko" sz="1200">
                <a:solidFill>
                  <a:srgbClr val="E8BF6A"/>
                </a:solidFill>
                <a:highlight>
                  <a:srgbClr val="2B2B2B"/>
                </a:highlight>
              </a:rPr>
              <a:t>&lt;/item&gt;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&lt;item </a:t>
            </a:r>
            <a:r>
              <a:rPr lang="ko" sz="1200">
                <a:solidFill>
                  <a:srgbClr val="BABABA"/>
                </a:solidFill>
                <a:highlight>
                  <a:srgbClr val="2B2B2B"/>
                </a:highlight>
              </a:rPr>
              <a:t>name=</a:t>
            </a:r>
            <a:r>
              <a:rPr lang="ko" sz="1200">
                <a:solidFill>
                  <a:srgbClr val="6A8759"/>
                </a:solidFill>
                <a:highlight>
                  <a:srgbClr val="2B2B2B"/>
                </a:highlight>
              </a:rPr>
              <a:t>"colorAccent"</a:t>
            </a:r>
            <a:r>
              <a:rPr lang="ko" sz="1200">
                <a:solidFill>
                  <a:srgbClr val="E8BF6A"/>
                </a:solidFill>
                <a:highlight>
                  <a:srgbClr val="2B2B2B"/>
                </a:highlight>
              </a:rPr>
              <a:t>&gt;</a:t>
            </a:r>
            <a:r>
              <a:rPr lang="ko" sz="1200">
                <a:solidFill>
                  <a:srgbClr val="A9B7C6"/>
                </a:solidFill>
                <a:highlight>
                  <a:srgbClr val="2B2B2B"/>
                </a:highlight>
              </a:rPr>
              <a:t>@color/colorAccent</a:t>
            </a:r>
            <a:r>
              <a:rPr lang="ko" sz="1200">
                <a:solidFill>
                  <a:srgbClr val="E8BF6A"/>
                </a:solidFill>
                <a:highlight>
                  <a:srgbClr val="2B2B2B"/>
                </a:highlight>
              </a:rPr>
              <a:t>&lt;/item&gt;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&lt;item </a:t>
            </a:r>
            <a:r>
              <a:rPr lang="ko" sz="1200">
                <a:solidFill>
                  <a:srgbClr val="BABABA"/>
                </a:solidFill>
                <a:highlight>
                  <a:srgbClr val="2B2B2B"/>
                </a:highlight>
              </a:rPr>
              <a:t>name=</a:t>
            </a:r>
            <a:r>
              <a:rPr lang="ko" sz="1200">
                <a:solidFill>
                  <a:srgbClr val="6A8759"/>
                </a:solidFill>
                <a:highlight>
                  <a:srgbClr val="2B2B2B"/>
                </a:highlight>
              </a:rPr>
              <a:t>"windowNoTitle"</a:t>
            </a:r>
            <a:r>
              <a:rPr lang="ko" sz="1200">
                <a:solidFill>
                  <a:srgbClr val="E8BF6A"/>
                </a:solidFill>
                <a:highlight>
                  <a:srgbClr val="2B2B2B"/>
                </a:highlight>
              </a:rPr>
              <a:t>&gt;</a:t>
            </a:r>
            <a:r>
              <a:rPr lang="ko" sz="1200">
                <a:solidFill>
                  <a:srgbClr val="A9B7C6"/>
                </a:solidFill>
                <a:highlight>
                  <a:srgbClr val="2B2B2B"/>
                </a:highlight>
              </a:rPr>
              <a:t>true</a:t>
            </a:r>
            <a:r>
              <a:rPr lang="ko" sz="1200">
                <a:solidFill>
                  <a:srgbClr val="E8BF6A"/>
                </a:solidFill>
                <a:highlight>
                  <a:srgbClr val="2B2B2B"/>
                </a:highlight>
              </a:rPr>
              <a:t>&lt;/item&gt;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&lt;/style&gt;</a:t>
            </a:r>
            <a:endParaRPr sz="1200">
              <a:solidFill>
                <a:srgbClr val="E8BF6A"/>
              </a:solidFill>
              <a:highlight>
                <a:srgbClr val="2B2B2B"/>
              </a:highlight>
            </a:endParaRPr>
          </a:p>
          <a:p>
            <a:pPr marL="0" lvl="0" indent="0" algn="l" rtl="0">
              <a:spcBef>
                <a:spcPts val="0"/>
              </a:spcBef>
              <a:spcAft>
                <a:spcPts val="0"/>
              </a:spcAft>
              <a:buNone/>
            </a:pP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&lt;/resources&gt;</a:t>
            </a:r>
            <a:endParaRPr sz="1200">
              <a:solidFill>
                <a:srgbClr val="E8BF6A"/>
              </a:solidFill>
              <a:highlight>
                <a:srgbClr val="2B2B2B"/>
              </a:highlight>
            </a:endParaRPr>
          </a:p>
        </p:txBody>
      </p:sp>
      <p:sp>
        <p:nvSpPr>
          <p:cNvPr id="483" name="Google Shape;483;p57"/>
          <p:cNvSpPr/>
          <p:nvPr/>
        </p:nvSpPr>
        <p:spPr>
          <a:xfrm>
            <a:off x="1585625" y="2938500"/>
            <a:ext cx="3564000" cy="581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7"/>
          <p:cNvSpPr txBox="1"/>
          <p:nvPr/>
        </p:nvSpPr>
        <p:spPr>
          <a:xfrm>
            <a:off x="5949700" y="2938500"/>
            <a:ext cx="2895000" cy="5817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사용자 지정 색상</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배경색 및 글자색에 사용</a:t>
            </a:r>
            <a:endParaRPr>
              <a:latin typeface="Nanum Gothic"/>
              <a:ea typeface="Nanum Gothic"/>
              <a:cs typeface="Nanum Gothic"/>
              <a:sym typeface="Nanum Gothic"/>
            </a:endParaRPr>
          </a:p>
        </p:txBody>
      </p:sp>
      <p:cxnSp>
        <p:nvCxnSpPr>
          <p:cNvPr id="485" name="Google Shape;485;p57"/>
          <p:cNvCxnSpPr>
            <a:stCxn id="483" idx="3"/>
            <a:endCxn id="484" idx="1"/>
          </p:cNvCxnSpPr>
          <p:nvPr/>
        </p:nvCxnSpPr>
        <p:spPr>
          <a:xfrm>
            <a:off x="5149625" y="3229350"/>
            <a:ext cx="800100" cy="0"/>
          </a:xfrm>
          <a:prstGeom prst="straightConnector1">
            <a:avLst/>
          </a:prstGeom>
          <a:noFill/>
          <a:ln w="19050" cap="flat" cmpd="sng">
            <a:solidFill>
              <a:srgbClr val="FF0000"/>
            </a:solidFill>
            <a:prstDash val="solid"/>
            <a:round/>
            <a:headEnd type="none" w="med" len="med"/>
            <a:tailEnd type="none" w="med" len="med"/>
          </a:ln>
        </p:spPr>
      </p:cxnSp>
      <p:sp>
        <p:nvSpPr>
          <p:cNvPr id="486" name="Google Shape;486;p57"/>
          <p:cNvSpPr/>
          <p:nvPr/>
        </p:nvSpPr>
        <p:spPr>
          <a:xfrm>
            <a:off x="1803825" y="5847875"/>
            <a:ext cx="2967600" cy="203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7"/>
          <p:cNvSpPr txBox="1"/>
          <p:nvPr/>
        </p:nvSpPr>
        <p:spPr>
          <a:xfrm>
            <a:off x="5949700" y="5753375"/>
            <a:ext cx="2895000" cy="3927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상단바를 없애기 위해 태그 추가</a:t>
            </a:r>
            <a:endParaRPr>
              <a:latin typeface="Nanum Gothic"/>
              <a:ea typeface="Nanum Gothic"/>
              <a:cs typeface="Nanum Gothic"/>
              <a:sym typeface="Nanum Gothic"/>
            </a:endParaRPr>
          </a:p>
        </p:txBody>
      </p:sp>
      <p:cxnSp>
        <p:nvCxnSpPr>
          <p:cNvPr id="488" name="Google Shape;488;p57"/>
          <p:cNvCxnSpPr>
            <a:stCxn id="486" idx="3"/>
            <a:endCxn id="487" idx="1"/>
          </p:cNvCxnSpPr>
          <p:nvPr/>
        </p:nvCxnSpPr>
        <p:spPr>
          <a:xfrm>
            <a:off x="4771425" y="5949725"/>
            <a:ext cx="1178400" cy="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8"/>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수학퀴즈게임 만들기</a:t>
            </a:r>
            <a:endParaRPr/>
          </a:p>
        </p:txBody>
      </p:sp>
      <p:sp>
        <p:nvSpPr>
          <p:cNvPr id="494" name="Google Shape;494;p58"/>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코루틴 활용하기</a:t>
            </a:r>
            <a:endParaRPr/>
          </a:p>
          <a:p>
            <a:pPr marL="914400" lvl="1" indent="-317500" algn="l" rtl="0">
              <a:spcBef>
                <a:spcPts val="0"/>
              </a:spcBef>
              <a:spcAft>
                <a:spcPts val="0"/>
              </a:spcAft>
              <a:buSzPts val="1400"/>
              <a:buChar char="○"/>
            </a:pPr>
            <a:r>
              <a:rPr lang="ko"/>
              <a:t>수학퀴즈게임 기능</a:t>
            </a:r>
            <a:endParaRPr/>
          </a:p>
          <a:p>
            <a:pPr marL="1371600" lvl="2" indent="-317500" algn="l" rtl="0">
              <a:spcBef>
                <a:spcPts val="0"/>
              </a:spcBef>
              <a:spcAft>
                <a:spcPts val="0"/>
              </a:spcAft>
              <a:buSzPts val="1400"/>
              <a:buChar char="■"/>
            </a:pPr>
            <a:r>
              <a:rPr lang="ko"/>
              <a:t>시간, 난이도 조절 기능</a:t>
            </a:r>
            <a:endParaRPr/>
          </a:p>
          <a:p>
            <a:pPr marL="1371600" lvl="2" indent="-317500" algn="l" rtl="0">
              <a:spcBef>
                <a:spcPts val="0"/>
              </a:spcBef>
              <a:spcAft>
                <a:spcPts val="0"/>
              </a:spcAft>
              <a:buSzPts val="1400"/>
              <a:buChar char="■"/>
            </a:pPr>
            <a:r>
              <a:rPr lang="ko"/>
              <a:t>시간은 60초부터 140초까지 조절</a:t>
            </a:r>
            <a:endParaRPr/>
          </a:p>
          <a:p>
            <a:pPr marL="1371600" lvl="2" indent="-317500" algn="l" rtl="0">
              <a:spcBef>
                <a:spcPts val="0"/>
              </a:spcBef>
              <a:spcAft>
                <a:spcPts val="0"/>
              </a:spcAft>
              <a:buSzPts val="1400"/>
              <a:buChar char="■"/>
            </a:pPr>
            <a:r>
              <a:rPr lang="ko"/>
              <a:t>난이도는 easy는 한 자릿수, normal은 두 자릿수, hard는 세자릿수</a:t>
            </a:r>
            <a:endParaRPr/>
          </a:p>
          <a:p>
            <a:pPr marL="1371600" lvl="2" indent="-317500" algn="l" rtl="0">
              <a:spcBef>
                <a:spcPts val="0"/>
              </a:spcBef>
              <a:spcAft>
                <a:spcPts val="0"/>
              </a:spcAft>
              <a:buSzPts val="1400"/>
              <a:buChar char="■"/>
            </a:pPr>
            <a:r>
              <a:rPr lang="ko"/>
              <a:t>덧셈과 뺄셈 계산하기</a:t>
            </a:r>
            <a:endParaRPr/>
          </a:p>
        </p:txBody>
      </p:sp>
      <p:sp>
        <p:nvSpPr>
          <p:cNvPr id="495" name="Google Shape;495;p5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9"/>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수학퀴즈게임 만들기</a:t>
            </a:r>
            <a:endParaRPr/>
          </a:p>
        </p:txBody>
      </p:sp>
      <p:sp>
        <p:nvSpPr>
          <p:cNvPr id="501" name="Google Shape;501;p59"/>
          <p:cNvSpPr txBox="1">
            <a:spLocks noGrp="1"/>
          </p:cNvSpPr>
          <p:nvPr>
            <p:ph type="body" idx="1"/>
          </p:nvPr>
        </p:nvSpPr>
        <p:spPr>
          <a:xfrm>
            <a:off x="0" y="984325"/>
            <a:ext cx="3130500" cy="870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코루틴 활용하기</a:t>
            </a:r>
            <a:endParaRPr/>
          </a:p>
          <a:p>
            <a:pPr marL="914400" lvl="1" indent="-304800" algn="l" rtl="0">
              <a:spcBef>
                <a:spcPts val="0"/>
              </a:spcBef>
              <a:spcAft>
                <a:spcPts val="0"/>
              </a:spcAft>
              <a:buSzPts val="1200"/>
              <a:buChar char="○"/>
            </a:pPr>
            <a:r>
              <a:rPr lang="ko"/>
              <a:t>activity_main.xml</a:t>
            </a:r>
            <a:endParaRPr/>
          </a:p>
          <a:p>
            <a:pPr marL="914400" lvl="1" indent="-304800" algn="l" rtl="0">
              <a:spcBef>
                <a:spcPts val="0"/>
              </a:spcBef>
              <a:spcAft>
                <a:spcPts val="0"/>
              </a:spcAft>
              <a:buSzPts val="1200"/>
              <a:buChar char="○"/>
            </a:pPr>
            <a:endParaRPr/>
          </a:p>
        </p:txBody>
      </p:sp>
      <p:sp>
        <p:nvSpPr>
          <p:cNvPr id="502" name="Google Shape;502;p5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34</a:t>
            </a:fld>
            <a:endParaRPr sz="1000"/>
          </a:p>
        </p:txBody>
      </p:sp>
      <p:pic>
        <p:nvPicPr>
          <p:cNvPr id="503" name="Google Shape;503;p59"/>
          <p:cNvPicPr preferRelativeResize="0"/>
          <p:nvPr/>
        </p:nvPicPr>
        <p:blipFill>
          <a:blip r:embed="rId3">
            <a:alphaModFix/>
          </a:blip>
          <a:stretch>
            <a:fillRect/>
          </a:stretch>
        </p:blipFill>
        <p:spPr>
          <a:xfrm>
            <a:off x="177523" y="1606473"/>
            <a:ext cx="3025700" cy="3470425"/>
          </a:xfrm>
          <a:prstGeom prst="rect">
            <a:avLst/>
          </a:prstGeom>
          <a:noFill/>
          <a:ln>
            <a:noFill/>
          </a:ln>
        </p:spPr>
      </p:pic>
      <p:sp>
        <p:nvSpPr>
          <p:cNvPr id="504" name="Google Shape;504;p59"/>
          <p:cNvSpPr txBox="1">
            <a:spLocks noGrp="1"/>
          </p:cNvSpPr>
          <p:nvPr>
            <p:ph type="body" idx="2"/>
          </p:nvPr>
        </p:nvSpPr>
        <p:spPr>
          <a:xfrm>
            <a:off x="3306525" y="845100"/>
            <a:ext cx="4253400" cy="984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a:t>
            </a:r>
            <a:r>
              <a:rPr lang="ko" sz="900">
                <a:solidFill>
                  <a:srgbClr val="BABABA"/>
                </a:solidFill>
                <a:highlight>
                  <a:srgbClr val="2B2B2B"/>
                </a:highlight>
                <a:latin typeface="Arial"/>
                <a:ea typeface="Arial"/>
                <a:cs typeface="Arial"/>
                <a:sym typeface="Arial"/>
              </a:rPr>
              <a:t>xml version=</a:t>
            </a:r>
            <a:r>
              <a:rPr lang="ko" sz="900">
                <a:solidFill>
                  <a:srgbClr val="6A8759"/>
                </a:solidFill>
                <a:highlight>
                  <a:srgbClr val="2B2B2B"/>
                </a:highlight>
                <a:latin typeface="Arial"/>
                <a:ea typeface="Arial"/>
                <a:cs typeface="Arial"/>
                <a:sym typeface="Arial"/>
              </a:rPr>
              <a:t>"1.0" </a:t>
            </a:r>
            <a:r>
              <a:rPr lang="ko" sz="900">
                <a:solidFill>
                  <a:srgbClr val="BABABA"/>
                </a:solidFill>
                <a:highlight>
                  <a:srgbClr val="2B2B2B"/>
                </a:highlight>
                <a:latin typeface="Arial"/>
                <a:ea typeface="Arial"/>
                <a:cs typeface="Arial"/>
                <a:sym typeface="Arial"/>
              </a:rPr>
              <a:t>encoding=</a:t>
            </a:r>
            <a:r>
              <a:rPr lang="ko" sz="900">
                <a:solidFill>
                  <a:srgbClr val="6A8759"/>
                </a:solidFill>
                <a:highlight>
                  <a:srgbClr val="2B2B2B"/>
                </a:highlight>
                <a:latin typeface="Arial"/>
                <a:ea typeface="Arial"/>
                <a:cs typeface="Arial"/>
                <a:sym typeface="Arial"/>
              </a:rPr>
              <a:t>"utf-8"</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&lt;LinearLayout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:orientation=</a:t>
            </a:r>
            <a:r>
              <a:rPr lang="ko" sz="900">
                <a:solidFill>
                  <a:srgbClr val="6A8759"/>
                </a:solidFill>
                <a:highlight>
                  <a:srgbClr val="2B2B2B"/>
                </a:highlight>
                <a:latin typeface="Arial"/>
                <a:ea typeface="Arial"/>
                <a:cs typeface="Arial"/>
                <a:sym typeface="Arial"/>
              </a:rPr>
              <a:t>"vertical"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"http://schemas.android.com/apk/res/android"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"http://schemas.android.com/tools"</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"http://schemas.android.com/apk/res-auto"</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:context=</a:t>
            </a:r>
            <a:r>
              <a:rPr lang="ko" sz="900">
                <a:solidFill>
                  <a:srgbClr val="6A8759"/>
                </a:solidFill>
                <a:highlight>
                  <a:srgbClr val="2B2B2B"/>
                </a:highlight>
                <a:latin typeface="Arial"/>
                <a:ea typeface="Arial"/>
                <a:cs typeface="Arial"/>
                <a:sym typeface="Arial"/>
              </a:rPr>
              <a:t>".MainActivity"</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:layout_marginTop=</a:t>
            </a:r>
            <a:r>
              <a:rPr lang="ko" sz="900">
                <a:solidFill>
                  <a:srgbClr val="6A8759"/>
                </a:solidFill>
                <a:highlight>
                  <a:srgbClr val="2B2B2B"/>
                </a:highlight>
                <a:latin typeface="Arial"/>
                <a:ea typeface="Arial"/>
                <a:cs typeface="Arial"/>
                <a:sym typeface="Arial"/>
              </a:rPr>
              <a:t>"100sp"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"center_horizontal"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"시간(초)"</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"30sp"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"200sp"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"@+id/textTime"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"90"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"25sp"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:textColor=</a:t>
            </a:r>
            <a:r>
              <a:rPr lang="ko" sz="900">
                <a:solidFill>
                  <a:srgbClr val="6A8759"/>
                </a:solidFill>
                <a:highlight>
                  <a:srgbClr val="2B2B2B"/>
                </a:highlight>
                <a:latin typeface="Arial"/>
                <a:ea typeface="Arial"/>
                <a:cs typeface="Arial"/>
                <a:sym typeface="Arial"/>
              </a:rPr>
              <a:t>"#FF0000"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"200sp"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&lt;SeekBar</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:progress=</a:t>
            </a:r>
            <a:r>
              <a:rPr lang="ko" sz="900">
                <a:solidFill>
                  <a:srgbClr val="6A8759"/>
                </a:solidFill>
                <a:highlight>
                  <a:srgbClr val="2B2B2B"/>
                </a:highlight>
                <a:latin typeface="Arial"/>
                <a:ea typeface="Arial"/>
                <a:cs typeface="Arial"/>
                <a:sym typeface="Arial"/>
              </a:rPr>
              <a:t>"50"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:max=</a:t>
            </a:r>
            <a:r>
              <a:rPr lang="ko" sz="900">
                <a:solidFill>
                  <a:srgbClr val="6A8759"/>
                </a:solidFill>
                <a:highlight>
                  <a:srgbClr val="2B2B2B"/>
                </a:highlight>
                <a:latin typeface="Arial"/>
                <a:ea typeface="Arial"/>
                <a:cs typeface="Arial"/>
                <a:sym typeface="Arial"/>
              </a:rPr>
              <a:t>"100"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"@+id/barTime"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"200sp"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"난이도"</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"30sp"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"center_horizontal"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"200sp"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&lt;RadioGroup</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"200sp"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&lt;RadioButton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"@+id/radioBtnEasy"</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"Easy"</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"25sp"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&lt;RadioButton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"@+id/radioBtnNormal"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"Normal"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"25sp"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&lt;RadioButton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"@+id/radioBtnHard"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"Hard"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"25sp"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&lt;/RadioGroup&gt;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&lt;Button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"@+id/btnStart"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"bottom"</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"START!"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"30sp"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:onClick=</a:t>
            </a:r>
            <a:r>
              <a:rPr lang="ko" sz="900">
                <a:solidFill>
                  <a:srgbClr val="6A8759"/>
                </a:solidFill>
                <a:highlight>
                  <a:srgbClr val="2B2B2B"/>
                </a:highlight>
                <a:latin typeface="Arial"/>
                <a:ea typeface="Arial"/>
                <a:cs typeface="Arial"/>
                <a:sym typeface="Arial"/>
              </a:rPr>
              <a:t>"onClickStartBtn"</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&lt;/LinearLayout&gt;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0"/>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수학퀴즈게임 만들기</a:t>
            </a:r>
            <a:endParaRPr/>
          </a:p>
        </p:txBody>
      </p:sp>
      <p:sp>
        <p:nvSpPr>
          <p:cNvPr id="510" name="Google Shape;510;p60"/>
          <p:cNvSpPr txBox="1">
            <a:spLocks noGrp="1"/>
          </p:cNvSpPr>
          <p:nvPr>
            <p:ph type="body" idx="1"/>
          </p:nvPr>
        </p:nvSpPr>
        <p:spPr>
          <a:xfrm>
            <a:off x="0" y="984325"/>
            <a:ext cx="3130500" cy="870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코루틴 활용하기</a:t>
            </a:r>
            <a:endParaRPr/>
          </a:p>
          <a:p>
            <a:pPr marL="914400" lvl="1" indent="-304800" algn="l" rtl="0">
              <a:spcBef>
                <a:spcPts val="0"/>
              </a:spcBef>
              <a:spcAft>
                <a:spcPts val="0"/>
              </a:spcAft>
              <a:buSzPts val="1200"/>
              <a:buChar char="○"/>
            </a:pPr>
            <a:r>
              <a:rPr lang="ko"/>
              <a:t>activity_quiz.xml</a:t>
            </a:r>
            <a:endParaRPr/>
          </a:p>
          <a:p>
            <a:pPr marL="914400" lvl="1" indent="-304800" algn="l" rtl="0">
              <a:spcBef>
                <a:spcPts val="0"/>
              </a:spcBef>
              <a:spcAft>
                <a:spcPts val="0"/>
              </a:spcAft>
              <a:buSzPts val="1200"/>
              <a:buChar char="○"/>
            </a:pPr>
            <a:endParaRPr/>
          </a:p>
        </p:txBody>
      </p:sp>
      <p:sp>
        <p:nvSpPr>
          <p:cNvPr id="511" name="Google Shape;511;p6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35</a:t>
            </a:fld>
            <a:endParaRPr sz="1000"/>
          </a:p>
        </p:txBody>
      </p:sp>
      <p:sp>
        <p:nvSpPr>
          <p:cNvPr id="512" name="Google Shape;512;p60"/>
          <p:cNvSpPr txBox="1">
            <a:spLocks noGrp="1"/>
          </p:cNvSpPr>
          <p:nvPr>
            <p:ph type="body" idx="2"/>
          </p:nvPr>
        </p:nvSpPr>
        <p:spPr>
          <a:xfrm>
            <a:off x="3306525" y="845100"/>
            <a:ext cx="4253400" cy="884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a:t>
            </a:r>
            <a:r>
              <a:rPr lang="ko" sz="900">
                <a:solidFill>
                  <a:srgbClr val="BABABA"/>
                </a:solidFill>
                <a:highlight>
                  <a:srgbClr val="2B2B2B"/>
                </a:highlight>
                <a:latin typeface="Arial"/>
                <a:ea typeface="Arial"/>
                <a:cs typeface="Arial"/>
                <a:sym typeface="Arial"/>
              </a:rPr>
              <a:t>xml version=</a:t>
            </a:r>
            <a:r>
              <a:rPr lang="ko" sz="900">
                <a:solidFill>
                  <a:srgbClr val="6A8759"/>
                </a:solidFill>
                <a:highlight>
                  <a:srgbClr val="2B2B2B"/>
                </a:highlight>
                <a:latin typeface="Arial"/>
                <a:ea typeface="Arial"/>
                <a:cs typeface="Arial"/>
                <a:sym typeface="Arial"/>
              </a:rPr>
              <a:t>"1.0" </a:t>
            </a:r>
            <a:r>
              <a:rPr lang="ko" sz="900">
                <a:solidFill>
                  <a:srgbClr val="BABABA"/>
                </a:solidFill>
                <a:highlight>
                  <a:srgbClr val="2B2B2B"/>
                </a:highlight>
                <a:latin typeface="Arial"/>
                <a:ea typeface="Arial"/>
                <a:cs typeface="Arial"/>
                <a:sym typeface="Arial"/>
              </a:rPr>
              <a:t>encoding=</a:t>
            </a:r>
            <a:r>
              <a:rPr lang="ko" sz="900">
                <a:solidFill>
                  <a:srgbClr val="6A8759"/>
                </a:solidFill>
                <a:highlight>
                  <a:srgbClr val="2B2B2B"/>
                </a:highlight>
                <a:latin typeface="Arial"/>
                <a:ea typeface="Arial"/>
                <a:cs typeface="Arial"/>
                <a:sym typeface="Arial"/>
              </a:rPr>
              <a:t>"utf-8"</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&lt;LinearLayout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"http://schemas.android.com/apk/res/android"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"http://schemas.android.com/tools"</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"http://schemas.android.com/apk/res-auto"</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:orientation=</a:t>
            </a:r>
            <a:r>
              <a:rPr lang="ko" sz="900">
                <a:solidFill>
                  <a:srgbClr val="6A8759"/>
                </a:solidFill>
                <a:highlight>
                  <a:srgbClr val="2B2B2B"/>
                </a:highlight>
                <a:latin typeface="Arial"/>
                <a:ea typeface="Arial"/>
                <a:cs typeface="Arial"/>
                <a:sym typeface="Arial"/>
              </a:rPr>
              <a:t>"vertical"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:context=</a:t>
            </a:r>
            <a:r>
              <a:rPr lang="ko" sz="900">
                <a:solidFill>
                  <a:srgbClr val="6A8759"/>
                </a:solidFill>
                <a:highlight>
                  <a:srgbClr val="2B2B2B"/>
                </a:highlight>
                <a:latin typeface="Arial"/>
                <a:ea typeface="Arial"/>
                <a:cs typeface="Arial"/>
                <a:sym typeface="Arial"/>
              </a:rPr>
              <a:t>".QuizActivity"</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"@+id/txtQuizTime"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:layout_marginTop=</a:t>
            </a:r>
            <a:r>
              <a:rPr lang="ko" sz="900">
                <a:solidFill>
                  <a:srgbClr val="6A8759"/>
                </a:solidFill>
                <a:highlight>
                  <a:srgbClr val="2B2B2B"/>
                </a:highlight>
                <a:latin typeface="Arial"/>
                <a:ea typeface="Arial"/>
                <a:cs typeface="Arial"/>
                <a:sym typeface="Arial"/>
              </a:rPr>
              <a:t>"30sp"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"50sp"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:textColor=</a:t>
            </a:r>
            <a:r>
              <a:rPr lang="ko" sz="900">
                <a:solidFill>
                  <a:srgbClr val="6A8759"/>
                </a:solidFill>
                <a:highlight>
                  <a:srgbClr val="2B2B2B"/>
                </a:highlight>
                <a:latin typeface="Arial"/>
                <a:ea typeface="Arial"/>
                <a:cs typeface="Arial"/>
                <a:sym typeface="Arial"/>
              </a:rPr>
              <a:t>"#FF0000"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"90"</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&lt;LinearLayout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:orientation=</a:t>
            </a:r>
            <a:r>
              <a:rPr lang="ko" sz="900">
                <a:solidFill>
                  <a:srgbClr val="6A8759"/>
                </a:solidFill>
                <a:highlight>
                  <a:srgbClr val="2B2B2B"/>
                </a:highlight>
                <a:latin typeface="Arial"/>
                <a:ea typeface="Arial"/>
                <a:cs typeface="Arial"/>
                <a:sym typeface="Arial"/>
              </a:rPr>
              <a:t>"horizontal"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&lt;LinearLayout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:layout_marginStart=</a:t>
            </a:r>
            <a:r>
              <a:rPr lang="ko" sz="900">
                <a:solidFill>
                  <a:srgbClr val="6A8759"/>
                </a:solidFill>
                <a:highlight>
                  <a:srgbClr val="2B2B2B"/>
                </a:highlight>
                <a:latin typeface="Arial"/>
                <a:ea typeface="Arial"/>
                <a:cs typeface="Arial"/>
                <a:sym typeface="Arial"/>
              </a:rPr>
              <a:t>"30sp"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:orientation=</a:t>
            </a:r>
            <a:r>
              <a:rPr lang="ko" sz="900">
                <a:solidFill>
                  <a:srgbClr val="6A8759"/>
                </a:solidFill>
                <a:highlight>
                  <a:srgbClr val="2B2B2B"/>
                </a:highlight>
                <a:latin typeface="Arial"/>
                <a:ea typeface="Arial"/>
                <a:cs typeface="Arial"/>
                <a:sym typeface="Arial"/>
              </a:rPr>
              <a:t>"horizontal"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"wrap_content"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"@+id/txtFirstNum"</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"50sp"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"wrap_content"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"@+id/txtOperation"</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"50sp"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"wrap_content"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"@+id/txtSecNum"</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"50sp"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"wrap_content"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"50sp"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"wrap_content"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"@+id/textAns"</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"000"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"50sp"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"wrap_content"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&lt;/LinearLayout&gt;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a:t>
            </a:r>
            <a:endParaRPr sz="900">
              <a:solidFill>
                <a:srgbClr val="E8BF6A"/>
              </a:solidFill>
              <a:highlight>
                <a:srgbClr val="2B2B2B"/>
              </a:highlight>
              <a:latin typeface="Arial"/>
              <a:ea typeface="Arial"/>
              <a:cs typeface="Arial"/>
              <a:sym typeface="Arial"/>
            </a:endParaRPr>
          </a:p>
        </p:txBody>
      </p:sp>
      <p:pic>
        <p:nvPicPr>
          <p:cNvPr id="513" name="Google Shape;513;p60"/>
          <p:cNvPicPr preferRelativeResize="0"/>
          <p:nvPr/>
        </p:nvPicPr>
        <p:blipFill>
          <a:blip r:embed="rId3">
            <a:alphaModFix/>
          </a:blip>
          <a:stretch>
            <a:fillRect/>
          </a:stretch>
        </p:blipFill>
        <p:spPr>
          <a:xfrm>
            <a:off x="116088" y="1571073"/>
            <a:ext cx="2898325" cy="3340050"/>
          </a:xfrm>
          <a:prstGeom prst="rect">
            <a:avLst/>
          </a:prstGeom>
          <a:noFill/>
          <a:ln>
            <a:noFill/>
          </a:ln>
        </p:spPr>
      </p:pic>
      <p:sp>
        <p:nvSpPr>
          <p:cNvPr id="514" name="Google Shape;514;p60"/>
          <p:cNvSpPr txBox="1"/>
          <p:nvPr/>
        </p:nvSpPr>
        <p:spPr>
          <a:xfrm>
            <a:off x="7483725" y="845100"/>
            <a:ext cx="3524700" cy="9244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E8BF6A"/>
                </a:solidFill>
                <a:highlight>
                  <a:srgbClr val="2B2B2B"/>
                </a:highlight>
              </a:rPr>
              <a:t>  &lt;LinearLayout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:layout_margin=</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:orientation=</a:t>
            </a:r>
            <a:r>
              <a:rPr lang="ko" sz="900">
                <a:solidFill>
                  <a:srgbClr val="6A8759"/>
                </a:solidFill>
                <a:highlight>
                  <a:srgbClr val="2B2B2B"/>
                </a:highlight>
              </a:rPr>
              <a:t>"vertical"</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:weightSum=</a:t>
            </a:r>
            <a:r>
              <a:rPr lang="ko" sz="900">
                <a:solidFill>
                  <a:srgbClr val="6A8759"/>
                </a:solidFill>
                <a:highlight>
                  <a:srgbClr val="2B2B2B"/>
                </a:highlight>
              </a:rPr>
              <a:t>"4"</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:layout_gravity=</a:t>
            </a:r>
            <a:r>
              <a:rPr lang="ko" sz="900">
                <a:solidFill>
                  <a:srgbClr val="6A8759"/>
                </a:solidFill>
                <a:highlight>
                  <a:srgbClr val="2B2B2B"/>
                </a:highlight>
              </a:rPr>
              <a:t>"end|center"</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:weightSum=</a:t>
            </a:r>
            <a:r>
              <a:rPr lang="ko" sz="900">
                <a:solidFill>
                  <a:srgbClr val="6A8759"/>
                </a:solidFill>
                <a:highlight>
                  <a:srgbClr val="2B2B2B"/>
                </a:highlight>
              </a:rPr>
              <a:t>"3"</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:orientation=</a:t>
            </a:r>
            <a:r>
              <a:rPr lang="ko" sz="900">
                <a:solidFill>
                  <a:srgbClr val="6A8759"/>
                </a:solidFill>
                <a:highlight>
                  <a:srgbClr val="2B2B2B"/>
                </a:highlight>
              </a:rPr>
              <a:t>"horizontal"</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"0dp"</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"@+id/btnOne"</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"@+id/btnTwo"</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"2"</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"@+id/btnThree"</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"3"</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:weightSum=</a:t>
            </a:r>
            <a:r>
              <a:rPr lang="ko" sz="900">
                <a:solidFill>
                  <a:srgbClr val="6A8759"/>
                </a:solidFill>
                <a:highlight>
                  <a:srgbClr val="2B2B2B"/>
                </a:highlight>
              </a:rPr>
              <a:t>"3"</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"0dp"</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"@+id/btnFour"</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"4"</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"@+id/btnFive"</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"5"</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"@+id/btnSix"</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"6"</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endParaRPr sz="900">
              <a:solidFill>
                <a:srgbClr val="E8BF6A"/>
              </a:solidFill>
              <a:highlight>
                <a:srgbClr val="2B2B2B"/>
              </a:highlight>
            </a:endParaRPr>
          </a:p>
        </p:txBody>
      </p:sp>
      <p:sp>
        <p:nvSpPr>
          <p:cNvPr id="515" name="Google Shape;515;p60"/>
          <p:cNvSpPr txBox="1"/>
          <p:nvPr/>
        </p:nvSpPr>
        <p:spPr>
          <a:xfrm>
            <a:off x="11008425" y="845100"/>
            <a:ext cx="3215100" cy="9244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E8BF6A"/>
                </a:solidFill>
                <a:highlight>
                  <a:srgbClr val="2B2B2B"/>
                </a:highlight>
              </a:rPr>
              <a:t> &lt;LinearLayout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:weightSum=</a:t>
            </a:r>
            <a:r>
              <a:rPr lang="ko" sz="900">
                <a:solidFill>
                  <a:srgbClr val="6A8759"/>
                </a:solidFill>
                <a:highlight>
                  <a:srgbClr val="2B2B2B"/>
                </a:highlight>
              </a:rPr>
              <a:t>"3"</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"0dp"</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"@+id/btnSeven"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"7"</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"@+id/btnEight"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"8"</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"@+id/btnNine"</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"9"</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:weightSum=</a:t>
            </a:r>
            <a:r>
              <a:rPr lang="ko" sz="900">
                <a:solidFill>
                  <a:srgbClr val="6A8759"/>
                </a:solidFill>
                <a:highlight>
                  <a:srgbClr val="2B2B2B"/>
                </a:highlight>
              </a:rPr>
              <a:t>"3"</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"0dp"</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"@+id/btnBack"</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"@+id/btnZero"</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"0"</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"@+id/btnNext"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:onClick=</a:t>
            </a:r>
            <a:r>
              <a:rPr lang="ko" sz="900">
                <a:solidFill>
                  <a:srgbClr val="6A8759"/>
                </a:solidFill>
                <a:highlight>
                  <a:srgbClr val="2B2B2B"/>
                </a:highlight>
              </a:rPr>
              <a:t>"onClickNumberBtn"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"OK"</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"30sp"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&lt;/LinearLayout&gt;</a:t>
            </a:r>
            <a:endParaRPr sz="900">
              <a:solidFill>
                <a:srgbClr val="E8BF6A"/>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&lt;/LinearLayout&gt;</a:t>
            </a:r>
            <a:endParaRPr sz="900">
              <a:solidFill>
                <a:srgbClr val="E8BF6A"/>
              </a:solidFill>
              <a:highlight>
                <a:srgbClr val="2B2B2B"/>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1"/>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수학퀴즈게임 만들기</a:t>
            </a:r>
            <a:endParaRPr/>
          </a:p>
        </p:txBody>
      </p:sp>
      <p:sp>
        <p:nvSpPr>
          <p:cNvPr id="521" name="Google Shape;521;p61"/>
          <p:cNvSpPr txBox="1">
            <a:spLocks noGrp="1"/>
          </p:cNvSpPr>
          <p:nvPr>
            <p:ph type="body" idx="1"/>
          </p:nvPr>
        </p:nvSpPr>
        <p:spPr>
          <a:xfrm>
            <a:off x="0" y="984325"/>
            <a:ext cx="3130500" cy="870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코루틴 활용하기</a:t>
            </a:r>
            <a:endParaRPr/>
          </a:p>
          <a:p>
            <a:pPr marL="914400" lvl="1" indent="-304800" algn="l" rtl="0">
              <a:spcBef>
                <a:spcPts val="0"/>
              </a:spcBef>
              <a:spcAft>
                <a:spcPts val="0"/>
              </a:spcAft>
              <a:buSzPts val="1200"/>
              <a:buChar char="○"/>
            </a:pPr>
            <a:r>
              <a:rPr lang="ko"/>
              <a:t>activity_result.xml</a:t>
            </a:r>
            <a:endParaRPr/>
          </a:p>
          <a:p>
            <a:pPr marL="914400" lvl="1" indent="-304800" algn="l" rtl="0">
              <a:spcBef>
                <a:spcPts val="0"/>
              </a:spcBef>
              <a:spcAft>
                <a:spcPts val="0"/>
              </a:spcAft>
              <a:buSzPts val="1200"/>
              <a:buChar char="○"/>
            </a:pPr>
            <a:endParaRPr/>
          </a:p>
        </p:txBody>
      </p:sp>
      <p:sp>
        <p:nvSpPr>
          <p:cNvPr id="522" name="Google Shape;522;p61"/>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36</a:t>
            </a:fld>
            <a:endParaRPr sz="1000"/>
          </a:p>
        </p:txBody>
      </p:sp>
      <p:sp>
        <p:nvSpPr>
          <p:cNvPr id="523" name="Google Shape;523;p61"/>
          <p:cNvSpPr txBox="1">
            <a:spLocks noGrp="1"/>
          </p:cNvSpPr>
          <p:nvPr>
            <p:ph type="body" idx="2"/>
          </p:nvPr>
        </p:nvSpPr>
        <p:spPr>
          <a:xfrm>
            <a:off x="3306525" y="845100"/>
            <a:ext cx="4253400" cy="984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a:t>
            </a:r>
            <a:r>
              <a:rPr lang="ko" sz="900">
                <a:solidFill>
                  <a:srgbClr val="BABABA"/>
                </a:solidFill>
                <a:highlight>
                  <a:srgbClr val="2B2B2B"/>
                </a:highlight>
                <a:latin typeface="Arial"/>
                <a:ea typeface="Arial"/>
                <a:cs typeface="Arial"/>
                <a:sym typeface="Arial"/>
              </a:rPr>
              <a:t>xml version=</a:t>
            </a:r>
            <a:r>
              <a:rPr lang="ko" sz="900">
                <a:solidFill>
                  <a:srgbClr val="6A8759"/>
                </a:solidFill>
                <a:highlight>
                  <a:srgbClr val="2B2B2B"/>
                </a:highlight>
                <a:latin typeface="Arial"/>
                <a:ea typeface="Arial"/>
                <a:cs typeface="Arial"/>
                <a:sym typeface="Arial"/>
              </a:rPr>
              <a:t>"1.0" </a:t>
            </a:r>
            <a:r>
              <a:rPr lang="ko" sz="900">
                <a:solidFill>
                  <a:srgbClr val="BABABA"/>
                </a:solidFill>
                <a:highlight>
                  <a:srgbClr val="2B2B2B"/>
                </a:highlight>
                <a:latin typeface="Arial"/>
                <a:ea typeface="Arial"/>
                <a:cs typeface="Arial"/>
                <a:sym typeface="Arial"/>
              </a:rPr>
              <a:t>encoding=</a:t>
            </a:r>
            <a:r>
              <a:rPr lang="ko" sz="900">
                <a:solidFill>
                  <a:srgbClr val="6A8759"/>
                </a:solidFill>
                <a:highlight>
                  <a:srgbClr val="2B2B2B"/>
                </a:highlight>
                <a:latin typeface="Arial"/>
                <a:ea typeface="Arial"/>
                <a:cs typeface="Arial"/>
                <a:sym typeface="Arial"/>
              </a:rPr>
              <a:t>"utf-8"</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&lt;LinearLayout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:orientation=</a:t>
            </a:r>
            <a:r>
              <a:rPr lang="ko" sz="900">
                <a:solidFill>
                  <a:srgbClr val="6A8759"/>
                </a:solidFill>
                <a:highlight>
                  <a:srgbClr val="2B2B2B"/>
                </a:highlight>
                <a:latin typeface="Arial"/>
                <a:ea typeface="Arial"/>
                <a:cs typeface="Arial"/>
                <a:sym typeface="Arial"/>
              </a:rPr>
              <a:t>"vertical"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"http://schemas.android.com/apk/res/android"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"http://schemas.android.com/tools"</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"http://schemas.android.com/apk/res-auto"</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:context=</a:t>
            </a:r>
            <a:r>
              <a:rPr lang="ko" sz="900">
                <a:solidFill>
                  <a:srgbClr val="6A8759"/>
                </a:solidFill>
                <a:highlight>
                  <a:srgbClr val="2B2B2B"/>
                </a:highlight>
                <a:latin typeface="Arial"/>
                <a:ea typeface="Arial"/>
                <a:cs typeface="Arial"/>
                <a:sym typeface="Arial"/>
              </a:rPr>
              <a:t>".ResultActivity"</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:layout_marginTop=</a:t>
            </a:r>
            <a:r>
              <a:rPr lang="ko" sz="900">
                <a:solidFill>
                  <a:srgbClr val="6A8759"/>
                </a:solidFill>
                <a:highlight>
                  <a:srgbClr val="2B2B2B"/>
                </a:highlight>
                <a:latin typeface="Arial"/>
                <a:ea typeface="Arial"/>
                <a:cs typeface="Arial"/>
                <a:sym typeface="Arial"/>
              </a:rPr>
              <a:t>"100sp"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"@+id/textTime"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"GAME OVER!!"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"50sp"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:textColor=</a:t>
            </a:r>
            <a:r>
              <a:rPr lang="ko" sz="900">
                <a:solidFill>
                  <a:srgbClr val="6A8759"/>
                </a:solidFill>
                <a:highlight>
                  <a:srgbClr val="2B2B2B"/>
                </a:highlight>
                <a:latin typeface="Arial"/>
                <a:ea typeface="Arial"/>
                <a:cs typeface="Arial"/>
                <a:sym typeface="Arial"/>
              </a:rPr>
              <a:t>"#FF0000"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"500sp"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"@+id/textRightNum"</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:layout_marginTop=</a:t>
            </a:r>
            <a:r>
              <a:rPr lang="ko" sz="900">
                <a:solidFill>
                  <a:srgbClr val="6A8759"/>
                </a:solidFill>
                <a:highlight>
                  <a:srgbClr val="2B2B2B"/>
                </a:highlight>
                <a:latin typeface="Arial"/>
                <a:ea typeface="Arial"/>
                <a:cs typeface="Arial"/>
                <a:sym typeface="Arial"/>
              </a:rPr>
              <a:t>"50sp"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"맞은 개수 : "</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"30sp"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"center_horizontal"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"200sp"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"@+id/textWrongNum"</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:layout_marginTop=</a:t>
            </a:r>
            <a:r>
              <a:rPr lang="ko" sz="900">
                <a:solidFill>
                  <a:srgbClr val="6A8759"/>
                </a:solidFill>
                <a:highlight>
                  <a:srgbClr val="2B2B2B"/>
                </a:highlight>
                <a:latin typeface="Arial"/>
                <a:ea typeface="Arial"/>
                <a:cs typeface="Arial"/>
                <a:sym typeface="Arial"/>
              </a:rPr>
              <a:t>"50sp"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"틀린 개수 : "</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"30sp"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:gravity=</a:t>
            </a:r>
            <a:r>
              <a:rPr lang="ko" sz="900">
                <a:solidFill>
                  <a:srgbClr val="6A8759"/>
                </a:solidFill>
                <a:highlight>
                  <a:srgbClr val="2B2B2B"/>
                </a:highlight>
                <a:latin typeface="Arial"/>
                <a:ea typeface="Arial"/>
                <a:cs typeface="Arial"/>
                <a:sym typeface="Arial"/>
              </a:rPr>
              <a:t>"center_horizontal"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"200sp"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&lt;Button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"@+id/btnRestart"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"bottom"</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"RESTART!"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"30sp"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&lt;/LinearLayout&gt;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endParaRPr sz="900">
              <a:solidFill>
                <a:srgbClr val="E8BF6A"/>
              </a:solidFill>
              <a:highlight>
                <a:srgbClr val="2B2B2B"/>
              </a:highlight>
              <a:latin typeface="Arial"/>
              <a:ea typeface="Arial"/>
              <a:cs typeface="Arial"/>
              <a:sym typeface="Arial"/>
            </a:endParaRPr>
          </a:p>
        </p:txBody>
      </p:sp>
      <p:pic>
        <p:nvPicPr>
          <p:cNvPr id="524" name="Google Shape;524;p61"/>
          <p:cNvPicPr preferRelativeResize="0"/>
          <p:nvPr/>
        </p:nvPicPr>
        <p:blipFill>
          <a:blip r:embed="rId3">
            <a:alphaModFix/>
          </a:blip>
          <a:stretch>
            <a:fillRect/>
          </a:stretch>
        </p:blipFill>
        <p:spPr>
          <a:xfrm>
            <a:off x="-1" y="1586050"/>
            <a:ext cx="3130500" cy="35945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2"/>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수학퀴즈게임 만들기</a:t>
            </a:r>
            <a:endParaRPr/>
          </a:p>
        </p:txBody>
      </p:sp>
      <p:sp>
        <p:nvSpPr>
          <p:cNvPr id="530" name="Google Shape;530;p62"/>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코루틴 활용하기</a:t>
            </a:r>
            <a:endParaRPr/>
          </a:p>
          <a:p>
            <a:pPr marL="914400" lvl="1" indent="-304800" algn="l" rtl="0">
              <a:spcBef>
                <a:spcPts val="0"/>
              </a:spcBef>
              <a:spcAft>
                <a:spcPts val="0"/>
              </a:spcAft>
              <a:buSzPts val="1200"/>
              <a:buChar char="○"/>
            </a:pPr>
            <a:r>
              <a:rPr lang="ko"/>
              <a:t>MainActivity.kt</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 </a:t>
            </a:r>
            <a:endParaRPr/>
          </a:p>
          <a:p>
            <a:pPr marL="914400" lvl="1" indent="-304800" algn="l" rtl="0">
              <a:spcBef>
                <a:spcPts val="0"/>
              </a:spcBef>
              <a:spcAft>
                <a:spcPts val="0"/>
              </a:spcAft>
              <a:buSzPts val="1200"/>
              <a:buChar char="○"/>
            </a:pPr>
            <a:r>
              <a:rPr lang="ko"/>
              <a:t>ResultActivity.kt</a:t>
            </a:r>
            <a:endParaRPr/>
          </a:p>
        </p:txBody>
      </p:sp>
      <p:sp>
        <p:nvSpPr>
          <p:cNvPr id="531" name="Google Shape;531;p6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37</a:t>
            </a:fld>
            <a:endParaRPr/>
          </a:p>
        </p:txBody>
      </p:sp>
      <p:sp>
        <p:nvSpPr>
          <p:cNvPr id="532" name="Google Shape;532;p62"/>
          <p:cNvSpPr txBox="1">
            <a:spLocks noGrp="1"/>
          </p:cNvSpPr>
          <p:nvPr>
            <p:ph type="body" idx="2"/>
          </p:nvPr>
        </p:nvSpPr>
        <p:spPr>
          <a:xfrm>
            <a:off x="-75" y="1496125"/>
            <a:ext cx="7560000" cy="6533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package </a:t>
            </a:r>
            <a:r>
              <a:rPr lang="ko" sz="900">
                <a:solidFill>
                  <a:srgbClr val="A9B7C6"/>
                </a:solidFill>
                <a:highlight>
                  <a:srgbClr val="2B2B2B"/>
                </a:highlight>
                <a:latin typeface="Arial"/>
                <a:ea typeface="Arial"/>
                <a:cs typeface="Arial"/>
                <a:sym typeface="Arial"/>
              </a:rPr>
              <a:t>com.example.mathquizapp</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android.content.Intent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android.support.v7.app.AppCompatActivity</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android.os.Bundle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android.widget.SeekBar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android.widget.Toast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kotlinx.android.synthetic.main.activity_main.*</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java.lang.Integer.parseInt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class </a:t>
            </a:r>
            <a:r>
              <a:rPr lang="ko" sz="900">
                <a:solidFill>
                  <a:srgbClr val="A9B7C6"/>
                </a:solidFill>
                <a:highlight>
                  <a:srgbClr val="2B2B2B"/>
                </a:highlight>
                <a:latin typeface="Arial"/>
                <a:ea typeface="Arial"/>
                <a:cs typeface="Arial"/>
                <a:sym typeface="Arial"/>
              </a:rPr>
              <a:t>MainActivity : AppCompatActivity()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A9B7C6"/>
                </a:solidFill>
                <a:highlight>
                  <a:srgbClr val="2B2B2B"/>
                </a:highlight>
                <a:latin typeface="Arial"/>
                <a:ea typeface="Arial"/>
                <a:cs typeface="Arial"/>
                <a:sym typeface="Arial"/>
              </a:rPr>
              <a:t>onCreate(savedInstanceState: Bundle?)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super</a:t>
            </a:r>
            <a:r>
              <a:rPr lang="ko" sz="900">
                <a:solidFill>
                  <a:srgbClr val="A9B7C6"/>
                </a:solidFill>
                <a:highlight>
                  <a:srgbClr val="2B2B2B"/>
                </a:highlight>
                <a:latin typeface="Arial"/>
                <a:ea typeface="Arial"/>
                <a:cs typeface="Arial"/>
                <a:sym typeface="Arial"/>
              </a:rPr>
              <a:t>.onCreate(savedInstanceState)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setContentView(R.layout.</a:t>
            </a:r>
            <a:r>
              <a:rPr lang="ko" sz="900" i="1">
                <a:solidFill>
                  <a:srgbClr val="9876AA"/>
                </a:solidFill>
                <a:highlight>
                  <a:srgbClr val="2B2B2B"/>
                </a:highlight>
                <a:latin typeface="Arial"/>
                <a:ea typeface="Arial"/>
                <a:cs typeface="Arial"/>
                <a:sym typeface="Arial"/>
              </a:rPr>
              <a:t>activity_main</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//시간 설정을 위한 리스너</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barTime.setOnSeekBarChangeListener(</a:t>
            </a:r>
            <a:r>
              <a:rPr lang="ko" sz="900">
                <a:solidFill>
                  <a:srgbClr val="CC7832"/>
                </a:solidFill>
                <a:highlight>
                  <a:srgbClr val="2B2B2B"/>
                </a:highlight>
                <a:latin typeface="Arial"/>
                <a:ea typeface="Arial"/>
                <a:cs typeface="Arial"/>
                <a:sym typeface="Arial"/>
              </a:rPr>
              <a:t>object </a:t>
            </a:r>
            <a:r>
              <a:rPr lang="ko" sz="900">
                <a:solidFill>
                  <a:srgbClr val="A9B7C6"/>
                </a:solidFill>
                <a:highlight>
                  <a:srgbClr val="2B2B2B"/>
                </a:highlight>
                <a:latin typeface="Arial"/>
                <a:ea typeface="Arial"/>
                <a:cs typeface="Arial"/>
                <a:sym typeface="Arial"/>
              </a:rPr>
              <a:t>: SeekBar.OnSeekBarChangeListener{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A9B7C6"/>
                </a:solidFill>
                <a:highlight>
                  <a:srgbClr val="2B2B2B"/>
                </a:highlight>
                <a:latin typeface="Arial"/>
                <a:ea typeface="Arial"/>
                <a:cs typeface="Arial"/>
                <a:sym typeface="Arial"/>
              </a:rPr>
              <a:t>onProgressChanged(seekBar: SeekBar?</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progress: Int</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fromUser: Boolean)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textTime.text =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progress+</a:t>
            </a:r>
            <a:r>
              <a:rPr lang="ko" sz="900">
                <a:solidFill>
                  <a:srgbClr val="6897BB"/>
                </a:solidFill>
                <a:highlight>
                  <a:srgbClr val="2B2B2B"/>
                </a:highlight>
                <a:latin typeface="Arial"/>
                <a:ea typeface="Arial"/>
                <a:cs typeface="Arial"/>
                <a:sym typeface="Arial"/>
              </a:rPr>
              <a:t>40</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A9B7C6"/>
                </a:solidFill>
                <a:highlight>
                  <a:srgbClr val="2B2B2B"/>
                </a:highlight>
                <a:latin typeface="Arial"/>
                <a:ea typeface="Arial"/>
                <a:cs typeface="Arial"/>
                <a:sym typeface="Arial"/>
              </a:rPr>
              <a:t>onStartTrackingTouch(seekBar: SeekBar?)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A9B7C6"/>
                </a:solidFill>
                <a:highlight>
                  <a:srgbClr val="2B2B2B"/>
                </a:highlight>
                <a:latin typeface="Arial"/>
                <a:ea typeface="Arial"/>
                <a:cs typeface="Arial"/>
                <a:sym typeface="Arial"/>
              </a:rPr>
              <a:t>onStopTrackingTouch(seekBar: SeekBar?)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//스타트버튼 클릭 시</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fun </a:t>
            </a:r>
            <a:r>
              <a:rPr lang="ko" sz="900">
                <a:solidFill>
                  <a:srgbClr val="A9B7C6"/>
                </a:solidFill>
                <a:highlight>
                  <a:srgbClr val="2B2B2B"/>
                </a:highlight>
                <a:latin typeface="Arial"/>
                <a:ea typeface="Arial"/>
                <a:cs typeface="Arial"/>
                <a:sym typeface="Arial"/>
              </a:rPr>
              <a:t>onClickStartBtn(v: 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intent = Intent(</a:t>
            </a:r>
            <a:r>
              <a:rPr lang="ko" sz="900">
                <a:solidFill>
                  <a:srgbClr val="CC7832"/>
                </a:solidFill>
                <a:highlight>
                  <a:srgbClr val="2B2B2B"/>
                </a:highlight>
                <a:latin typeface="Arial"/>
                <a:ea typeface="Arial"/>
                <a:cs typeface="Arial"/>
                <a:sym typeface="Arial"/>
              </a:rPr>
              <a:t>this, </a:t>
            </a:r>
            <a:r>
              <a:rPr lang="ko" sz="900">
                <a:solidFill>
                  <a:srgbClr val="A9B7C6"/>
                </a:solidFill>
                <a:highlight>
                  <a:srgbClr val="2B2B2B"/>
                </a:highlight>
                <a:latin typeface="Arial"/>
                <a:ea typeface="Arial"/>
                <a:cs typeface="Arial"/>
                <a:sym typeface="Arial"/>
              </a:rPr>
              <a:t>QuizActivity::</a:t>
            </a:r>
            <a:r>
              <a:rPr lang="ko" sz="900">
                <a:solidFill>
                  <a:srgbClr val="CC7832"/>
                </a:solidFill>
                <a:highlight>
                  <a:srgbClr val="2B2B2B"/>
                </a:highlight>
                <a:latin typeface="Arial"/>
                <a:ea typeface="Arial"/>
                <a:cs typeface="Arial"/>
                <a:sym typeface="Arial"/>
              </a:rPr>
              <a:t>class</a:t>
            </a:r>
            <a:r>
              <a:rPr lang="ko" sz="900">
                <a:solidFill>
                  <a:srgbClr val="A9B7C6"/>
                </a:solidFill>
                <a:highlight>
                  <a:srgbClr val="2B2B2B"/>
                </a:highlight>
                <a:latin typeface="Arial"/>
                <a:ea typeface="Arial"/>
                <a:cs typeface="Arial"/>
                <a:sym typeface="Arial"/>
              </a:rPr>
              <a:t>.java)</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intent.putExtra(</a:t>
            </a:r>
            <a:r>
              <a:rPr lang="ko" sz="900">
                <a:solidFill>
                  <a:srgbClr val="6A8759"/>
                </a:solidFill>
                <a:highlight>
                  <a:srgbClr val="2B2B2B"/>
                </a:highlight>
                <a:latin typeface="Arial"/>
                <a:ea typeface="Arial"/>
                <a:cs typeface="Arial"/>
                <a:sym typeface="Arial"/>
              </a:rPr>
              <a:t>"time"</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parseInt(textTime.text.toString())) </a:t>
            </a:r>
            <a:r>
              <a:rPr lang="ko" sz="900">
                <a:solidFill>
                  <a:srgbClr val="808080"/>
                </a:solidFill>
                <a:highlight>
                  <a:srgbClr val="2B2B2B"/>
                </a:highlight>
                <a:latin typeface="Arial"/>
                <a:ea typeface="Arial"/>
                <a:cs typeface="Arial"/>
                <a:sym typeface="Arial"/>
              </a:rPr>
              <a:t>//설정한 시간</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//설정한 난이도</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difficulty = </a:t>
            </a:r>
            <a:r>
              <a:rPr lang="ko" sz="900">
                <a:solidFill>
                  <a:srgbClr val="CC7832"/>
                </a:solidFill>
                <a:highlight>
                  <a:srgbClr val="2B2B2B"/>
                </a:highlight>
                <a:latin typeface="Arial"/>
                <a:ea typeface="Arial"/>
                <a:cs typeface="Arial"/>
                <a:sym typeface="Arial"/>
              </a:rPr>
              <a:t>when</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radioBtnEasy.isChecked -&gt; </a:t>
            </a:r>
            <a:r>
              <a:rPr lang="ko" sz="900">
                <a:solidFill>
                  <a:srgbClr val="6897BB"/>
                </a:solidFill>
                <a:highlight>
                  <a:srgbClr val="2B2B2B"/>
                </a:highlight>
                <a:latin typeface="Arial"/>
                <a:ea typeface="Arial"/>
                <a:cs typeface="Arial"/>
                <a:sym typeface="Arial"/>
              </a:rPr>
              <a:t>1</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radioBtnNormal.isChecked -&gt; </a:t>
            </a:r>
            <a:r>
              <a:rPr lang="ko" sz="900">
                <a:solidFill>
                  <a:srgbClr val="6897BB"/>
                </a:solidFill>
                <a:highlight>
                  <a:srgbClr val="2B2B2B"/>
                </a:highlight>
                <a:latin typeface="Arial"/>
                <a:ea typeface="Arial"/>
                <a:cs typeface="Arial"/>
                <a:sym typeface="Arial"/>
              </a:rPr>
              <a:t>2</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radioBtnHard.isChecked -&gt; </a:t>
            </a:r>
            <a:r>
              <a:rPr lang="ko" sz="900">
                <a:solidFill>
                  <a:srgbClr val="6897BB"/>
                </a:solidFill>
                <a:highlight>
                  <a:srgbClr val="2B2B2B"/>
                </a:highlight>
                <a:latin typeface="Arial"/>
                <a:ea typeface="Arial"/>
                <a:cs typeface="Arial"/>
                <a:sym typeface="Arial"/>
              </a:rPr>
              <a:t>3</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else </a:t>
            </a:r>
            <a:r>
              <a:rPr lang="ko" sz="900">
                <a:solidFill>
                  <a:srgbClr val="A9B7C6"/>
                </a:solidFill>
                <a:highlight>
                  <a:srgbClr val="2B2B2B"/>
                </a:highlight>
                <a:latin typeface="Arial"/>
                <a:ea typeface="Arial"/>
                <a:cs typeface="Arial"/>
                <a:sym typeface="Arial"/>
              </a:rPr>
              <a:t>-&gt;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Toast.makeText(</a:t>
            </a:r>
            <a:r>
              <a:rPr lang="ko" sz="900">
                <a:solidFill>
                  <a:srgbClr val="CC7832"/>
                </a:solidFill>
                <a:highlight>
                  <a:srgbClr val="2B2B2B"/>
                </a:highlight>
                <a:latin typeface="Arial"/>
                <a:ea typeface="Arial"/>
                <a:cs typeface="Arial"/>
                <a:sym typeface="Arial"/>
              </a:rPr>
              <a:t>this, </a:t>
            </a:r>
            <a:r>
              <a:rPr lang="ko" sz="900">
                <a:solidFill>
                  <a:srgbClr val="6A8759"/>
                </a:solidFill>
                <a:highlight>
                  <a:srgbClr val="2B2B2B"/>
                </a:highlight>
                <a:latin typeface="Arial"/>
                <a:ea typeface="Arial"/>
                <a:cs typeface="Arial"/>
                <a:sym typeface="Arial"/>
              </a:rPr>
              <a:t>"난이도를 입력해주세요!"</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Toast.LENGTH_LONG).show()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6897BB"/>
                </a:solidFill>
                <a:highlight>
                  <a:srgbClr val="2B2B2B"/>
                </a:highlight>
                <a:latin typeface="Arial"/>
                <a:ea typeface="Arial"/>
                <a:cs typeface="Arial"/>
                <a:sym typeface="Arial"/>
              </a:rPr>
              <a:t>0</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//만약 난이도를 입력하지 않았으면 화면 실행 안 됨</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if</a:t>
            </a:r>
            <a:r>
              <a:rPr lang="ko" sz="900">
                <a:solidFill>
                  <a:srgbClr val="A9B7C6"/>
                </a:solidFill>
                <a:highlight>
                  <a:srgbClr val="2B2B2B"/>
                </a:highlight>
                <a:latin typeface="Arial"/>
                <a:ea typeface="Arial"/>
                <a:cs typeface="Arial"/>
                <a:sym typeface="Arial"/>
              </a:rPr>
              <a:t>(difficulty != </a:t>
            </a:r>
            <a:r>
              <a:rPr lang="ko" sz="900">
                <a:solidFill>
                  <a:srgbClr val="6897BB"/>
                </a:solidFill>
                <a:highlight>
                  <a:srgbClr val="2B2B2B"/>
                </a:highlight>
                <a:latin typeface="Arial"/>
                <a:ea typeface="Arial"/>
                <a:cs typeface="Arial"/>
                <a:sym typeface="Arial"/>
              </a:rPr>
              <a:t>0</a:t>
            </a: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intent.putExtra(</a:t>
            </a:r>
            <a:r>
              <a:rPr lang="ko" sz="900">
                <a:solidFill>
                  <a:srgbClr val="6A8759"/>
                </a:solidFill>
                <a:highlight>
                  <a:srgbClr val="2B2B2B"/>
                </a:highlight>
                <a:latin typeface="Arial"/>
                <a:ea typeface="Arial"/>
                <a:cs typeface="Arial"/>
                <a:sym typeface="Arial"/>
              </a:rPr>
              <a:t>"difficulty"</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difficulty)</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startActivity(intent)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finish()</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endParaRPr sz="900">
              <a:solidFill>
                <a:srgbClr val="E8BF6A"/>
              </a:solidFill>
              <a:highlight>
                <a:srgbClr val="2B2B2B"/>
              </a:highlight>
              <a:latin typeface="Arial"/>
              <a:ea typeface="Arial"/>
              <a:cs typeface="Arial"/>
              <a:sym typeface="Arial"/>
            </a:endParaRPr>
          </a:p>
        </p:txBody>
      </p:sp>
      <p:sp>
        <p:nvSpPr>
          <p:cNvPr id="533" name="Google Shape;533;p62"/>
          <p:cNvSpPr txBox="1"/>
          <p:nvPr/>
        </p:nvSpPr>
        <p:spPr>
          <a:xfrm>
            <a:off x="50775" y="8248125"/>
            <a:ext cx="7458300" cy="3098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CC7832"/>
                </a:solidFill>
                <a:highlight>
                  <a:srgbClr val="2B2B2B"/>
                </a:highlight>
              </a:rPr>
              <a:t>package </a:t>
            </a:r>
            <a:r>
              <a:rPr lang="ko" sz="900">
                <a:solidFill>
                  <a:srgbClr val="A9B7C6"/>
                </a:solidFill>
                <a:highlight>
                  <a:srgbClr val="2B2B2B"/>
                </a:highlight>
              </a:rPr>
              <a:t>com.example.mathquizapp</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android.content.Intent</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android.support.v7.app.AppCompatActivity</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android.os.Bundle</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kotlinx.android.synthetic.main.activity_result.*</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class </a:t>
            </a:r>
            <a:r>
              <a:rPr lang="ko" sz="900">
                <a:solidFill>
                  <a:srgbClr val="A9B7C6"/>
                </a:solidFill>
                <a:highlight>
                  <a:srgbClr val="2B2B2B"/>
                </a:highlight>
              </a:rPr>
              <a:t>ResultActivity : AppCompatActivity() {</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onCreate</a:t>
            </a:r>
            <a:r>
              <a:rPr lang="ko" sz="900">
                <a:solidFill>
                  <a:srgbClr val="A9B7C6"/>
                </a:solidFill>
                <a:highlight>
                  <a:srgbClr val="2B2B2B"/>
                </a:highlight>
              </a:rPr>
              <a:t>(savedInstanceState: Bundle?)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super</a:t>
            </a:r>
            <a:r>
              <a:rPr lang="ko" sz="900">
                <a:solidFill>
                  <a:srgbClr val="A9B7C6"/>
                </a:solidFill>
                <a:highlight>
                  <a:srgbClr val="2B2B2B"/>
                </a:highlight>
              </a:rPr>
              <a:t>.onCreate(savedInstanceState)</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setContentView(R.layout.</a:t>
            </a:r>
            <a:r>
              <a:rPr lang="ko" sz="900" i="1">
                <a:solidFill>
                  <a:srgbClr val="9876AA"/>
                </a:solidFill>
                <a:highlight>
                  <a:srgbClr val="2B2B2B"/>
                </a:highlight>
              </a:rPr>
              <a:t>activity_result</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textRightNum.</a:t>
            </a:r>
            <a:r>
              <a:rPr lang="ko" sz="900" i="1">
                <a:solidFill>
                  <a:srgbClr val="9876AA"/>
                </a:solidFill>
                <a:highlight>
                  <a:srgbClr val="2B2B2B"/>
                </a:highlight>
              </a:rPr>
              <a:t>text </a:t>
            </a:r>
            <a:r>
              <a:rPr lang="ko" sz="900">
                <a:solidFill>
                  <a:srgbClr val="A9B7C6"/>
                </a:solidFill>
                <a:highlight>
                  <a:srgbClr val="2B2B2B"/>
                </a:highlight>
              </a:rPr>
              <a:t>= </a:t>
            </a:r>
            <a:r>
              <a:rPr lang="ko" sz="900">
                <a:solidFill>
                  <a:srgbClr val="6A8759"/>
                </a:solidFill>
                <a:highlight>
                  <a:srgbClr val="2B2B2B"/>
                </a:highlight>
              </a:rPr>
              <a:t>"</a:t>
            </a:r>
            <a:r>
              <a:rPr lang="ko" sz="900">
                <a:solidFill>
                  <a:srgbClr val="CC7832"/>
                </a:solidFill>
                <a:highlight>
                  <a:srgbClr val="2B2B2B"/>
                </a:highlight>
              </a:rPr>
              <a:t>${</a:t>
            </a:r>
            <a:r>
              <a:rPr lang="ko" sz="900">
                <a:solidFill>
                  <a:srgbClr val="A9B7C6"/>
                </a:solidFill>
                <a:highlight>
                  <a:srgbClr val="2B2B2B"/>
                </a:highlight>
              </a:rPr>
              <a:t>textRightNum.</a:t>
            </a:r>
            <a:r>
              <a:rPr lang="ko" sz="900" i="1">
                <a:solidFill>
                  <a:srgbClr val="9876AA"/>
                </a:solidFill>
                <a:highlight>
                  <a:srgbClr val="2B2B2B"/>
                </a:highlight>
              </a:rPr>
              <a:t>text</a:t>
            </a:r>
            <a:r>
              <a:rPr lang="ko" sz="900">
                <a:solidFill>
                  <a:srgbClr val="CC7832"/>
                </a:solidFill>
                <a:highlight>
                  <a:srgbClr val="2B2B2B"/>
                </a:highlight>
              </a:rPr>
              <a:t>} ${</a:t>
            </a:r>
            <a:r>
              <a:rPr lang="ko" sz="900" i="1">
                <a:solidFill>
                  <a:srgbClr val="9876AA"/>
                </a:solidFill>
                <a:highlight>
                  <a:srgbClr val="2B2B2B"/>
                </a:highlight>
              </a:rPr>
              <a:t>intent</a:t>
            </a:r>
            <a:r>
              <a:rPr lang="ko" sz="900">
                <a:solidFill>
                  <a:srgbClr val="A9B7C6"/>
                </a:solidFill>
                <a:highlight>
                  <a:srgbClr val="2B2B2B"/>
                </a:highlight>
              </a:rPr>
              <a:t>.getIntExtra(</a:t>
            </a:r>
            <a:r>
              <a:rPr lang="ko" sz="900">
                <a:solidFill>
                  <a:srgbClr val="6A8759"/>
                </a:solidFill>
                <a:highlight>
                  <a:srgbClr val="2B2B2B"/>
                </a:highlight>
              </a:rPr>
              <a:t>"correctAns"</a:t>
            </a:r>
            <a:r>
              <a:rPr lang="ko" sz="900">
                <a:solidFill>
                  <a:srgbClr val="CC7832"/>
                </a:solidFill>
                <a:highlight>
                  <a:srgbClr val="2B2B2B"/>
                </a:highlight>
              </a:rPr>
              <a:t>, </a:t>
            </a:r>
            <a:r>
              <a:rPr lang="ko" sz="900">
                <a:solidFill>
                  <a:srgbClr val="6897BB"/>
                </a:solidFill>
                <a:highlight>
                  <a:srgbClr val="2B2B2B"/>
                </a:highlight>
              </a:rPr>
              <a:t>0</a:t>
            </a:r>
            <a:r>
              <a:rPr lang="ko" sz="900">
                <a:solidFill>
                  <a:srgbClr val="A9B7C6"/>
                </a:solidFill>
                <a:highlight>
                  <a:srgbClr val="2B2B2B"/>
                </a:highlight>
              </a:rPr>
              <a:t>)</a:t>
            </a:r>
            <a:r>
              <a:rPr lang="ko" sz="900">
                <a:solidFill>
                  <a:srgbClr val="CC7832"/>
                </a:solidFill>
                <a:highlight>
                  <a:srgbClr val="2B2B2B"/>
                </a:highlight>
              </a:rPr>
              <a:t>}</a:t>
            </a:r>
            <a:r>
              <a:rPr lang="ko" sz="900">
                <a:solidFill>
                  <a:srgbClr val="6A8759"/>
                </a:solidFill>
                <a:highlight>
                  <a:srgbClr val="2B2B2B"/>
                </a:highlight>
              </a:rPr>
              <a: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textWrongNum.</a:t>
            </a:r>
            <a:r>
              <a:rPr lang="ko" sz="900" i="1">
                <a:solidFill>
                  <a:srgbClr val="9876AA"/>
                </a:solidFill>
                <a:highlight>
                  <a:srgbClr val="2B2B2B"/>
                </a:highlight>
              </a:rPr>
              <a:t>text </a:t>
            </a:r>
            <a:r>
              <a:rPr lang="ko" sz="900">
                <a:solidFill>
                  <a:srgbClr val="A9B7C6"/>
                </a:solidFill>
                <a:highlight>
                  <a:srgbClr val="2B2B2B"/>
                </a:highlight>
              </a:rPr>
              <a:t>= </a:t>
            </a:r>
            <a:r>
              <a:rPr lang="ko" sz="900">
                <a:solidFill>
                  <a:srgbClr val="6A8759"/>
                </a:solidFill>
                <a:highlight>
                  <a:srgbClr val="2B2B2B"/>
                </a:highlight>
              </a:rPr>
              <a:t>"</a:t>
            </a:r>
            <a:r>
              <a:rPr lang="ko" sz="900">
                <a:solidFill>
                  <a:srgbClr val="CC7832"/>
                </a:solidFill>
                <a:highlight>
                  <a:srgbClr val="2B2B2B"/>
                </a:highlight>
              </a:rPr>
              <a:t>${</a:t>
            </a:r>
            <a:r>
              <a:rPr lang="ko" sz="900">
                <a:solidFill>
                  <a:srgbClr val="A9B7C6"/>
                </a:solidFill>
                <a:highlight>
                  <a:srgbClr val="2B2B2B"/>
                </a:highlight>
              </a:rPr>
              <a:t>textWrongNum.</a:t>
            </a:r>
            <a:r>
              <a:rPr lang="ko" sz="900" i="1">
                <a:solidFill>
                  <a:srgbClr val="9876AA"/>
                </a:solidFill>
                <a:highlight>
                  <a:srgbClr val="2B2B2B"/>
                </a:highlight>
              </a:rPr>
              <a:t>text</a:t>
            </a:r>
            <a:r>
              <a:rPr lang="ko" sz="900">
                <a:solidFill>
                  <a:srgbClr val="CC7832"/>
                </a:solidFill>
                <a:highlight>
                  <a:srgbClr val="2B2B2B"/>
                </a:highlight>
              </a:rPr>
              <a:t>} ${</a:t>
            </a:r>
            <a:r>
              <a:rPr lang="ko" sz="900" i="1">
                <a:solidFill>
                  <a:srgbClr val="9876AA"/>
                </a:solidFill>
                <a:highlight>
                  <a:srgbClr val="2B2B2B"/>
                </a:highlight>
              </a:rPr>
              <a:t>intent</a:t>
            </a:r>
            <a:r>
              <a:rPr lang="ko" sz="900">
                <a:solidFill>
                  <a:srgbClr val="A9B7C6"/>
                </a:solidFill>
                <a:highlight>
                  <a:srgbClr val="2B2B2B"/>
                </a:highlight>
              </a:rPr>
              <a:t>.getIntExtra(</a:t>
            </a:r>
            <a:r>
              <a:rPr lang="ko" sz="900">
                <a:solidFill>
                  <a:srgbClr val="6A8759"/>
                </a:solidFill>
                <a:highlight>
                  <a:srgbClr val="2B2B2B"/>
                </a:highlight>
              </a:rPr>
              <a:t>"wrongAns"</a:t>
            </a:r>
            <a:r>
              <a:rPr lang="ko" sz="900">
                <a:solidFill>
                  <a:srgbClr val="CC7832"/>
                </a:solidFill>
                <a:highlight>
                  <a:srgbClr val="2B2B2B"/>
                </a:highlight>
              </a:rPr>
              <a:t>, </a:t>
            </a:r>
            <a:r>
              <a:rPr lang="ko" sz="900">
                <a:solidFill>
                  <a:srgbClr val="6897BB"/>
                </a:solidFill>
                <a:highlight>
                  <a:srgbClr val="2B2B2B"/>
                </a:highlight>
              </a:rPr>
              <a:t>0</a:t>
            </a:r>
            <a:r>
              <a:rPr lang="ko" sz="900">
                <a:solidFill>
                  <a:srgbClr val="A9B7C6"/>
                </a:solidFill>
                <a:highlight>
                  <a:srgbClr val="2B2B2B"/>
                </a:highlight>
              </a:rPr>
              <a:t>)</a:t>
            </a:r>
            <a:r>
              <a:rPr lang="ko" sz="900">
                <a:solidFill>
                  <a:srgbClr val="CC7832"/>
                </a:solidFill>
                <a:highlight>
                  <a:srgbClr val="2B2B2B"/>
                </a:highlight>
              </a:rPr>
              <a:t>}</a:t>
            </a:r>
            <a:r>
              <a:rPr lang="ko" sz="900">
                <a:solidFill>
                  <a:srgbClr val="6A8759"/>
                </a:solidFill>
                <a:highlight>
                  <a:srgbClr val="2B2B2B"/>
                </a:highlight>
              </a:rPr>
              <a:t>"</a:t>
            </a:r>
            <a:endParaRPr sz="900">
              <a:solidFill>
                <a:srgbClr val="6A8759"/>
              </a:solidFill>
              <a:highlight>
                <a:srgbClr val="2B2B2B"/>
              </a:highlight>
            </a:endParaRPr>
          </a:p>
          <a:p>
            <a:pPr marL="0" lvl="0" indent="0" algn="l" rtl="0">
              <a:spcBef>
                <a:spcPts val="0"/>
              </a:spcBef>
              <a:spcAft>
                <a:spcPts val="0"/>
              </a:spcAft>
              <a:buNone/>
            </a:pP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btnRestart.setOnClickListener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startActivity(Intent(</a:t>
            </a:r>
            <a:r>
              <a:rPr lang="ko" sz="900">
                <a:solidFill>
                  <a:srgbClr val="CC7832"/>
                </a:solidFill>
                <a:highlight>
                  <a:srgbClr val="2B2B2B"/>
                </a:highlight>
              </a:rPr>
              <a:t>this, </a:t>
            </a:r>
            <a:r>
              <a:rPr lang="ko" sz="900">
                <a:solidFill>
                  <a:srgbClr val="A9B7C6"/>
                </a:solidFill>
                <a:highlight>
                  <a:srgbClr val="2B2B2B"/>
                </a:highlight>
              </a:rPr>
              <a:t>MainActivity::</a:t>
            </a:r>
            <a:r>
              <a:rPr lang="ko" sz="900">
                <a:solidFill>
                  <a:srgbClr val="CC7832"/>
                </a:solidFill>
                <a:highlight>
                  <a:srgbClr val="2B2B2B"/>
                </a:highlight>
              </a:rPr>
              <a:t>class</a:t>
            </a:r>
            <a:r>
              <a:rPr lang="ko" sz="900">
                <a:solidFill>
                  <a:srgbClr val="A9B7C6"/>
                </a:solidFill>
                <a:highlight>
                  <a:srgbClr val="2B2B2B"/>
                </a:highlight>
              </a:rPr>
              <a:t>.</a:t>
            </a:r>
            <a:r>
              <a:rPr lang="ko" sz="900" i="1">
                <a:solidFill>
                  <a:srgbClr val="9876AA"/>
                </a:solidFill>
                <a:highlight>
                  <a:srgbClr val="2B2B2B"/>
                </a:highlight>
              </a:rPr>
              <a:t>java</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finish()</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t>
            </a:r>
            <a:endParaRPr sz="900">
              <a:solidFill>
                <a:srgbClr val="A9B7C6"/>
              </a:solidFill>
              <a:highlight>
                <a:srgbClr val="2B2B2B"/>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3"/>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수학퀴즈게임 만들기</a:t>
            </a:r>
            <a:endParaRPr/>
          </a:p>
        </p:txBody>
      </p:sp>
      <p:sp>
        <p:nvSpPr>
          <p:cNvPr id="539" name="Google Shape;539;p63"/>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코루틴 활용하기</a:t>
            </a:r>
            <a:endParaRPr/>
          </a:p>
          <a:p>
            <a:pPr marL="914400" lvl="1" indent="-304800" algn="l" rtl="0">
              <a:spcBef>
                <a:spcPts val="0"/>
              </a:spcBef>
              <a:spcAft>
                <a:spcPts val="0"/>
              </a:spcAft>
              <a:buSzPts val="1200"/>
              <a:buChar char="○"/>
            </a:pPr>
            <a:r>
              <a:rPr lang="ko"/>
              <a:t>QuizActivity.kt</a:t>
            </a:r>
            <a:endParaRPr/>
          </a:p>
          <a:p>
            <a:pPr marL="914400" lvl="1" indent="-304800" algn="l" rtl="0">
              <a:spcBef>
                <a:spcPts val="0"/>
              </a:spcBef>
              <a:spcAft>
                <a:spcPts val="0"/>
              </a:spcAft>
              <a:buSzPts val="1200"/>
              <a:buChar char="○"/>
            </a:pPr>
            <a:endParaRPr/>
          </a:p>
        </p:txBody>
      </p:sp>
      <p:sp>
        <p:nvSpPr>
          <p:cNvPr id="540" name="Google Shape;540;p63"/>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38</a:t>
            </a:fld>
            <a:endParaRPr/>
          </a:p>
        </p:txBody>
      </p:sp>
      <p:sp>
        <p:nvSpPr>
          <p:cNvPr id="541" name="Google Shape;541;p63"/>
          <p:cNvSpPr txBox="1">
            <a:spLocks noGrp="1"/>
          </p:cNvSpPr>
          <p:nvPr>
            <p:ph type="body" idx="2"/>
          </p:nvPr>
        </p:nvSpPr>
        <p:spPr>
          <a:xfrm>
            <a:off x="-75" y="1583400"/>
            <a:ext cx="7560000" cy="1448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package </a:t>
            </a:r>
            <a:r>
              <a:rPr lang="ko" sz="900">
                <a:solidFill>
                  <a:srgbClr val="A9B7C6"/>
                </a:solidFill>
                <a:highlight>
                  <a:srgbClr val="2B2B2B"/>
                </a:highlight>
                <a:latin typeface="Arial"/>
                <a:ea typeface="Arial"/>
                <a:cs typeface="Arial"/>
                <a:sym typeface="Arial"/>
              </a:rPr>
              <a:t>com.example.mathquizapp</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android.content.Intent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android.support.v7.app.AppCompatActivity</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android.os.Bundle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android.widget.Toast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kotlinx.android.synthetic.main.activity_quiz.*</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kotlinx.coroutines.*</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java.lang.Integer.parseInt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kotlin.random.Random</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class </a:t>
            </a:r>
            <a:r>
              <a:rPr lang="ko" sz="900">
                <a:solidFill>
                  <a:srgbClr val="A9B7C6"/>
                </a:solidFill>
                <a:highlight>
                  <a:srgbClr val="2B2B2B"/>
                </a:highlight>
                <a:latin typeface="Arial"/>
                <a:ea typeface="Arial"/>
                <a:cs typeface="Arial"/>
                <a:sym typeface="Arial"/>
              </a:rPr>
              <a:t>QuizActivity : AppCompatActivity()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var </a:t>
            </a:r>
            <a:r>
              <a:rPr lang="ko" sz="900">
                <a:solidFill>
                  <a:srgbClr val="A9B7C6"/>
                </a:solidFill>
                <a:highlight>
                  <a:srgbClr val="2B2B2B"/>
                </a:highlight>
                <a:latin typeface="Arial"/>
                <a:ea typeface="Arial"/>
                <a:cs typeface="Arial"/>
                <a:sym typeface="Arial"/>
              </a:rPr>
              <a:t>time = </a:t>
            </a:r>
            <a:r>
              <a:rPr lang="ko" sz="900">
                <a:solidFill>
                  <a:srgbClr val="6897BB"/>
                </a:solidFill>
                <a:highlight>
                  <a:srgbClr val="2B2B2B"/>
                </a:highlight>
                <a:latin typeface="Arial"/>
                <a:ea typeface="Arial"/>
                <a:cs typeface="Arial"/>
                <a:sym typeface="Arial"/>
              </a:rPr>
              <a:t>0</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var </a:t>
            </a:r>
            <a:r>
              <a:rPr lang="ko" sz="900">
                <a:solidFill>
                  <a:srgbClr val="A9B7C6"/>
                </a:solidFill>
                <a:highlight>
                  <a:srgbClr val="2B2B2B"/>
                </a:highlight>
                <a:latin typeface="Arial"/>
                <a:ea typeface="Arial"/>
                <a:cs typeface="Arial"/>
                <a:sym typeface="Arial"/>
              </a:rPr>
              <a:t>difficulty = </a:t>
            </a:r>
            <a:r>
              <a:rPr lang="ko" sz="900">
                <a:solidFill>
                  <a:srgbClr val="6897BB"/>
                </a:solidFill>
                <a:highlight>
                  <a:srgbClr val="2B2B2B"/>
                </a:highlight>
                <a:latin typeface="Arial"/>
                <a:ea typeface="Arial"/>
                <a:cs typeface="Arial"/>
                <a:sym typeface="Arial"/>
              </a:rPr>
              <a:t>0</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var </a:t>
            </a:r>
            <a:r>
              <a:rPr lang="ko" sz="900">
                <a:solidFill>
                  <a:srgbClr val="A9B7C6"/>
                </a:solidFill>
                <a:highlight>
                  <a:srgbClr val="2B2B2B"/>
                </a:highlight>
                <a:latin typeface="Arial"/>
                <a:ea typeface="Arial"/>
                <a:cs typeface="Arial"/>
                <a:sym typeface="Arial"/>
              </a:rPr>
              <a:t>answer = </a:t>
            </a:r>
            <a:r>
              <a:rPr lang="ko" sz="900">
                <a:solidFill>
                  <a:srgbClr val="6897BB"/>
                </a:solidFill>
                <a:highlight>
                  <a:srgbClr val="2B2B2B"/>
                </a:highlight>
                <a:latin typeface="Arial"/>
                <a:ea typeface="Arial"/>
                <a:cs typeface="Arial"/>
                <a:sym typeface="Arial"/>
              </a:rPr>
              <a:t>0</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var </a:t>
            </a:r>
            <a:r>
              <a:rPr lang="ko" sz="900">
                <a:solidFill>
                  <a:srgbClr val="A9B7C6"/>
                </a:solidFill>
                <a:highlight>
                  <a:srgbClr val="2B2B2B"/>
                </a:highlight>
                <a:latin typeface="Arial"/>
                <a:ea typeface="Arial"/>
                <a:cs typeface="Arial"/>
                <a:sym typeface="Arial"/>
              </a:rPr>
              <a:t>correctAnswer = </a:t>
            </a:r>
            <a:r>
              <a:rPr lang="ko" sz="900">
                <a:solidFill>
                  <a:srgbClr val="6897BB"/>
                </a:solidFill>
                <a:highlight>
                  <a:srgbClr val="2B2B2B"/>
                </a:highlight>
                <a:latin typeface="Arial"/>
                <a:ea typeface="Arial"/>
                <a:cs typeface="Arial"/>
                <a:sym typeface="Arial"/>
              </a:rPr>
              <a:t>0</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var </a:t>
            </a:r>
            <a:r>
              <a:rPr lang="ko" sz="900">
                <a:solidFill>
                  <a:srgbClr val="A9B7C6"/>
                </a:solidFill>
                <a:highlight>
                  <a:srgbClr val="2B2B2B"/>
                </a:highlight>
                <a:latin typeface="Arial"/>
                <a:ea typeface="Arial"/>
                <a:cs typeface="Arial"/>
                <a:sym typeface="Arial"/>
              </a:rPr>
              <a:t>wrongAnswer = </a:t>
            </a:r>
            <a:r>
              <a:rPr lang="ko" sz="900">
                <a:solidFill>
                  <a:srgbClr val="6897BB"/>
                </a:solidFill>
                <a:highlight>
                  <a:srgbClr val="2B2B2B"/>
                </a:highlight>
                <a:latin typeface="Arial"/>
                <a:ea typeface="Arial"/>
                <a:cs typeface="Arial"/>
                <a:sym typeface="Arial"/>
              </a:rPr>
              <a:t>0</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A9B7C6"/>
                </a:solidFill>
                <a:highlight>
                  <a:srgbClr val="2B2B2B"/>
                </a:highlight>
                <a:latin typeface="Arial"/>
                <a:ea typeface="Arial"/>
                <a:cs typeface="Arial"/>
                <a:sym typeface="Arial"/>
              </a:rPr>
              <a:t>onCreate(savedInstanceState: Bundle?)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super</a:t>
            </a:r>
            <a:r>
              <a:rPr lang="ko" sz="900">
                <a:solidFill>
                  <a:srgbClr val="A9B7C6"/>
                </a:solidFill>
                <a:highlight>
                  <a:srgbClr val="2B2B2B"/>
                </a:highlight>
                <a:latin typeface="Arial"/>
                <a:ea typeface="Arial"/>
                <a:cs typeface="Arial"/>
                <a:sym typeface="Arial"/>
              </a:rPr>
              <a:t>.onCreate(savedInstanceState)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setContentView(R.layout.activity_quiz)</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//이전 화면에서 받아온 값, 시간이랑 난이도</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time = intent.getIntExtra(</a:t>
            </a:r>
            <a:r>
              <a:rPr lang="ko" sz="900">
                <a:solidFill>
                  <a:srgbClr val="6A8759"/>
                </a:solidFill>
                <a:highlight>
                  <a:srgbClr val="2B2B2B"/>
                </a:highlight>
                <a:latin typeface="Arial"/>
                <a:ea typeface="Arial"/>
                <a:cs typeface="Arial"/>
                <a:sym typeface="Arial"/>
              </a:rPr>
              <a:t>"time"</a:t>
            </a:r>
            <a:r>
              <a:rPr lang="ko" sz="900">
                <a:solidFill>
                  <a:srgbClr val="CC7832"/>
                </a:solidFill>
                <a:highlight>
                  <a:srgbClr val="2B2B2B"/>
                </a:highlight>
                <a:latin typeface="Arial"/>
                <a:ea typeface="Arial"/>
                <a:cs typeface="Arial"/>
                <a:sym typeface="Arial"/>
              </a:rPr>
              <a:t>, </a:t>
            </a:r>
            <a:r>
              <a:rPr lang="ko" sz="900">
                <a:solidFill>
                  <a:srgbClr val="6897BB"/>
                </a:solidFill>
                <a:highlight>
                  <a:srgbClr val="2B2B2B"/>
                </a:highlight>
                <a:latin typeface="Arial"/>
                <a:ea typeface="Arial"/>
                <a:cs typeface="Arial"/>
                <a:sym typeface="Arial"/>
              </a:rPr>
              <a:t>0</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difficulty = intent.getIntExtra(</a:t>
            </a:r>
            <a:r>
              <a:rPr lang="ko" sz="900">
                <a:solidFill>
                  <a:srgbClr val="6A8759"/>
                </a:solidFill>
                <a:highlight>
                  <a:srgbClr val="2B2B2B"/>
                </a:highlight>
                <a:latin typeface="Arial"/>
                <a:ea typeface="Arial"/>
                <a:cs typeface="Arial"/>
                <a:sym typeface="Arial"/>
              </a:rPr>
              <a:t>"difficulty"</a:t>
            </a:r>
            <a:r>
              <a:rPr lang="ko" sz="900">
                <a:solidFill>
                  <a:srgbClr val="CC7832"/>
                </a:solidFill>
                <a:highlight>
                  <a:srgbClr val="2B2B2B"/>
                </a:highlight>
                <a:latin typeface="Arial"/>
                <a:ea typeface="Arial"/>
                <a:cs typeface="Arial"/>
                <a:sym typeface="Arial"/>
              </a:rPr>
              <a:t>, </a:t>
            </a:r>
            <a:r>
              <a:rPr lang="ko" sz="900">
                <a:solidFill>
                  <a:srgbClr val="6897BB"/>
                </a:solidFill>
                <a:highlight>
                  <a:srgbClr val="2B2B2B"/>
                </a:highlight>
                <a:latin typeface="Arial"/>
                <a:ea typeface="Arial"/>
                <a:cs typeface="Arial"/>
                <a:sym typeface="Arial"/>
              </a:rPr>
              <a:t>0</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nextQuiz()</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countTask()</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//다음 퀴즈를 보여줌</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fun </a:t>
            </a:r>
            <a:r>
              <a:rPr lang="ko" sz="900">
                <a:solidFill>
                  <a:srgbClr val="A9B7C6"/>
                </a:solidFill>
                <a:highlight>
                  <a:srgbClr val="2B2B2B"/>
                </a:highlight>
                <a:latin typeface="Arial"/>
                <a:ea typeface="Arial"/>
                <a:cs typeface="Arial"/>
                <a:sym typeface="Arial"/>
              </a:rPr>
              <a:t>nextQuiz(){</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firstNum = nextNumber()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secondNum = nextNumber()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txtFirstNum.text = firstNum.toString()</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txtSecNum.text = secondNum.toString()</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if</a:t>
            </a:r>
            <a:r>
              <a:rPr lang="ko" sz="900">
                <a:solidFill>
                  <a:srgbClr val="A9B7C6"/>
                </a:solidFill>
                <a:highlight>
                  <a:srgbClr val="2B2B2B"/>
                </a:highlight>
                <a:latin typeface="Arial"/>
                <a:ea typeface="Arial"/>
                <a:cs typeface="Arial"/>
                <a:sym typeface="Arial"/>
              </a:rPr>
              <a:t>(nextNumber() % </a:t>
            </a:r>
            <a:r>
              <a:rPr lang="ko" sz="900">
                <a:solidFill>
                  <a:srgbClr val="6897BB"/>
                </a:solidFill>
                <a:highlight>
                  <a:srgbClr val="2B2B2B"/>
                </a:highlight>
                <a:latin typeface="Arial"/>
                <a:ea typeface="Arial"/>
                <a:cs typeface="Arial"/>
                <a:sym typeface="Arial"/>
              </a:rPr>
              <a:t>2 </a:t>
            </a:r>
            <a:r>
              <a:rPr lang="ko" sz="900">
                <a:solidFill>
                  <a:srgbClr val="A9B7C6"/>
                </a:solidFill>
                <a:highlight>
                  <a:srgbClr val="2B2B2B"/>
                </a:highlight>
                <a:latin typeface="Arial"/>
                <a:ea typeface="Arial"/>
                <a:cs typeface="Arial"/>
                <a:sym typeface="Arial"/>
              </a:rPr>
              <a:t>== </a:t>
            </a:r>
            <a:r>
              <a:rPr lang="ko" sz="900">
                <a:solidFill>
                  <a:srgbClr val="6897BB"/>
                </a:solidFill>
                <a:highlight>
                  <a:srgbClr val="2B2B2B"/>
                </a:highlight>
                <a:latin typeface="Arial"/>
                <a:ea typeface="Arial"/>
                <a:cs typeface="Arial"/>
                <a:sym typeface="Arial"/>
              </a:rPr>
              <a:t>0</a:t>
            </a: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txtOperation.text = </a:t>
            </a:r>
            <a:r>
              <a:rPr lang="ko" sz="900">
                <a:solidFill>
                  <a:srgbClr val="6A8759"/>
                </a:solidFill>
                <a:highlight>
                  <a:srgbClr val="2B2B2B"/>
                </a:highlight>
                <a:latin typeface="Arial"/>
                <a:ea typeface="Arial"/>
                <a:cs typeface="Arial"/>
                <a:sym typeface="Arial"/>
              </a:rPr>
              <a: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answer = firstNum - secondNum</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else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txtOperation.text = </a:t>
            </a:r>
            <a:r>
              <a:rPr lang="ko" sz="900">
                <a:solidFill>
                  <a:srgbClr val="6A8759"/>
                </a:solidFill>
                <a:highlight>
                  <a:srgbClr val="2B2B2B"/>
                </a:highlight>
                <a:latin typeface="Arial"/>
                <a:ea typeface="Arial"/>
                <a:cs typeface="Arial"/>
                <a:sym typeface="Arial"/>
              </a:rPr>
              <a: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answer = firstNum + secondNum</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//숫자 버튼 클릭시 계산 부분</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fun </a:t>
            </a:r>
            <a:r>
              <a:rPr lang="ko" sz="900">
                <a:solidFill>
                  <a:srgbClr val="A9B7C6"/>
                </a:solidFill>
                <a:highlight>
                  <a:srgbClr val="2B2B2B"/>
                </a:highlight>
                <a:latin typeface="Arial"/>
                <a:ea typeface="Arial"/>
                <a:cs typeface="Arial"/>
                <a:sym typeface="Arial"/>
              </a:rPr>
              <a:t>onClickNumberBtn(v: 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textAns.text = </a:t>
            </a:r>
            <a:r>
              <a:rPr lang="ko" sz="900">
                <a:solidFill>
                  <a:srgbClr val="CC7832"/>
                </a:solidFill>
                <a:highlight>
                  <a:srgbClr val="2B2B2B"/>
                </a:highlight>
                <a:latin typeface="Arial"/>
                <a:ea typeface="Arial"/>
                <a:cs typeface="Arial"/>
                <a:sym typeface="Arial"/>
              </a:rPr>
              <a:t>when</a:t>
            </a:r>
            <a:r>
              <a:rPr lang="ko" sz="900">
                <a:solidFill>
                  <a:srgbClr val="A9B7C6"/>
                </a:solidFill>
                <a:highlight>
                  <a:srgbClr val="2B2B2B"/>
                </a:highlight>
                <a:latin typeface="Arial"/>
                <a:ea typeface="Arial"/>
                <a:cs typeface="Arial"/>
                <a:sym typeface="Arial"/>
              </a:rPr>
              <a:t>(v){</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btnOne -&gt;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textAns.text</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1"</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btnTwo -&gt;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textAns.text</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2"</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btnThree -&gt;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textAns.text</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3"</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btnFour -&gt;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textAns.text</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4"</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btnFive -&gt;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textAns.text</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5"</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btnSix -&gt;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textAns.text</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6"</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btnSeven -&gt;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textAns.text</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7"</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btnEight -&gt;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textAns.text</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8"</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btnNine -&gt;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textAns.text</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9"</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btnZero -&gt;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textAns.text</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btnBack -&gt;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//비어있으면 -, 아니면 전부 지움</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if</a:t>
            </a:r>
            <a:r>
              <a:rPr lang="ko" sz="900">
                <a:solidFill>
                  <a:srgbClr val="A9B7C6"/>
                </a:solidFill>
                <a:highlight>
                  <a:srgbClr val="2B2B2B"/>
                </a:highlight>
                <a:latin typeface="Arial"/>
                <a:ea typeface="Arial"/>
                <a:cs typeface="Arial"/>
                <a:sym typeface="Arial"/>
              </a:rPr>
              <a:t>(textAns.text.toString() == </a:t>
            </a:r>
            <a:r>
              <a:rPr lang="ko" sz="900">
                <a:solidFill>
                  <a:srgbClr val="6A8759"/>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else </a:t>
            </a:r>
            <a:r>
              <a:rPr lang="ko" sz="900">
                <a:solidFill>
                  <a:srgbClr val="6A8759"/>
                </a:solidFill>
                <a:highlight>
                  <a:srgbClr val="2B2B2B"/>
                </a:highlight>
                <a:latin typeface="Arial"/>
                <a:ea typeface="Arial"/>
                <a:cs typeface="Arial"/>
                <a:sym typeface="Arial"/>
              </a:rPr>
              <a: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else </a:t>
            </a:r>
            <a:r>
              <a:rPr lang="ko" sz="900">
                <a:solidFill>
                  <a:srgbClr val="A9B7C6"/>
                </a:solidFill>
                <a:highlight>
                  <a:srgbClr val="2B2B2B"/>
                </a:highlight>
                <a:latin typeface="Arial"/>
                <a:ea typeface="Arial"/>
                <a:cs typeface="Arial"/>
                <a:sym typeface="Arial"/>
              </a:rPr>
              <a:t>-&gt;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//다음 퀴즈로</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if</a:t>
            </a:r>
            <a:r>
              <a:rPr lang="ko" sz="900">
                <a:solidFill>
                  <a:srgbClr val="A9B7C6"/>
                </a:solidFill>
                <a:highlight>
                  <a:srgbClr val="2B2B2B"/>
                </a:highlight>
                <a:latin typeface="Arial"/>
                <a:ea typeface="Arial"/>
                <a:cs typeface="Arial"/>
                <a:sym typeface="Arial"/>
              </a:rPr>
              <a:t>(textAns.text.toString() != </a:t>
            </a: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&amp;&amp; parseInt(textAns.text.toString()) == answer){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Toast.makeText(</a:t>
            </a:r>
            <a:r>
              <a:rPr lang="ko" sz="900">
                <a:solidFill>
                  <a:srgbClr val="CC7832"/>
                </a:solidFill>
                <a:highlight>
                  <a:srgbClr val="2B2B2B"/>
                </a:highlight>
                <a:latin typeface="Arial"/>
                <a:ea typeface="Arial"/>
                <a:cs typeface="Arial"/>
                <a:sym typeface="Arial"/>
              </a:rPr>
              <a:t>this, </a:t>
            </a:r>
            <a:r>
              <a:rPr lang="ko" sz="900">
                <a:solidFill>
                  <a:srgbClr val="6A8759"/>
                </a:solidFill>
                <a:highlight>
                  <a:srgbClr val="2B2B2B"/>
                </a:highlight>
                <a:latin typeface="Arial"/>
                <a:ea typeface="Arial"/>
                <a:cs typeface="Arial"/>
                <a:sym typeface="Arial"/>
              </a:rPr>
              <a:t>"정답입니다!"</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Toast.LENGTH_LONG).show()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correctAnswer += </a:t>
            </a:r>
            <a:r>
              <a:rPr lang="ko" sz="900">
                <a:solidFill>
                  <a:srgbClr val="6897BB"/>
                </a:solidFill>
                <a:highlight>
                  <a:srgbClr val="2B2B2B"/>
                </a:highlight>
                <a:latin typeface="Arial"/>
                <a:ea typeface="Arial"/>
                <a:cs typeface="Arial"/>
                <a:sym typeface="Arial"/>
              </a:rPr>
              <a:t>1</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else</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Toast.makeText(</a:t>
            </a:r>
            <a:r>
              <a:rPr lang="ko" sz="900">
                <a:solidFill>
                  <a:srgbClr val="CC7832"/>
                </a:solidFill>
                <a:highlight>
                  <a:srgbClr val="2B2B2B"/>
                </a:highlight>
                <a:latin typeface="Arial"/>
                <a:ea typeface="Arial"/>
                <a:cs typeface="Arial"/>
                <a:sym typeface="Arial"/>
              </a:rPr>
              <a:t>this, </a:t>
            </a:r>
            <a:r>
              <a:rPr lang="ko" sz="900">
                <a:solidFill>
                  <a:srgbClr val="6A8759"/>
                </a:solidFill>
                <a:highlight>
                  <a:srgbClr val="2B2B2B"/>
                </a:highlight>
                <a:latin typeface="Arial"/>
                <a:ea typeface="Arial"/>
                <a:cs typeface="Arial"/>
                <a:sym typeface="Arial"/>
              </a:rPr>
              <a:t>"오답입니다!"</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Toast.LENGTH_LONG).show()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wrongAnswer += </a:t>
            </a:r>
            <a:r>
              <a:rPr lang="ko" sz="900">
                <a:solidFill>
                  <a:srgbClr val="6897BB"/>
                </a:solidFill>
                <a:highlight>
                  <a:srgbClr val="2B2B2B"/>
                </a:highlight>
                <a:latin typeface="Arial"/>
                <a:ea typeface="Arial"/>
                <a:cs typeface="Arial"/>
                <a:sym typeface="Arial"/>
              </a:rPr>
              <a:t>1</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nextQuiz()</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//숫자 뽑아내는 함수</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//난이도에 따라 자릿수 다르고, -숫자 삭제</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fun </a:t>
            </a:r>
            <a:r>
              <a:rPr lang="ko" sz="900">
                <a:solidFill>
                  <a:srgbClr val="A9B7C6"/>
                </a:solidFill>
                <a:highlight>
                  <a:srgbClr val="2B2B2B"/>
                </a:highlight>
                <a:latin typeface="Arial"/>
                <a:ea typeface="Arial"/>
                <a:cs typeface="Arial"/>
                <a:sym typeface="Arial"/>
              </a:rPr>
              <a:t>nextNumber(): Int{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var </a:t>
            </a:r>
            <a:r>
              <a:rPr lang="ko" sz="900">
                <a:solidFill>
                  <a:srgbClr val="A9B7C6"/>
                </a:solidFill>
                <a:highlight>
                  <a:srgbClr val="2B2B2B"/>
                </a:highlight>
                <a:latin typeface="Arial"/>
                <a:ea typeface="Arial"/>
                <a:cs typeface="Arial"/>
                <a:sym typeface="Arial"/>
              </a:rPr>
              <a:t>random = Random.nextInt()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if</a:t>
            </a:r>
            <a:r>
              <a:rPr lang="ko" sz="900">
                <a:solidFill>
                  <a:srgbClr val="A9B7C6"/>
                </a:solidFill>
                <a:highlight>
                  <a:srgbClr val="2B2B2B"/>
                </a:highlight>
                <a:latin typeface="Arial"/>
                <a:ea typeface="Arial"/>
                <a:cs typeface="Arial"/>
                <a:sym typeface="Arial"/>
              </a:rPr>
              <a:t>(random &lt; </a:t>
            </a:r>
            <a:r>
              <a:rPr lang="ko" sz="900">
                <a:solidFill>
                  <a:srgbClr val="6897BB"/>
                </a:solidFill>
                <a:highlight>
                  <a:srgbClr val="2B2B2B"/>
                </a:highlight>
                <a:latin typeface="Arial"/>
                <a:ea typeface="Arial"/>
                <a:cs typeface="Arial"/>
                <a:sym typeface="Arial"/>
              </a:rPr>
              <a:t>0</a:t>
            </a:r>
            <a:r>
              <a:rPr lang="ko" sz="900">
                <a:solidFill>
                  <a:srgbClr val="A9B7C6"/>
                </a:solidFill>
                <a:highlight>
                  <a:srgbClr val="2B2B2B"/>
                </a:highlight>
                <a:latin typeface="Arial"/>
                <a:ea typeface="Arial"/>
                <a:cs typeface="Arial"/>
                <a:sym typeface="Arial"/>
              </a:rPr>
              <a:t>) random *= -</a:t>
            </a:r>
            <a:r>
              <a:rPr lang="ko" sz="900">
                <a:solidFill>
                  <a:srgbClr val="6897BB"/>
                </a:solidFill>
                <a:highlight>
                  <a:srgbClr val="2B2B2B"/>
                </a:highlight>
                <a:latin typeface="Arial"/>
                <a:ea typeface="Arial"/>
                <a:cs typeface="Arial"/>
                <a:sym typeface="Arial"/>
              </a:rPr>
              <a:t>1</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when</a:t>
            </a:r>
            <a:r>
              <a:rPr lang="ko" sz="900">
                <a:solidFill>
                  <a:srgbClr val="A9B7C6"/>
                </a:solidFill>
                <a:highlight>
                  <a:srgbClr val="2B2B2B"/>
                </a:highlight>
                <a:latin typeface="Arial"/>
                <a:ea typeface="Arial"/>
                <a:cs typeface="Arial"/>
                <a:sym typeface="Arial"/>
              </a:rPr>
              <a:t>(difficulty){</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6897BB"/>
                </a:solidFill>
                <a:highlight>
                  <a:srgbClr val="2B2B2B"/>
                </a:highlight>
                <a:latin typeface="Arial"/>
                <a:ea typeface="Arial"/>
                <a:cs typeface="Arial"/>
                <a:sym typeface="Arial"/>
              </a:rPr>
              <a:t>1 </a:t>
            </a:r>
            <a:r>
              <a:rPr lang="ko" sz="900">
                <a:solidFill>
                  <a:srgbClr val="A9B7C6"/>
                </a:solidFill>
                <a:highlight>
                  <a:srgbClr val="2B2B2B"/>
                </a:highlight>
                <a:latin typeface="Arial"/>
                <a:ea typeface="Arial"/>
                <a:cs typeface="Arial"/>
                <a:sym typeface="Arial"/>
              </a:rPr>
              <a:t>-&gt; random % </a:t>
            </a:r>
            <a:r>
              <a:rPr lang="ko" sz="900">
                <a:solidFill>
                  <a:srgbClr val="6897BB"/>
                </a:solidFill>
                <a:highlight>
                  <a:srgbClr val="2B2B2B"/>
                </a:highlight>
                <a:latin typeface="Arial"/>
                <a:ea typeface="Arial"/>
                <a:cs typeface="Arial"/>
                <a:sym typeface="Arial"/>
              </a:rPr>
              <a:t>10</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2 </a:t>
            </a:r>
            <a:r>
              <a:rPr lang="ko" sz="900">
                <a:solidFill>
                  <a:srgbClr val="A9B7C6"/>
                </a:solidFill>
                <a:highlight>
                  <a:srgbClr val="2B2B2B"/>
                </a:highlight>
                <a:latin typeface="Arial"/>
                <a:ea typeface="Arial"/>
                <a:cs typeface="Arial"/>
                <a:sym typeface="Arial"/>
              </a:rPr>
              <a:t>-&gt; random % </a:t>
            </a:r>
            <a:r>
              <a:rPr lang="ko" sz="900">
                <a:solidFill>
                  <a:srgbClr val="6897BB"/>
                </a:solidFill>
                <a:highlight>
                  <a:srgbClr val="2B2B2B"/>
                </a:highlight>
                <a:latin typeface="Arial"/>
                <a:ea typeface="Arial"/>
                <a:cs typeface="Arial"/>
                <a:sym typeface="Arial"/>
              </a:rPr>
              <a:t>100</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3 </a:t>
            </a:r>
            <a:r>
              <a:rPr lang="ko" sz="900">
                <a:solidFill>
                  <a:srgbClr val="A9B7C6"/>
                </a:solidFill>
                <a:highlight>
                  <a:srgbClr val="2B2B2B"/>
                </a:highlight>
                <a:latin typeface="Arial"/>
                <a:ea typeface="Arial"/>
                <a:cs typeface="Arial"/>
                <a:sym typeface="Arial"/>
              </a:rPr>
              <a:t>-&gt; random % </a:t>
            </a:r>
            <a:r>
              <a:rPr lang="ko" sz="900">
                <a:solidFill>
                  <a:srgbClr val="6897BB"/>
                </a:solidFill>
                <a:highlight>
                  <a:srgbClr val="2B2B2B"/>
                </a:highlight>
                <a:latin typeface="Arial"/>
                <a:ea typeface="Arial"/>
                <a:cs typeface="Arial"/>
                <a:sym typeface="Arial"/>
              </a:rPr>
              <a:t>1000</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else </a:t>
            </a:r>
            <a:r>
              <a:rPr lang="ko" sz="900">
                <a:solidFill>
                  <a:srgbClr val="A9B7C6"/>
                </a:solidFill>
                <a:highlight>
                  <a:srgbClr val="2B2B2B"/>
                </a:highlight>
                <a:latin typeface="Arial"/>
                <a:ea typeface="Arial"/>
                <a:cs typeface="Arial"/>
                <a:sym typeface="Arial"/>
              </a:rPr>
              <a:t>-&gt; </a:t>
            </a:r>
            <a:r>
              <a:rPr lang="ko" sz="900">
                <a:solidFill>
                  <a:srgbClr val="6897BB"/>
                </a:solidFill>
                <a:highlight>
                  <a:srgbClr val="2B2B2B"/>
                </a:highlight>
                <a:latin typeface="Arial"/>
                <a:ea typeface="Arial"/>
                <a:cs typeface="Arial"/>
                <a:sym typeface="Arial"/>
              </a:rPr>
              <a:t>0</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//결과 화면 출력하기</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fun </a:t>
            </a:r>
            <a:r>
              <a:rPr lang="ko" sz="900">
                <a:solidFill>
                  <a:srgbClr val="A9B7C6"/>
                </a:solidFill>
                <a:highlight>
                  <a:srgbClr val="2B2B2B"/>
                </a:highlight>
                <a:latin typeface="Arial"/>
                <a:ea typeface="Arial"/>
                <a:cs typeface="Arial"/>
                <a:sym typeface="Arial"/>
              </a:rPr>
              <a:t>startResultActivity(){</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intent = Intent(</a:t>
            </a:r>
            <a:r>
              <a:rPr lang="ko" sz="900">
                <a:solidFill>
                  <a:srgbClr val="CC7832"/>
                </a:solidFill>
                <a:highlight>
                  <a:srgbClr val="2B2B2B"/>
                </a:highlight>
                <a:latin typeface="Arial"/>
                <a:ea typeface="Arial"/>
                <a:cs typeface="Arial"/>
                <a:sym typeface="Arial"/>
              </a:rPr>
              <a:t>this, </a:t>
            </a:r>
            <a:r>
              <a:rPr lang="ko" sz="900">
                <a:solidFill>
                  <a:srgbClr val="A9B7C6"/>
                </a:solidFill>
                <a:highlight>
                  <a:srgbClr val="2B2B2B"/>
                </a:highlight>
                <a:latin typeface="Arial"/>
                <a:ea typeface="Arial"/>
                <a:cs typeface="Arial"/>
                <a:sym typeface="Arial"/>
              </a:rPr>
              <a:t>ResultActivity::</a:t>
            </a:r>
            <a:r>
              <a:rPr lang="ko" sz="900">
                <a:solidFill>
                  <a:srgbClr val="CC7832"/>
                </a:solidFill>
                <a:highlight>
                  <a:srgbClr val="2B2B2B"/>
                </a:highlight>
                <a:latin typeface="Arial"/>
                <a:ea typeface="Arial"/>
                <a:cs typeface="Arial"/>
                <a:sym typeface="Arial"/>
              </a:rPr>
              <a:t>class</a:t>
            </a:r>
            <a:r>
              <a:rPr lang="ko" sz="900">
                <a:solidFill>
                  <a:srgbClr val="A9B7C6"/>
                </a:solidFill>
                <a:highlight>
                  <a:srgbClr val="2B2B2B"/>
                </a:highlight>
                <a:latin typeface="Arial"/>
                <a:ea typeface="Arial"/>
                <a:cs typeface="Arial"/>
                <a:sym typeface="Arial"/>
              </a:rPr>
              <a:t>.java)</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intent.putExtra(</a:t>
            </a:r>
            <a:r>
              <a:rPr lang="ko" sz="900">
                <a:solidFill>
                  <a:srgbClr val="6A8759"/>
                </a:solidFill>
                <a:highlight>
                  <a:srgbClr val="2B2B2B"/>
                </a:highlight>
                <a:latin typeface="Arial"/>
                <a:ea typeface="Arial"/>
                <a:cs typeface="Arial"/>
                <a:sym typeface="Arial"/>
              </a:rPr>
              <a:t>"correctAns"</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correctAnswer)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intent.putExtra(</a:t>
            </a:r>
            <a:r>
              <a:rPr lang="ko" sz="900">
                <a:solidFill>
                  <a:srgbClr val="6A8759"/>
                </a:solidFill>
                <a:highlight>
                  <a:srgbClr val="2B2B2B"/>
                </a:highlight>
                <a:latin typeface="Arial"/>
                <a:ea typeface="Arial"/>
                <a:cs typeface="Arial"/>
                <a:sym typeface="Arial"/>
              </a:rPr>
              <a:t>"wrongAns"</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wrongAnswer)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startActivity(intent)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finish()</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//ui 갱신을 위한 코루틴 함수</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fun </a:t>
            </a:r>
            <a:r>
              <a:rPr lang="ko" sz="900">
                <a:solidFill>
                  <a:srgbClr val="A9B7C6"/>
                </a:solidFill>
                <a:highlight>
                  <a:srgbClr val="2B2B2B"/>
                </a:highlight>
                <a:latin typeface="Arial"/>
                <a:ea typeface="Arial"/>
                <a:cs typeface="Arial"/>
                <a:sym typeface="Arial"/>
              </a:rPr>
              <a:t>countTask(){</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job = GlobalScope.launch(Dispatchers.Main</a:t>
            </a:r>
            <a:r>
              <a:rPr lang="ko" sz="900">
                <a:solidFill>
                  <a:srgbClr val="CC7832"/>
                </a:solidFill>
                <a:highlight>
                  <a:srgbClr val="2B2B2B"/>
                </a:highlight>
                <a:latin typeface="Arial"/>
                <a:ea typeface="Arial"/>
                <a:cs typeface="Arial"/>
                <a:sym typeface="Arial"/>
              </a:rPr>
              <a:t>, </a:t>
            </a:r>
            <a:r>
              <a:rPr lang="ko" sz="900">
                <a:solidFill>
                  <a:srgbClr val="467CDA"/>
                </a:solidFill>
                <a:highlight>
                  <a:srgbClr val="2B2B2B"/>
                </a:highlight>
                <a:latin typeface="Arial"/>
                <a:ea typeface="Arial"/>
                <a:cs typeface="Arial"/>
                <a:sym typeface="Arial"/>
              </a:rPr>
              <a:t>start = </a:t>
            </a:r>
            <a:r>
              <a:rPr lang="ko" sz="900">
                <a:solidFill>
                  <a:srgbClr val="A9B7C6"/>
                </a:solidFill>
                <a:highlight>
                  <a:srgbClr val="2B2B2B"/>
                </a:highlight>
                <a:latin typeface="Arial"/>
                <a:ea typeface="Arial"/>
                <a:cs typeface="Arial"/>
                <a:sym typeface="Arial"/>
              </a:rPr>
              <a:t>CoroutineStart.LAZY)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for </a:t>
            </a:r>
            <a:r>
              <a:rPr lang="ko" sz="900">
                <a:solidFill>
                  <a:srgbClr val="A9B7C6"/>
                </a:solidFill>
                <a:highlight>
                  <a:srgbClr val="2B2B2B"/>
                </a:highlight>
                <a:latin typeface="Arial"/>
                <a:ea typeface="Arial"/>
                <a:cs typeface="Arial"/>
                <a:sym typeface="Arial"/>
              </a:rPr>
              <a:t>(i </a:t>
            </a:r>
            <a:r>
              <a:rPr lang="ko" sz="900">
                <a:solidFill>
                  <a:srgbClr val="CC7832"/>
                </a:solidFill>
                <a:highlight>
                  <a:srgbClr val="2B2B2B"/>
                </a:highlight>
                <a:latin typeface="Arial"/>
                <a:ea typeface="Arial"/>
                <a:cs typeface="Arial"/>
                <a:sym typeface="Arial"/>
              </a:rPr>
              <a:t>in </a:t>
            </a:r>
            <a:r>
              <a:rPr lang="ko" sz="900">
                <a:solidFill>
                  <a:srgbClr val="A9B7C6"/>
                </a:solidFill>
                <a:highlight>
                  <a:srgbClr val="2B2B2B"/>
                </a:highlight>
                <a:latin typeface="Arial"/>
                <a:ea typeface="Arial"/>
                <a:cs typeface="Arial"/>
                <a:sym typeface="Arial"/>
              </a:rPr>
              <a:t>time downTo </a:t>
            </a:r>
            <a:r>
              <a:rPr lang="ko" sz="900">
                <a:solidFill>
                  <a:srgbClr val="6897BB"/>
                </a:solidFill>
                <a:highlight>
                  <a:srgbClr val="2B2B2B"/>
                </a:highlight>
                <a:latin typeface="Arial"/>
                <a:ea typeface="Arial"/>
                <a:cs typeface="Arial"/>
                <a:sym typeface="Arial"/>
              </a:rPr>
              <a:t>1</a:t>
            </a: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txtQuizTime.text =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i</a:t>
            </a:r>
            <a:r>
              <a:rPr lang="ko" sz="900">
                <a:solidFill>
                  <a:srgbClr val="6A8759"/>
                </a:solidFill>
                <a:highlight>
                  <a:srgbClr val="2B2B2B"/>
                </a:highlight>
                <a:latin typeface="Arial"/>
                <a:ea typeface="Arial"/>
                <a:cs typeface="Arial"/>
                <a:sym typeface="Arial"/>
              </a:rPr>
              <a: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delay(</a:t>
            </a:r>
            <a:r>
              <a:rPr lang="ko" sz="900">
                <a:solidFill>
                  <a:srgbClr val="6897BB"/>
                </a:solidFill>
                <a:highlight>
                  <a:srgbClr val="2B2B2B"/>
                </a:highlight>
                <a:latin typeface="Arial"/>
                <a:ea typeface="Arial"/>
                <a:cs typeface="Arial"/>
                <a:sym typeface="Arial"/>
              </a:rPr>
              <a:t>1000</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startResultActivity()</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job.start()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endParaRPr sz="900">
              <a:solidFill>
                <a:srgbClr val="CC7832"/>
              </a:solidFill>
              <a:highlight>
                <a:srgbClr val="2B2B2B"/>
              </a:highlight>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4"/>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자동차 게임 앱 만들기</a:t>
            </a:r>
            <a:endParaRPr/>
          </a:p>
        </p:txBody>
      </p:sp>
      <p:sp>
        <p:nvSpPr>
          <p:cNvPr id="547" name="Google Shape;547;p64"/>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앱 실행 모습 및 기능</a:t>
            </a:r>
            <a:endParaRPr/>
          </a:p>
          <a:p>
            <a:pPr marL="914400" lvl="1" indent="-317500" algn="l" rtl="0">
              <a:spcBef>
                <a:spcPts val="0"/>
              </a:spcBef>
              <a:spcAft>
                <a:spcPts val="0"/>
              </a:spcAft>
              <a:buSzPts val="1400"/>
              <a:buChar char="○"/>
            </a:pPr>
            <a:r>
              <a:rPr lang="ko"/>
              <a:t>배경이 스크롤되고 자동으로 화면 오른쪽 끝으로 돌아가는 기능</a:t>
            </a:r>
            <a:endParaRPr/>
          </a:p>
          <a:p>
            <a:pPr marL="914400" lvl="1" indent="-317500" algn="l" rtl="0">
              <a:spcBef>
                <a:spcPts val="0"/>
              </a:spcBef>
              <a:spcAft>
                <a:spcPts val="0"/>
              </a:spcAft>
              <a:buSzPts val="1400"/>
              <a:buChar char="○"/>
            </a:pPr>
            <a:r>
              <a:rPr lang="ko"/>
              <a:t>자동차가 달려가는 것처럼 보이게 하는 기능</a:t>
            </a:r>
            <a:endParaRPr/>
          </a:p>
          <a:p>
            <a:pPr marL="914400" lvl="1" indent="-317500" algn="l" rtl="0">
              <a:spcBef>
                <a:spcPts val="0"/>
              </a:spcBef>
              <a:spcAft>
                <a:spcPts val="0"/>
              </a:spcAft>
              <a:buSzPts val="1400"/>
              <a:buChar char="○"/>
            </a:pPr>
            <a:r>
              <a:rPr lang="ko"/>
              <a:t>랜덤한 시간을 기다렸다가 로드콘과 연료가 나오는 기능</a:t>
            </a:r>
            <a:endParaRPr/>
          </a:p>
          <a:p>
            <a:pPr marL="914400" lvl="1" indent="-317500" algn="l" rtl="0">
              <a:spcBef>
                <a:spcPts val="0"/>
              </a:spcBef>
              <a:spcAft>
                <a:spcPts val="0"/>
              </a:spcAft>
              <a:buSzPts val="1400"/>
              <a:buChar char="○"/>
            </a:pPr>
            <a:r>
              <a:rPr lang="ko"/>
              <a:t>로드콘에 닿으면 연료가 감소하고, 연료에 닿으면 늘어나도록 함</a:t>
            </a:r>
            <a:endParaRPr/>
          </a:p>
          <a:p>
            <a:pPr marL="914400" lvl="1" indent="-317500" algn="l" rtl="0">
              <a:spcBef>
                <a:spcPts val="0"/>
              </a:spcBef>
              <a:spcAft>
                <a:spcPts val="0"/>
              </a:spcAft>
              <a:buSzPts val="1400"/>
              <a:buChar char="○"/>
            </a:pPr>
            <a:r>
              <a:rPr lang="ko"/>
              <a:t>달린 시간에 따라 미터(점수)가 증가함</a:t>
            </a:r>
            <a:endParaRPr/>
          </a:p>
        </p:txBody>
      </p:sp>
      <p:sp>
        <p:nvSpPr>
          <p:cNvPr id="548" name="Google Shape;548;p6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39</a:t>
            </a:fld>
            <a:endParaRPr/>
          </a:p>
        </p:txBody>
      </p:sp>
      <p:pic>
        <p:nvPicPr>
          <p:cNvPr id="549" name="Google Shape;549;p64"/>
          <p:cNvPicPr preferRelativeResize="0"/>
          <p:nvPr/>
        </p:nvPicPr>
        <p:blipFill rotWithShape="1">
          <a:blip r:embed="rId3">
            <a:alphaModFix/>
          </a:blip>
          <a:srcRect t="11182"/>
          <a:stretch/>
        </p:blipFill>
        <p:spPr>
          <a:xfrm>
            <a:off x="0" y="3462324"/>
            <a:ext cx="7560001" cy="4044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a:spLocks noGrp="1"/>
          </p:cNvSpPr>
          <p:nvPr>
            <p:ph type="title"/>
          </p:nvPr>
        </p:nvSpPr>
        <p:spPr>
          <a:xfrm>
            <a:off x="257705" y="4471208"/>
            <a:ext cx="7044600" cy="17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안드로이드 활용하기</a:t>
            </a:r>
            <a:endParaRPr/>
          </a:p>
        </p:txBody>
      </p:sp>
      <p:sp>
        <p:nvSpPr>
          <p:cNvPr id="128" name="Google Shape;128;p2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4</a:t>
            </a:fld>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5"/>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자동차 게임 앱 만들기</a:t>
            </a:r>
            <a:endParaRPr/>
          </a:p>
        </p:txBody>
      </p:sp>
      <p:sp>
        <p:nvSpPr>
          <p:cNvPr id="555" name="Google Shape;555;p65"/>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기능 구현하기</a:t>
            </a:r>
            <a:endParaRPr/>
          </a:p>
          <a:p>
            <a:pPr marL="914400" lvl="1" indent="-317500" algn="l" rtl="0">
              <a:spcBef>
                <a:spcPts val="0"/>
              </a:spcBef>
              <a:spcAft>
                <a:spcPts val="0"/>
              </a:spcAft>
              <a:buSzPts val="1400"/>
              <a:buChar char="○"/>
            </a:pPr>
            <a:r>
              <a:rPr lang="ko"/>
              <a:t>activity_main.xml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1" indent="-317500" algn="l" rtl="0">
              <a:spcBef>
                <a:spcPts val="1600"/>
              </a:spcBef>
              <a:spcAft>
                <a:spcPts val="0"/>
              </a:spcAft>
              <a:buSzPts val="1400"/>
              <a:buChar char="○"/>
            </a:pPr>
            <a:r>
              <a:rPr lang="ko"/>
              <a:t>Androidmanifest.xml</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endParaRPr/>
          </a:p>
          <a:p>
            <a:pPr marL="914400" lvl="0" indent="0" algn="l" rtl="0">
              <a:spcBef>
                <a:spcPts val="1600"/>
              </a:spcBef>
              <a:spcAft>
                <a:spcPts val="0"/>
              </a:spcAft>
              <a:buNone/>
            </a:pPr>
            <a:endParaRPr/>
          </a:p>
          <a:p>
            <a:pPr marL="914400" lvl="0" indent="0" algn="l" rtl="0">
              <a:spcBef>
                <a:spcPts val="1600"/>
              </a:spcBef>
              <a:spcAft>
                <a:spcPts val="0"/>
              </a:spcAft>
              <a:buNone/>
            </a:pPr>
            <a:endParaRPr/>
          </a:p>
          <a:p>
            <a:pPr marL="914400" lvl="1" indent="-317500" algn="l" rtl="0">
              <a:spcBef>
                <a:spcPts val="1600"/>
              </a:spcBef>
              <a:spcAft>
                <a:spcPts val="0"/>
              </a:spcAft>
              <a:buSzPts val="1400"/>
              <a:buChar char="○"/>
            </a:pPr>
            <a:r>
              <a:rPr lang="ko"/>
              <a:t> build.gradle(Module:app)</a:t>
            </a:r>
            <a:endParaRPr/>
          </a:p>
          <a:p>
            <a:pPr marL="1371600" lvl="2" indent="-317500" algn="l" rtl="0">
              <a:spcBef>
                <a:spcPts val="0"/>
              </a:spcBef>
              <a:spcAft>
                <a:spcPts val="0"/>
              </a:spcAft>
              <a:buSzPts val="1400"/>
              <a:buChar char="■"/>
            </a:pPr>
            <a:r>
              <a:rPr lang="ko"/>
              <a:t>코루틴 라이브러리 추가</a:t>
            </a:r>
            <a:endParaRPr/>
          </a:p>
          <a:p>
            <a:pPr marL="914400" lvl="0" indent="0" algn="l" rtl="0">
              <a:spcBef>
                <a:spcPts val="1600"/>
              </a:spcBef>
              <a:spcAft>
                <a:spcPts val="1600"/>
              </a:spcAft>
              <a:buNone/>
            </a:pPr>
            <a:endParaRPr/>
          </a:p>
        </p:txBody>
      </p:sp>
      <p:sp>
        <p:nvSpPr>
          <p:cNvPr id="556" name="Google Shape;556;p6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40</a:t>
            </a:fld>
            <a:endParaRPr/>
          </a:p>
        </p:txBody>
      </p:sp>
      <p:sp>
        <p:nvSpPr>
          <p:cNvPr id="557" name="Google Shape;557;p65"/>
          <p:cNvSpPr txBox="1"/>
          <p:nvPr/>
        </p:nvSpPr>
        <p:spPr>
          <a:xfrm>
            <a:off x="1372500" y="1636538"/>
            <a:ext cx="4815000" cy="2385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a:t>
            </a:r>
            <a:r>
              <a:rPr lang="ko" sz="1200">
                <a:solidFill>
                  <a:srgbClr val="BABABA"/>
                </a:solidFill>
                <a:highlight>
                  <a:srgbClr val="2B2B2B"/>
                </a:highlight>
              </a:rPr>
              <a:t>xml version=</a:t>
            </a:r>
            <a:r>
              <a:rPr lang="ko" sz="1200">
                <a:solidFill>
                  <a:srgbClr val="6A8759"/>
                </a:solidFill>
                <a:highlight>
                  <a:srgbClr val="2B2B2B"/>
                </a:highlight>
              </a:rPr>
              <a:t>"1.0" </a:t>
            </a:r>
            <a:r>
              <a:rPr lang="ko" sz="1200">
                <a:solidFill>
                  <a:srgbClr val="BABABA"/>
                </a:solidFill>
                <a:highlight>
                  <a:srgbClr val="2B2B2B"/>
                </a:highlight>
              </a:rPr>
              <a:t>encoding=</a:t>
            </a:r>
            <a:r>
              <a:rPr lang="ko" sz="1200">
                <a:solidFill>
                  <a:srgbClr val="6A8759"/>
                </a:solidFill>
                <a:highlight>
                  <a:srgbClr val="2B2B2B"/>
                </a:highlight>
              </a:rPr>
              <a:t>"utf-8"</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&lt;android.support.constraint.ConstraintLayout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android</a:t>
            </a:r>
            <a:r>
              <a:rPr lang="ko" sz="1200">
                <a:solidFill>
                  <a:srgbClr val="BABABA"/>
                </a:solidFill>
                <a:highlight>
                  <a:srgbClr val="2B2B2B"/>
                </a:highlight>
              </a:rPr>
              <a:t>=</a:t>
            </a:r>
            <a:r>
              <a:rPr lang="ko" sz="1200">
                <a:solidFill>
                  <a:srgbClr val="6A8759"/>
                </a:solidFill>
                <a:highlight>
                  <a:srgbClr val="2B2B2B"/>
                </a:highlight>
              </a:rPr>
              <a:t>"http://schemas.android.com/apk/res/android"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tools</a:t>
            </a:r>
            <a:r>
              <a:rPr lang="ko" sz="1200">
                <a:solidFill>
                  <a:srgbClr val="BABABA"/>
                </a:solidFill>
                <a:highlight>
                  <a:srgbClr val="2B2B2B"/>
                </a:highlight>
              </a:rPr>
              <a:t>=</a:t>
            </a:r>
            <a:r>
              <a:rPr lang="ko" sz="1200">
                <a:solidFill>
                  <a:srgbClr val="6A8759"/>
                </a:solidFill>
                <a:highlight>
                  <a:srgbClr val="2B2B2B"/>
                </a:highlight>
              </a:rPr>
              <a:t>"http://schemas.android.com/tools"</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app</a:t>
            </a:r>
            <a:r>
              <a:rPr lang="ko" sz="1200">
                <a:solidFill>
                  <a:srgbClr val="BABABA"/>
                </a:solidFill>
                <a:highlight>
                  <a:srgbClr val="2B2B2B"/>
                </a:highlight>
              </a:rPr>
              <a:t>=</a:t>
            </a:r>
            <a:r>
              <a:rPr lang="ko" sz="1200">
                <a:solidFill>
                  <a:srgbClr val="6A8759"/>
                </a:solidFill>
                <a:highlight>
                  <a:srgbClr val="2B2B2B"/>
                </a:highlight>
              </a:rPr>
              <a:t>"http://schemas.android.com/apk/res-auto"</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tools</a:t>
            </a:r>
            <a:r>
              <a:rPr lang="ko" sz="1200">
                <a:solidFill>
                  <a:srgbClr val="BABABA"/>
                </a:solidFill>
                <a:highlight>
                  <a:srgbClr val="2B2B2B"/>
                </a:highlight>
              </a:rPr>
              <a:t>:context=</a:t>
            </a:r>
            <a:r>
              <a:rPr lang="ko" sz="1200">
                <a:solidFill>
                  <a:srgbClr val="6A8759"/>
                </a:solidFill>
                <a:highlight>
                  <a:srgbClr val="2B2B2B"/>
                </a:highlight>
              </a:rPr>
              <a:t>".MainActivity"</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&lt;com.example.rungame.GameScreen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&lt;/android.support.constraint.ConstraintLayout&gt;</a:t>
            </a:r>
            <a:endParaRPr sz="1200">
              <a:solidFill>
                <a:srgbClr val="E8BF6A"/>
              </a:solidFill>
              <a:highlight>
                <a:srgbClr val="2B2B2B"/>
              </a:highlight>
            </a:endParaRPr>
          </a:p>
        </p:txBody>
      </p:sp>
      <p:sp>
        <p:nvSpPr>
          <p:cNvPr id="558" name="Google Shape;558;p65"/>
          <p:cNvSpPr txBox="1"/>
          <p:nvPr/>
        </p:nvSpPr>
        <p:spPr>
          <a:xfrm>
            <a:off x="1087200" y="4674350"/>
            <a:ext cx="5385600" cy="4232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a:t>
            </a:r>
            <a:r>
              <a:rPr lang="ko" sz="1200">
                <a:solidFill>
                  <a:srgbClr val="BABABA"/>
                </a:solidFill>
                <a:highlight>
                  <a:srgbClr val="2B2B2B"/>
                </a:highlight>
              </a:rPr>
              <a:t>xml version=</a:t>
            </a:r>
            <a:r>
              <a:rPr lang="ko" sz="1200">
                <a:solidFill>
                  <a:srgbClr val="6A8759"/>
                </a:solidFill>
                <a:highlight>
                  <a:srgbClr val="2B2B2B"/>
                </a:highlight>
              </a:rPr>
              <a:t>"1.0" </a:t>
            </a:r>
            <a:r>
              <a:rPr lang="ko" sz="1200">
                <a:solidFill>
                  <a:srgbClr val="BABABA"/>
                </a:solidFill>
                <a:highlight>
                  <a:srgbClr val="2B2B2B"/>
                </a:highlight>
              </a:rPr>
              <a:t>encoding=</a:t>
            </a:r>
            <a:r>
              <a:rPr lang="ko" sz="1200">
                <a:solidFill>
                  <a:srgbClr val="6A8759"/>
                </a:solidFill>
                <a:highlight>
                  <a:srgbClr val="2B2B2B"/>
                </a:highlight>
              </a:rPr>
              <a:t>"utf-8"</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&lt;manifest </a:t>
            </a:r>
            <a:r>
              <a:rPr lang="ko" sz="1200">
                <a:solidFill>
                  <a:srgbClr val="BABABA"/>
                </a:solidFill>
                <a:highlight>
                  <a:srgbClr val="2B2B2B"/>
                </a:highlight>
              </a:rPr>
              <a:t>xmlns:</a:t>
            </a:r>
            <a:r>
              <a:rPr lang="ko" sz="1200">
                <a:solidFill>
                  <a:srgbClr val="9876AA"/>
                </a:solidFill>
                <a:highlight>
                  <a:srgbClr val="2B2B2B"/>
                </a:highlight>
              </a:rPr>
              <a:t>android</a:t>
            </a:r>
            <a:r>
              <a:rPr lang="ko" sz="1200">
                <a:solidFill>
                  <a:srgbClr val="BABABA"/>
                </a:solidFill>
                <a:highlight>
                  <a:srgbClr val="2B2B2B"/>
                </a:highlight>
              </a:rPr>
              <a:t>=</a:t>
            </a:r>
            <a:r>
              <a:rPr lang="ko" sz="1200">
                <a:solidFill>
                  <a:srgbClr val="6A8759"/>
                </a:solidFill>
                <a:highlight>
                  <a:srgbClr val="2B2B2B"/>
                </a:highlight>
              </a:rPr>
              <a:t>"http://schemas.android.com/apk/res/android"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package=</a:t>
            </a:r>
            <a:r>
              <a:rPr lang="ko" sz="1200">
                <a:solidFill>
                  <a:srgbClr val="6A8759"/>
                </a:solidFill>
                <a:highlight>
                  <a:srgbClr val="2B2B2B"/>
                </a:highlight>
              </a:rPr>
              <a:t>"com.example.rungame"</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&lt;application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:allowBackup=</a:t>
            </a:r>
            <a:r>
              <a:rPr lang="ko" sz="1200">
                <a:solidFill>
                  <a:srgbClr val="6A8759"/>
                </a:solidFill>
                <a:highlight>
                  <a:srgbClr val="2B2B2B"/>
                </a:highlight>
              </a:rPr>
              <a:t>"true"</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:icon=</a:t>
            </a:r>
            <a:r>
              <a:rPr lang="ko" sz="1200">
                <a:solidFill>
                  <a:srgbClr val="6A8759"/>
                </a:solidFill>
                <a:highlight>
                  <a:srgbClr val="2B2B2B"/>
                </a:highlight>
              </a:rPr>
              <a:t>"@mipmap/ic_launcher"</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android:label=</a:t>
            </a:r>
            <a:r>
              <a:rPr lang="ko" sz="1200">
                <a:solidFill>
                  <a:srgbClr val="6A8759"/>
                </a:solidFill>
                <a:highlight>
                  <a:srgbClr val="2B2B2B"/>
                </a:highlight>
              </a:rPr>
              <a:t>"@string/app_name"</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android:roundIcon=</a:t>
            </a:r>
            <a:r>
              <a:rPr lang="ko" sz="1200">
                <a:solidFill>
                  <a:srgbClr val="6A8759"/>
                </a:solidFill>
                <a:highlight>
                  <a:srgbClr val="2B2B2B"/>
                </a:highlight>
              </a:rPr>
              <a:t>"@mipmap/ic_launcher_round"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android:supportsRtl=</a:t>
            </a:r>
            <a:r>
              <a:rPr lang="ko" sz="1200">
                <a:solidFill>
                  <a:srgbClr val="6A8759"/>
                </a:solidFill>
                <a:highlight>
                  <a:srgbClr val="2B2B2B"/>
                </a:highlight>
              </a:rPr>
              <a:t>"true"</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android:theme=</a:t>
            </a:r>
            <a:r>
              <a:rPr lang="ko" sz="1200">
                <a:solidFill>
                  <a:srgbClr val="6A8759"/>
                </a:solidFill>
                <a:highlight>
                  <a:srgbClr val="2B2B2B"/>
                </a:highlight>
              </a:rPr>
              <a:t>"@style/AppTheme"</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&lt;activity </a:t>
            </a:r>
            <a:r>
              <a:rPr lang="ko" sz="1200">
                <a:solidFill>
                  <a:srgbClr val="BABABA"/>
                </a:solidFill>
                <a:highlight>
                  <a:srgbClr val="2B2B2B"/>
                </a:highlight>
              </a:rPr>
              <a:t>android:name=</a:t>
            </a:r>
            <a:r>
              <a:rPr lang="ko" sz="1200">
                <a:solidFill>
                  <a:srgbClr val="6A8759"/>
                </a:solidFill>
                <a:highlight>
                  <a:srgbClr val="2B2B2B"/>
                </a:highlight>
              </a:rPr>
              <a:t>".MainActivity"</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android:screenOrientation=</a:t>
            </a:r>
            <a:r>
              <a:rPr lang="ko" sz="1200">
                <a:solidFill>
                  <a:srgbClr val="6A8759"/>
                </a:solidFill>
                <a:highlight>
                  <a:srgbClr val="2B2B2B"/>
                </a:highlight>
              </a:rPr>
              <a:t>"landscape"</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&lt;intent-filter&gt;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&lt;action </a:t>
            </a:r>
            <a:r>
              <a:rPr lang="ko" sz="1200">
                <a:solidFill>
                  <a:srgbClr val="BABABA"/>
                </a:solidFill>
                <a:highlight>
                  <a:srgbClr val="2B2B2B"/>
                </a:highlight>
              </a:rPr>
              <a:t>android:name=</a:t>
            </a:r>
            <a:r>
              <a:rPr lang="ko" sz="1200">
                <a:solidFill>
                  <a:srgbClr val="6A8759"/>
                </a:solidFill>
                <a:highlight>
                  <a:srgbClr val="2B2B2B"/>
                </a:highlight>
              </a:rPr>
              <a:t>"android.intent.action.MAIN"</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&lt;category </a:t>
            </a:r>
            <a:r>
              <a:rPr lang="ko" sz="1200">
                <a:solidFill>
                  <a:srgbClr val="BABABA"/>
                </a:solidFill>
                <a:highlight>
                  <a:srgbClr val="2B2B2B"/>
                </a:highlight>
              </a:rPr>
              <a:t>android:name=</a:t>
            </a:r>
            <a:r>
              <a:rPr lang="ko" sz="1200">
                <a:solidFill>
                  <a:srgbClr val="6A8759"/>
                </a:solidFill>
                <a:highlight>
                  <a:srgbClr val="2B2B2B"/>
                </a:highlight>
              </a:rPr>
              <a:t>"android.intent.category.LAUNCHER"</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&lt;/intent-filter&gt;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&lt;/activity&gt;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&lt;/application&gt;</a:t>
            </a:r>
            <a:endParaRPr sz="1200">
              <a:solidFill>
                <a:srgbClr val="E8BF6A"/>
              </a:solidFill>
              <a:highlight>
                <a:srgbClr val="2B2B2B"/>
              </a:highlight>
            </a:endParaRPr>
          </a:p>
          <a:p>
            <a:pPr marL="0" lvl="0" indent="0" algn="l" rtl="0">
              <a:spcBef>
                <a:spcPts val="0"/>
              </a:spcBef>
              <a:spcAft>
                <a:spcPts val="0"/>
              </a:spcAft>
              <a:buNone/>
            </a:pP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&lt;/manifest&gt;</a:t>
            </a:r>
            <a:endParaRPr sz="1200">
              <a:solidFill>
                <a:srgbClr val="E8BF6A"/>
              </a:solidFill>
              <a:highlight>
                <a:srgbClr val="2B2B2B"/>
              </a:highlight>
            </a:endParaRPr>
          </a:p>
          <a:p>
            <a:pPr marL="0" lvl="0" indent="0" algn="l" rtl="0">
              <a:spcBef>
                <a:spcPts val="0"/>
              </a:spcBef>
              <a:spcAft>
                <a:spcPts val="0"/>
              </a:spcAft>
              <a:buNone/>
            </a:pPr>
            <a:endParaRPr sz="1200">
              <a:solidFill>
                <a:srgbClr val="E8BF6A"/>
              </a:solidFill>
              <a:highlight>
                <a:srgbClr val="2B2B2B"/>
              </a:highlight>
            </a:endParaRPr>
          </a:p>
        </p:txBody>
      </p:sp>
      <p:sp>
        <p:nvSpPr>
          <p:cNvPr id="559" name="Google Shape;559;p65"/>
          <p:cNvSpPr txBox="1"/>
          <p:nvPr/>
        </p:nvSpPr>
        <p:spPr>
          <a:xfrm>
            <a:off x="1127175" y="9559250"/>
            <a:ext cx="5385600" cy="750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A9B7C6"/>
                </a:solidFill>
                <a:highlight>
                  <a:srgbClr val="2B2B2B"/>
                </a:highlight>
              </a:rPr>
              <a:t>implementation </a:t>
            </a:r>
            <a:r>
              <a:rPr lang="ko" sz="1200">
                <a:solidFill>
                  <a:srgbClr val="6A8759"/>
                </a:solidFill>
                <a:highlight>
                  <a:srgbClr val="2B2B2B"/>
                </a:highlight>
              </a:rPr>
              <a:t>'org.jetbrains.kotlinx:kotlinx-coroutines-core:1.1.1'</a:t>
            </a:r>
            <a:endParaRPr sz="1200">
              <a:solidFill>
                <a:srgbClr val="6A8759"/>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implementation </a:t>
            </a:r>
            <a:r>
              <a:rPr lang="ko" sz="1200">
                <a:solidFill>
                  <a:srgbClr val="6A8759"/>
                </a:solidFill>
                <a:highlight>
                  <a:srgbClr val="2B2B2B"/>
                </a:highlight>
              </a:rPr>
              <a:t>'org.jetbrains.kotlinx:kotlinx-coroutines-core-common:1.1.1'</a:t>
            </a:r>
            <a:endParaRPr sz="1200">
              <a:solidFill>
                <a:srgbClr val="6A8759"/>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implementation </a:t>
            </a:r>
            <a:r>
              <a:rPr lang="ko" sz="1200">
                <a:solidFill>
                  <a:srgbClr val="6A8759"/>
                </a:solidFill>
                <a:highlight>
                  <a:srgbClr val="2B2B2B"/>
                </a:highlight>
              </a:rPr>
              <a:t>'org.jetbrains.kotlinx:kotlinx-coroutines-android:1.1.1'</a:t>
            </a:r>
            <a:endParaRPr sz="1200">
              <a:solidFill>
                <a:srgbClr val="6A8759"/>
              </a:solidFill>
              <a:highlight>
                <a:srgbClr val="2B2B2B"/>
              </a:highlight>
            </a:endParaRPr>
          </a:p>
        </p:txBody>
      </p:sp>
      <p:sp>
        <p:nvSpPr>
          <p:cNvPr id="560" name="Google Shape;560;p65"/>
          <p:cNvSpPr/>
          <p:nvPr/>
        </p:nvSpPr>
        <p:spPr>
          <a:xfrm>
            <a:off x="1800350" y="6953450"/>
            <a:ext cx="2967600" cy="203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5"/>
          <p:cNvSpPr txBox="1"/>
          <p:nvPr/>
        </p:nvSpPr>
        <p:spPr>
          <a:xfrm>
            <a:off x="5946225" y="6858950"/>
            <a:ext cx="2214600" cy="3927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스크린 방향을 가로로 설정</a:t>
            </a:r>
            <a:endParaRPr>
              <a:latin typeface="Nanum Gothic"/>
              <a:ea typeface="Nanum Gothic"/>
              <a:cs typeface="Nanum Gothic"/>
              <a:sym typeface="Nanum Gothic"/>
            </a:endParaRPr>
          </a:p>
        </p:txBody>
      </p:sp>
      <p:cxnSp>
        <p:nvCxnSpPr>
          <p:cNvPr id="562" name="Google Shape;562;p65"/>
          <p:cNvCxnSpPr>
            <a:stCxn id="560" idx="3"/>
            <a:endCxn id="561" idx="1"/>
          </p:cNvCxnSpPr>
          <p:nvPr/>
        </p:nvCxnSpPr>
        <p:spPr>
          <a:xfrm>
            <a:off x="4767950" y="7055300"/>
            <a:ext cx="1178400" cy="0"/>
          </a:xfrm>
          <a:prstGeom prst="straightConnector1">
            <a:avLst/>
          </a:prstGeom>
          <a:noFill/>
          <a:ln w="19050" cap="flat" cmpd="sng">
            <a:solidFill>
              <a:srgbClr val="FF0000"/>
            </a:solidFill>
            <a:prstDash val="solid"/>
            <a:round/>
            <a:headEnd type="none" w="med" len="med"/>
            <a:tailEnd type="none" w="med" len="med"/>
          </a:ln>
        </p:spPr>
      </p:cxnSp>
      <p:sp>
        <p:nvSpPr>
          <p:cNvPr id="563" name="Google Shape;563;p65"/>
          <p:cNvSpPr/>
          <p:nvPr/>
        </p:nvSpPr>
        <p:spPr>
          <a:xfrm>
            <a:off x="1563475" y="3185500"/>
            <a:ext cx="3135300" cy="567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5"/>
          <p:cNvSpPr txBox="1"/>
          <p:nvPr/>
        </p:nvSpPr>
        <p:spPr>
          <a:xfrm>
            <a:off x="5709350" y="3185500"/>
            <a:ext cx="2895000" cy="5676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SurfaceView를 상속받은 커스텀 클래스를 화면으로 설정</a:t>
            </a:r>
            <a:endParaRPr>
              <a:latin typeface="Nanum Gothic"/>
              <a:ea typeface="Nanum Gothic"/>
              <a:cs typeface="Nanum Gothic"/>
              <a:sym typeface="Nanum Gothic"/>
            </a:endParaRPr>
          </a:p>
        </p:txBody>
      </p:sp>
      <p:cxnSp>
        <p:nvCxnSpPr>
          <p:cNvPr id="565" name="Google Shape;565;p65"/>
          <p:cNvCxnSpPr>
            <a:stCxn id="563" idx="3"/>
            <a:endCxn id="564" idx="1"/>
          </p:cNvCxnSpPr>
          <p:nvPr/>
        </p:nvCxnSpPr>
        <p:spPr>
          <a:xfrm>
            <a:off x="4698775" y="3469300"/>
            <a:ext cx="1010700" cy="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6"/>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자동차 게임 앱 만들기</a:t>
            </a:r>
            <a:endParaRPr/>
          </a:p>
        </p:txBody>
      </p:sp>
      <p:sp>
        <p:nvSpPr>
          <p:cNvPr id="571" name="Google Shape;571;p66"/>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기능 구현하기</a:t>
            </a:r>
            <a:endParaRPr/>
          </a:p>
          <a:p>
            <a:pPr marL="914400" lvl="1" indent="-317500" algn="l" rtl="0">
              <a:spcBef>
                <a:spcPts val="0"/>
              </a:spcBef>
              <a:spcAft>
                <a:spcPts val="0"/>
              </a:spcAft>
              <a:buSzPts val="1400"/>
              <a:buChar char="○"/>
            </a:pPr>
            <a:r>
              <a:rPr lang="ko"/>
              <a:t>CustomClasses.kt</a:t>
            </a:r>
            <a:endParaRPr/>
          </a:p>
          <a:p>
            <a:pPr marL="914400" lvl="0" indent="0" algn="l" rtl="0">
              <a:spcBef>
                <a:spcPts val="1600"/>
              </a:spcBef>
              <a:spcAft>
                <a:spcPts val="1600"/>
              </a:spcAft>
              <a:buNone/>
            </a:pPr>
            <a:endParaRPr/>
          </a:p>
        </p:txBody>
      </p:sp>
      <p:sp>
        <p:nvSpPr>
          <p:cNvPr id="572" name="Google Shape;572;p6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41</a:t>
            </a:fld>
            <a:endParaRPr/>
          </a:p>
        </p:txBody>
      </p:sp>
      <p:sp>
        <p:nvSpPr>
          <p:cNvPr id="573" name="Google Shape;573;p66"/>
          <p:cNvSpPr txBox="1"/>
          <p:nvPr/>
        </p:nvSpPr>
        <p:spPr>
          <a:xfrm>
            <a:off x="0" y="1716550"/>
            <a:ext cx="7560000" cy="12315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package </a:t>
            </a:r>
            <a:r>
              <a:rPr lang="ko" sz="1200">
                <a:solidFill>
                  <a:srgbClr val="A9B7C6"/>
                </a:solidFill>
                <a:highlight>
                  <a:srgbClr val="2B2B2B"/>
                </a:highlight>
              </a:rPr>
              <a:t>com.example.rungame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android.content.res.Resources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android.graphics.Bitmap</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android.graphics.BitmapFactory</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kotlin.random.Random</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//비트맵과 각종 정보들을 저장하고 있는 클래스</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open class </a:t>
            </a:r>
            <a:r>
              <a:rPr lang="ko" sz="1200">
                <a:solidFill>
                  <a:srgbClr val="A9B7C6"/>
                </a:solidFill>
                <a:highlight>
                  <a:srgbClr val="2B2B2B"/>
                </a:highlight>
              </a:rPr>
              <a:t>CustomBitmap(){</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lateinit var </a:t>
            </a:r>
            <a:r>
              <a:rPr lang="ko" sz="1200">
                <a:solidFill>
                  <a:srgbClr val="9876AA"/>
                </a:solidFill>
                <a:highlight>
                  <a:srgbClr val="2B2B2B"/>
                </a:highlight>
              </a:rPr>
              <a:t>bitmap</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speed </a:t>
            </a:r>
            <a:r>
              <a:rPr lang="ko" sz="1200">
                <a:solidFill>
                  <a:srgbClr val="A9B7C6"/>
                </a:solidFill>
                <a:highlight>
                  <a:srgbClr val="2B2B2B"/>
                </a:highlight>
              </a:rPr>
              <a:t>= </a:t>
            </a:r>
            <a:r>
              <a:rPr lang="ko" sz="1200">
                <a:solidFill>
                  <a:srgbClr val="6897BB"/>
                </a:solidFill>
                <a:highlight>
                  <a:srgbClr val="2B2B2B"/>
                </a:highlight>
              </a:rPr>
              <a:t>20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xPos</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yPos</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xSize</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ySize</a:t>
            </a:r>
            <a:r>
              <a:rPr lang="ko" sz="1200">
                <a:solidFill>
                  <a:srgbClr val="A9B7C6"/>
                </a:solidFill>
                <a:highlight>
                  <a:srgbClr val="2B2B2B"/>
                </a:highlight>
              </a:rPr>
              <a:t>: Int =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808080"/>
                </a:solidFill>
                <a:highlight>
                  <a:srgbClr val="2B2B2B"/>
                </a:highlight>
              </a:rPr>
              <a:t>//생성자에서 자동으로 초기화 하기</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(r: Resources</a:t>
            </a:r>
            <a:r>
              <a:rPr lang="ko" sz="1200">
                <a:solidFill>
                  <a:srgbClr val="CC7832"/>
                </a:solidFill>
                <a:highlight>
                  <a:srgbClr val="2B2B2B"/>
                </a:highlight>
              </a:rPr>
              <a:t>, </a:t>
            </a:r>
            <a:r>
              <a:rPr lang="ko" sz="1200">
                <a:solidFill>
                  <a:srgbClr val="A9B7C6"/>
                </a:solidFill>
                <a:highlight>
                  <a:srgbClr val="2B2B2B"/>
                </a:highlight>
              </a:rPr>
              <a:t>id: Int</a:t>
            </a:r>
            <a:r>
              <a:rPr lang="ko" sz="1200">
                <a:solidFill>
                  <a:srgbClr val="CC7832"/>
                </a:solidFill>
                <a:highlight>
                  <a:srgbClr val="2B2B2B"/>
                </a:highlight>
              </a:rPr>
              <a:t>, </a:t>
            </a:r>
            <a:r>
              <a:rPr lang="ko" sz="1200">
                <a:solidFill>
                  <a:srgbClr val="A9B7C6"/>
                </a:solidFill>
                <a:highlight>
                  <a:srgbClr val="2B2B2B"/>
                </a:highlight>
              </a:rPr>
              <a:t>xSize: Int</a:t>
            </a:r>
            <a:r>
              <a:rPr lang="ko" sz="1200">
                <a:solidFill>
                  <a:srgbClr val="CC7832"/>
                </a:solidFill>
                <a:highlight>
                  <a:srgbClr val="2B2B2B"/>
                </a:highlight>
              </a:rPr>
              <a:t>, </a:t>
            </a:r>
            <a:r>
              <a:rPr lang="ko" sz="1200">
                <a:solidFill>
                  <a:srgbClr val="A9B7C6"/>
                </a:solidFill>
                <a:highlight>
                  <a:srgbClr val="2B2B2B"/>
                </a:highlight>
              </a:rPr>
              <a:t>ySize: Int</a:t>
            </a:r>
            <a:r>
              <a:rPr lang="ko" sz="1200">
                <a:solidFill>
                  <a:srgbClr val="CC7832"/>
                </a:solidFill>
                <a:highlight>
                  <a:srgbClr val="2B2B2B"/>
                </a:highlight>
              </a:rPr>
              <a:t>, </a:t>
            </a:r>
            <a:r>
              <a:rPr lang="ko" sz="1200">
                <a:solidFill>
                  <a:srgbClr val="A9B7C6"/>
                </a:solidFill>
                <a:highlight>
                  <a:srgbClr val="2B2B2B"/>
                </a:highlight>
              </a:rPr>
              <a:t>xPos: Int</a:t>
            </a:r>
            <a:r>
              <a:rPr lang="ko" sz="1200">
                <a:solidFill>
                  <a:srgbClr val="CC7832"/>
                </a:solidFill>
                <a:highlight>
                  <a:srgbClr val="2B2B2B"/>
                </a:highlight>
              </a:rPr>
              <a:t>, </a:t>
            </a:r>
            <a:r>
              <a:rPr lang="ko" sz="1200">
                <a:solidFill>
                  <a:srgbClr val="A9B7C6"/>
                </a:solidFill>
                <a:highlight>
                  <a:srgbClr val="2B2B2B"/>
                </a:highlight>
              </a:rPr>
              <a:t>yPos: Int</a:t>
            </a:r>
            <a:r>
              <a:rPr lang="ko" sz="1200">
                <a:solidFill>
                  <a:srgbClr val="CC7832"/>
                </a:solidFill>
                <a:highlight>
                  <a:srgbClr val="2B2B2B"/>
                </a:highlight>
              </a:rPr>
              <a:t>, </a:t>
            </a:r>
            <a:r>
              <a:rPr lang="ko" sz="1200">
                <a:solidFill>
                  <a:srgbClr val="A9B7C6"/>
                </a:solidFill>
                <a:highlight>
                  <a:srgbClr val="2B2B2B"/>
                </a:highlight>
              </a:rPr>
              <a:t>speed: Int) :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xSize </a:t>
            </a:r>
            <a:r>
              <a:rPr lang="ko" sz="1200">
                <a:solidFill>
                  <a:srgbClr val="A9B7C6"/>
                </a:solidFill>
                <a:highlight>
                  <a:srgbClr val="2B2B2B"/>
                </a:highlight>
              </a:rPr>
              <a:t>= xSize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ySize </a:t>
            </a:r>
            <a:r>
              <a:rPr lang="ko" sz="1200">
                <a:solidFill>
                  <a:srgbClr val="A9B7C6"/>
                </a:solidFill>
                <a:highlight>
                  <a:srgbClr val="2B2B2B"/>
                </a:highlight>
              </a:rPr>
              <a:t>= ySize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BitmapFactory.decodeResource(r</a:t>
            </a:r>
            <a:r>
              <a:rPr lang="ko" sz="1200">
                <a:solidFill>
                  <a:srgbClr val="CC7832"/>
                </a:solidFill>
                <a:highlight>
                  <a:srgbClr val="2B2B2B"/>
                </a:highlight>
              </a:rPr>
              <a:t>, </a:t>
            </a:r>
            <a:r>
              <a:rPr lang="ko" sz="1200">
                <a:solidFill>
                  <a:srgbClr val="A9B7C6"/>
                </a:solidFill>
                <a:highlight>
                  <a:srgbClr val="2B2B2B"/>
                </a:highlight>
              </a:rPr>
              <a:t>id)</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Bitmap.createScaledBitmap(</a:t>
            </a:r>
            <a:r>
              <a:rPr lang="ko" sz="1200">
                <a:solidFill>
                  <a:srgbClr val="9876AA"/>
                </a:solidFill>
                <a:highlight>
                  <a:srgbClr val="2B2B2B"/>
                </a:highlight>
              </a:rPr>
              <a:t>bitmap</a:t>
            </a:r>
            <a:r>
              <a:rPr lang="ko" sz="1200">
                <a:solidFill>
                  <a:srgbClr val="CC7832"/>
                </a:solidFill>
                <a:highlight>
                  <a:srgbClr val="2B2B2B"/>
                </a:highlight>
              </a:rPr>
              <a:t>, this</a:t>
            </a:r>
            <a:r>
              <a:rPr lang="ko" sz="1200">
                <a:solidFill>
                  <a:srgbClr val="A9B7C6"/>
                </a:solidFill>
                <a:highlight>
                  <a:srgbClr val="2B2B2B"/>
                </a:highlight>
              </a:rPr>
              <a:t>.</a:t>
            </a:r>
            <a:r>
              <a:rPr lang="ko" sz="1200">
                <a:solidFill>
                  <a:srgbClr val="9876AA"/>
                </a:solidFill>
                <a:highlight>
                  <a:srgbClr val="2B2B2B"/>
                </a:highlight>
              </a:rPr>
              <a:t>xSize</a:t>
            </a:r>
            <a:r>
              <a:rPr lang="ko" sz="1200">
                <a:solidFill>
                  <a:srgbClr val="CC7832"/>
                </a:solidFill>
                <a:highlight>
                  <a:srgbClr val="2B2B2B"/>
                </a:highlight>
              </a:rPr>
              <a:t>, this</a:t>
            </a:r>
            <a:r>
              <a:rPr lang="ko" sz="1200">
                <a:solidFill>
                  <a:srgbClr val="A9B7C6"/>
                </a:solidFill>
                <a:highlight>
                  <a:srgbClr val="2B2B2B"/>
                </a:highlight>
              </a:rPr>
              <a:t>.</a:t>
            </a:r>
            <a:r>
              <a:rPr lang="ko" sz="1200">
                <a:solidFill>
                  <a:srgbClr val="9876AA"/>
                </a:solidFill>
                <a:highlight>
                  <a:srgbClr val="2B2B2B"/>
                </a:highlight>
              </a:rPr>
              <a:t>ySize</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xPos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yPos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speed </a:t>
            </a:r>
            <a:r>
              <a:rPr lang="ko" sz="1200">
                <a:solidFill>
                  <a:srgbClr val="A9B7C6"/>
                </a:solidFill>
                <a:highlight>
                  <a:srgbClr val="2B2B2B"/>
                </a:highlight>
              </a:rPr>
              <a:t>= speed</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//자동차 비트맵</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class </a:t>
            </a:r>
            <a:r>
              <a:rPr lang="ko" sz="1200">
                <a:solidFill>
                  <a:srgbClr val="A9B7C6"/>
                </a:solidFill>
                <a:highlight>
                  <a:srgbClr val="2B2B2B"/>
                </a:highlight>
              </a:rPr>
              <a:t>Car(r: Resources</a:t>
            </a:r>
            <a:r>
              <a:rPr lang="ko" sz="1200">
                <a:solidFill>
                  <a:srgbClr val="CC7832"/>
                </a:solidFill>
                <a:highlight>
                  <a:srgbClr val="2B2B2B"/>
                </a:highlight>
              </a:rPr>
              <a:t>, </a:t>
            </a:r>
            <a:r>
              <a:rPr lang="ko" sz="1200">
                <a:solidFill>
                  <a:srgbClr val="A9B7C6"/>
                </a:solidFill>
                <a:highlight>
                  <a:srgbClr val="2B2B2B"/>
                </a:highlight>
              </a:rPr>
              <a:t>id: Int</a:t>
            </a:r>
            <a:r>
              <a:rPr lang="ko" sz="1200">
                <a:solidFill>
                  <a:srgbClr val="CC7832"/>
                </a:solidFill>
                <a:highlight>
                  <a:srgbClr val="2B2B2B"/>
                </a:highlight>
              </a:rPr>
              <a:t>, </a:t>
            </a:r>
            <a:r>
              <a:rPr lang="ko" sz="1200">
                <a:solidFill>
                  <a:srgbClr val="A9B7C6"/>
                </a:solidFill>
                <a:highlight>
                  <a:srgbClr val="2B2B2B"/>
                </a:highlight>
              </a:rPr>
              <a:t>xSize: Int</a:t>
            </a:r>
            <a:r>
              <a:rPr lang="ko" sz="1200">
                <a:solidFill>
                  <a:srgbClr val="CC7832"/>
                </a:solidFill>
                <a:highlight>
                  <a:srgbClr val="2B2B2B"/>
                </a:highlight>
              </a:rPr>
              <a:t>, </a:t>
            </a:r>
            <a:r>
              <a:rPr lang="ko" sz="1200">
                <a:solidFill>
                  <a:srgbClr val="A9B7C6"/>
                </a:solidFill>
                <a:highlight>
                  <a:srgbClr val="2B2B2B"/>
                </a:highlight>
              </a:rPr>
              <a:t>ySize: Int</a:t>
            </a:r>
            <a:r>
              <a:rPr lang="ko" sz="1200">
                <a:solidFill>
                  <a:srgbClr val="CC7832"/>
                </a:solidFill>
                <a:highlight>
                  <a:srgbClr val="2B2B2B"/>
                </a:highlight>
              </a:rPr>
              <a:t>, </a:t>
            </a:r>
            <a:r>
              <a:rPr lang="ko" sz="1200">
                <a:solidFill>
                  <a:srgbClr val="A9B7C6"/>
                </a:solidFill>
                <a:highlight>
                  <a:srgbClr val="2B2B2B"/>
                </a:highlight>
              </a:rPr>
              <a:t>xPos: Int</a:t>
            </a:r>
            <a:r>
              <a:rPr lang="ko" sz="1200">
                <a:solidFill>
                  <a:srgbClr val="CC7832"/>
                </a:solidFill>
                <a:highlight>
                  <a:srgbClr val="2B2B2B"/>
                </a:highlight>
              </a:rPr>
              <a:t>, </a:t>
            </a:r>
            <a:r>
              <a:rPr lang="ko" sz="1200">
                <a:solidFill>
                  <a:srgbClr val="A9B7C6"/>
                </a:solidFill>
                <a:highlight>
                  <a:srgbClr val="2B2B2B"/>
                </a:highlight>
              </a:rPr>
              <a:t>yPos: Int</a:t>
            </a:r>
            <a:r>
              <a:rPr lang="ko" sz="1200">
                <a:solidFill>
                  <a:srgbClr val="CC7832"/>
                </a:solidFill>
                <a:highlight>
                  <a:srgbClr val="2B2B2B"/>
                </a:highlight>
              </a:rPr>
              <a:t>, </a:t>
            </a:r>
            <a:r>
              <a:rPr lang="ko" sz="1200">
                <a:solidFill>
                  <a:srgbClr val="A9B7C6"/>
                </a:solidFill>
                <a:highlight>
                  <a:srgbClr val="2B2B2B"/>
                </a:highlight>
              </a:rPr>
              <a:t>speed: Int) : CustomBitmap(r</a:t>
            </a:r>
            <a:r>
              <a:rPr lang="ko" sz="1200">
                <a:solidFill>
                  <a:srgbClr val="CC7832"/>
                </a:solidFill>
                <a:highlight>
                  <a:srgbClr val="2B2B2B"/>
                </a:highlight>
              </a:rPr>
              <a:t>, </a:t>
            </a:r>
            <a:r>
              <a:rPr lang="ko" sz="1200">
                <a:solidFill>
                  <a:srgbClr val="A9B7C6"/>
                </a:solidFill>
                <a:highlight>
                  <a:srgbClr val="2B2B2B"/>
                </a:highlight>
              </a:rPr>
              <a:t>id</a:t>
            </a:r>
            <a:r>
              <a:rPr lang="ko" sz="1200">
                <a:solidFill>
                  <a:srgbClr val="CC7832"/>
                </a:solidFill>
                <a:highlight>
                  <a:srgbClr val="2B2B2B"/>
                </a:highlight>
              </a:rPr>
              <a:t>, </a:t>
            </a:r>
            <a:r>
              <a:rPr lang="ko" sz="1200">
                <a:solidFill>
                  <a:srgbClr val="A9B7C6"/>
                </a:solidFill>
                <a:highlight>
                  <a:srgbClr val="2B2B2B"/>
                </a:highlight>
              </a:rPr>
              <a:t>xSize</a:t>
            </a:r>
            <a:r>
              <a:rPr lang="ko" sz="1200">
                <a:solidFill>
                  <a:srgbClr val="CC7832"/>
                </a:solidFill>
                <a:highlight>
                  <a:srgbClr val="2B2B2B"/>
                </a:highlight>
              </a:rPr>
              <a:t>, </a:t>
            </a:r>
            <a:r>
              <a:rPr lang="ko" sz="1200">
                <a:solidFill>
                  <a:srgbClr val="A9B7C6"/>
                </a:solidFill>
                <a:highlight>
                  <a:srgbClr val="2B2B2B"/>
                </a:highlight>
              </a:rPr>
              <a:t>ySize</a:t>
            </a:r>
            <a:r>
              <a:rPr lang="ko" sz="1200">
                <a:solidFill>
                  <a:srgbClr val="CC7832"/>
                </a:solidFill>
                <a:highlight>
                  <a:srgbClr val="2B2B2B"/>
                </a:highlight>
              </a:rPr>
              <a:t>, </a:t>
            </a:r>
            <a:r>
              <a:rPr lang="ko" sz="1200">
                <a:solidFill>
                  <a:srgbClr val="A9B7C6"/>
                </a:solidFill>
                <a:highlight>
                  <a:srgbClr val="2B2B2B"/>
                </a:highlight>
              </a:rPr>
              <a:t>xPos</a:t>
            </a:r>
            <a:r>
              <a:rPr lang="ko" sz="1200">
                <a:solidFill>
                  <a:srgbClr val="CC7832"/>
                </a:solidFill>
                <a:highlight>
                  <a:srgbClr val="2B2B2B"/>
                </a:highlight>
              </a:rPr>
              <a:t>, </a:t>
            </a:r>
            <a:r>
              <a:rPr lang="ko" sz="1200">
                <a:solidFill>
                  <a:srgbClr val="A9B7C6"/>
                </a:solidFill>
                <a:highlight>
                  <a:srgbClr val="2B2B2B"/>
                </a:highlight>
              </a:rPr>
              <a:t>yPos</a:t>
            </a:r>
            <a:r>
              <a:rPr lang="ko" sz="1200">
                <a:solidFill>
                  <a:srgbClr val="CC7832"/>
                </a:solidFill>
                <a:highlight>
                  <a:srgbClr val="2B2B2B"/>
                </a:highlight>
              </a:rPr>
              <a:t>, </a:t>
            </a:r>
            <a:r>
              <a:rPr lang="ko" sz="1200">
                <a:solidFill>
                  <a:srgbClr val="A9B7C6"/>
                </a:solidFill>
                <a:highlight>
                  <a:srgbClr val="2B2B2B"/>
                </a:highlight>
              </a:rPr>
              <a:t>speed){</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fuel </a:t>
            </a:r>
            <a:r>
              <a:rPr lang="ko" sz="1200">
                <a:solidFill>
                  <a:srgbClr val="A9B7C6"/>
                </a:solidFill>
                <a:highlight>
                  <a:srgbClr val="2B2B2B"/>
                </a:highlight>
              </a:rPr>
              <a:t>= </a:t>
            </a:r>
            <a:r>
              <a:rPr lang="ko" sz="1200">
                <a:solidFill>
                  <a:srgbClr val="6897BB"/>
                </a:solidFill>
                <a:highlight>
                  <a:srgbClr val="2B2B2B"/>
                </a:highlight>
              </a:rPr>
              <a:t>100f</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808080"/>
                </a:solidFill>
                <a:highlight>
                  <a:srgbClr val="2B2B2B"/>
                </a:highlight>
              </a:rPr>
              <a:t>//자동차가 굴러가는 걸 표현하기 위해 비트맵 교체 함수</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replaceImg</a:t>
            </a:r>
            <a:r>
              <a:rPr lang="ko" sz="1200">
                <a:solidFill>
                  <a:srgbClr val="A9B7C6"/>
                </a:solidFill>
                <a:highlight>
                  <a:srgbClr val="2B2B2B"/>
                </a:highlight>
              </a:rPr>
              <a:t>(r: Resources</a:t>
            </a:r>
            <a:r>
              <a:rPr lang="ko" sz="1200">
                <a:solidFill>
                  <a:srgbClr val="CC7832"/>
                </a:solidFill>
                <a:highlight>
                  <a:srgbClr val="2B2B2B"/>
                </a:highlight>
              </a:rPr>
              <a:t>, </a:t>
            </a:r>
            <a:r>
              <a:rPr lang="ko" sz="1200">
                <a:solidFill>
                  <a:srgbClr val="A9B7C6"/>
                </a:solidFill>
                <a:highlight>
                  <a:srgbClr val="2B2B2B"/>
                </a:highlight>
              </a:rPr>
              <a:t>id: 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BitmapFactory.decodeResource(r</a:t>
            </a:r>
            <a:r>
              <a:rPr lang="ko" sz="1200">
                <a:solidFill>
                  <a:srgbClr val="CC7832"/>
                </a:solidFill>
                <a:highlight>
                  <a:srgbClr val="2B2B2B"/>
                </a:highlight>
              </a:rPr>
              <a:t>, </a:t>
            </a:r>
            <a:r>
              <a:rPr lang="ko" sz="1200">
                <a:solidFill>
                  <a:srgbClr val="A9B7C6"/>
                </a:solidFill>
                <a:highlight>
                  <a:srgbClr val="2B2B2B"/>
                </a:highlight>
              </a:rPr>
              <a:t>id)</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Bitmap.createScaledBitmap(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xSize</a:t>
            </a:r>
            <a:r>
              <a:rPr lang="ko" sz="1200">
                <a:solidFill>
                  <a:srgbClr val="CC7832"/>
                </a:solidFill>
                <a:highlight>
                  <a:srgbClr val="2B2B2B"/>
                </a:highlight>
              </a:rPr>
              <a:t>, </a:t>
            </a:r>
            <a:r>
              <a:rPr lang="ko" sz="1200">
                <a:solidFill>
                  <a:srgbClr val="9876AA"/>
                </a:solidFill>
                <a:highlight>
                  <a:srgbClr val="2B2B2B"/>
                </a:highlight>
              </a:rPr>
              <a:t>ySize</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//배경 이미지 비트맵</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class </a:t>
            </a:r>
            <a:r>
              <a:rPr lang="ko" sz="1200">
                <a:solidFill>
                  <a:srgbClr val="A9B7C6"/>
                </a:solidFill>
                <a:highlight>
                  <a:srgbClr val="2B2B2B"/>
                </a:highlight>
              </a:rPr>
              <a:t>Background(r: Resources</a:t>
            </a:r>
            <a:r>
              <a:rPr lang="ko" sz="1200">
                <a:solidFill>
                  <a:srgbClr val="CC7832"/>
                </a:solidFill>
                <a:highlight>
                  <a:srgbClr val="2B2B2B"/>
                </a:highlight>
              </a:rPr>
              <a:t>, </a:t>
            </a:r>
            <a:r>
              <a:rPr lang="ko" sz="1200">
                <a:solidFill>
                  <a:srgbClr val="A9B7C6"/>
                </a:solidFill>
                <a:highlight>
                  <a:srgbClr val="2B2B2B"/>
                </a:highlight>
              </a:rPr>
              <a:t>id: Int</a:t>
            </a:r>
            <a:r>
              <a:rPr lang="ko" sz="1200">
                <a:solidFill>
                  <a:srgbClr val="CC7832"/>
                </a:solidFill>
                <a:highlight>
                  <a:srgbClr val="2B2B2B"/>
                </a:highlight>
              </a:rPr>
              <a:t>, </a:t>
            </a:r>
            <a:r>
              <a:rPr lang="ko" sz="1200">
                <a:solidFill>
                  <a:srgbClr val="A9B7C6"/>
                </a:solidFill>
                <a:highlight>
                  <a:srgbClr val="2B2B2B"/>
                </a:highlight>
              </a:rPr>
              <a:t>xSize: Int</a:t>
            </a:r>
            <a:r>
              <a:rPr lang="ko" sz="1200">
                <a:solidFill>
                  <a:srgbClr val="CC7832"/>
                </a:solidFill>
                <a:highlight>
                  <a:srgbClr val="2B2B2B"/>
                </a:highlight>
              </a:rPr>
              <a:t>, </a:t>
            </a:r>
            <a:r>
              <a:rPr lang="ko" sz="1200">
                <a:solidFill>
                  <a:srgbClr val="A9B7C6"/>
                </a:solidFill>
                <a:highlight>
                  <a:srgbClr val="2B2B2B"/>
                </a:highlight>
              </a:rPr>
              <a:t>ySize: Int</a:t>
            </a:r>
            <a:r>
              <a:rPr lang="ko" sz="1200">
                <a:solidFill>
                  <a:srgbClr val="CC7832"/>
                </a:solidFill>
                <a:highlight>
                  <a:srgbClr val="2B2B2B"/>
                </a:highlight>
              </a:rPr>
              <a:t>, </a:t>
            </a:r>
            <a:r>
              <a:rPr lang="ko" sz="1200">
                <a:solidFill>
                  <a:srgbClr val="A9B7C6"/>
                </a:solidFill>
                <a:highlight>
                  <a:srgbClr val="2B2B2B"/>
                </a:highlight>
              </a:rPr>
              <a:t>xPos: Int</a:t>
            </a:r>
            <a:r>
              <a:rPr lang="ko" sz="1200">
                <a:solidFill>
                  <a:srgbClr val="CC7832"/>
                </a:solidFill>
                <a:highlight>
                  <a:srgbClr val="2B2B2B"/>
                </a:highlight>
              </a:rPr>
              <a:t>, </a:t>
            </a:r>
            <a:r>
              <a:rPr lang="ko" sz="1200">
                <a:solidFill>
                  <a:srgbClr val="A9B7C6"/>
                </a:solidFill>
                <a:highlight>
                  <a:srgbClr val="2B2B2B"/>
                </a:highlight>
              </a:rPr>
              <a:t>yPos: Int</a:t>
            </a:r>
            <a:r>
              <a:rPr lang="ko" sz="1200">
                <a:solidFill>
                  <a:srgbClr val="CC7832"/>
                </a:solidFill>
                <a:highlight>
                  <a:srgbClr val="2B2B2B"/>
                </a:highlight>
              </a:rPr>
              <a:t>, </a:t>
            </a:r>
            <a:r>
              <a:rPr lang="ko" sz="1200">
                <a:solidFill>
                  <a:srgbClr val="A9B7C6"/>
                </a:solidFill>
                <a:highlight>
                  <a:srgbClr val="2B2B2B"/>
                </a:highlight>
              </a:rPr>
              <a:t>speed: Int) : CustomBitmap(r</a:t>
            </a:r>
            <a:r>
              <a:rPr lang="ko" sz="1200">
                <a:solidFill>
                  <a:srgbClr val="CC7832"/>
                </a:solidFill>
                <a:highlight>
                  <a:srgbClr val="2B2B2B"/>
                </a:highlight>
              </a:rPr>
              <a:t>, </a:t>
            </a:r>
            <a:r>
              <a:rPr lang="ko" sz="1200">
                <a:solidFill>
                  <a:srgbClr val="A9B7C6"/>
                </a:solidFill>
                <a:highlight>
                  <a:srgbClr val="2B2B2B"/>
                </a:highlight>
              </a:rPr>
              <a:t>id</a:t>
            </a:r>
            <a:r>
              <a:rPr lang="ko" sz="1200">
                <a:solidFill>
                  <a:srgbClr val="CC7832"/>
                </a:solidFill>
                <a:highlight>
                  <a:srgbClr val="2B2B2B"/>
                </a:highlight>
              </a:rPr>
              <a:t>, </a:t>
            </a:r>
            <a:r>
              <a:rPr lang="ko" sz="1200">
                <a:solidFill>
                  <a:srgbClr val="A9B7C6"/>
                </a:solidFill>
                <a:highlight>
                  <a:srgbClr val="2B2B2B"/>
                </a:highlight>
              </a:rPr>
              <a:t>xSize</a:t>
            </a:r>
            <a:r>
              <a:rPr lang="ko" sz="1200">
                <a:solidFill>
                  <a:srgbClr val="CC7832"/>
                </a:solidFill>
                <a:highlight>
                  <a:srgbClr val="2B2B2B"/>
                </a:highlight>
              </a:rPr>
              <a:t>, </a:t>
            </a:r>
            <a:r>
              <a:rPr lang="ko" sz="1200">
                <a:solidFill>
                  <a:srgbClr val="A9B7C6"/>
                </a:solidFill>
                <a:highlight>
                  <a:srgbClr val="2B2B2B"/>
                </a:highlight>
              </a:rPr>
              <a:t>ySize</a:t>
            </a:r>
            <a:r>
              <a:rPr lang="ko" sz="1200">
                <a:solidFill>
                  <a:srgbClr val="CC7832"/>
                </a:solidFill>
                <a:highlight>
                  <a:srgbClr val="2B2B2B"/>
                </a:highlight>
              </a:rPr>
              <a:t>, </a:t>
            </a:r>
            <a:r>
              <a:rPr lang="ko" sz="1200">
                <a:solidFill>
                  <a:srgbClr val="A9B7C6"/>
                </a:solidFill>
                <a:highlight>
                  <a:srgbClr val="2B2B2B"/>
                </a:highlight>
              </a:rPr>
              <a:t>xPos</a:t>
            </a:r>
            <a:r>
              <a:rPr lang="ko" sz="1200">
                <a:solidFill>
                  <a:srgbClr val="CC7832"/>
                </a:solidFill>
                <a:highlight>
                  <a:srgbClr val="2B2B2B"/>
                </a:highlight>
              </a:rPr>
              <a:t>, </a:t>
            </a:r>
            <a:r>
              <a:rPr lang="ko" sz="1200">
                <a:solidFill>
                  <a:srgbClr val="A9B7C6"/>
                </a:solidFill>
                <a:highlight>
                  <a:srgbClr val="2B2B2B"/>
                </a:highlight>
              </a:rPr>
              <a:t>yPos</a:t>
            </a:r>
            <a:r>
              <a:rPr lang="ko" sz="1200">
                <a:solidFill>
                  <a:srgbClr val="CC7832"/>
                </a:solidFill>
                <a:highlight>
                  <a:srgbClr val="2B2B2B"/>
                </a:highlight>
              </a:rPr>
              <a:t>, </a:t>
            </a:r>
            <a:r>
              <a:rPr lang="ko" sz="1200">
                <a:solidFill>
                  <a:srgbClr val="A9B7C6"/>
                </a:solidFill>
                <a:highlight>
                  <a:srgbClr val="2B2B2B"/>
                </a:highlight>
              </a:rPr>
              <a:t>speed){</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808080"/>
                </a:solidFill>
                <a:highlight>
                  <a:srgbClr val="2B2B2B"/>
                </a:highlight>
              </a:rPr>
              <a:t>//매번 배경 이미지 비트맵의 위치를 체크하여 돌려보냄</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checkPosition</a:t>
            </a:r>
            <a:r>
              <a:rPr lang="ko" sz="1200">
                <a:solidFill>
                  <a:srgbClr val="A9B7C6"/>
                </a:solidFill>
                <a:highlight>
                  <a:srgbClr val="2B2B2B"/>
                </a:highlight>
              </a:rPr>
              <a:t>(screenXSize: 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&lt;= -screenXSize){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xPos </a:t>
            </a:r>
            <a:r>
              <a:rPr lang="ko" sz="1200">
                <a:solidFill>
                  <a:srgbClr val="A9B7C6"/>
                </a:solidFill>
                <a:highlight>
                  <a:srgbClr val="2B2B2B"/>
                </a:highlight>
              </a:rPr>
              <a:t>= screenXSize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//로드콘과 연료 아이템 비트맵</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class </a:t>
            </a:r>
            <a:r>
              <a:rPr lang="ko" sz="1200">
                <a:solidFill>
                  <a:srgbClr val="A9B7C6"/>
                </a:solidFill>
                <a:highlight>
                  <a:srgbClr val="2B2B2B"/>
                </a:highlight>
              </a:rPr>
              <a:t>Objects(r: Resources</a:t>
            </a:r>
            <a:r>
              <a:rPr lang="ko" sz="1200">
                <a:solidFill>
                  <a:srgbClr val="CC7832"/>
                </a:solidFill>
                <a:highlight>
                  <a:srgbClr val="2B2B2B"/>
                </a:highlight>
              </a:rPr>
              <a:t>, </a:t>
            </a:r>
            <a:r>
              <a:rPr lang="ko" sz="1200">
                <a:solidFill>
                  <a:srgbClr val="A9B7C6"/>
                </a:solidFill>
                <a:highlight>
                  <a:srgbClr val="2B2B2B"/>
                </a:highlight>
              </a:rPr>
              <a:t>id: Int</a:t>
            </a:r>
            <a:r>
              <a:rPr lang="ko" sz="1200">
                <a:solidFill>
                  <a:srgbClr val="CC7832"/>
                </a:solidFill>
                <a:highlight>
                  <a:srgbClr val="2B2B2B"/>
                </a:highlight>
              </a:rPr>
              <a:t>, </a:t>
            </a:r>
            <a:r>
              <a:rPr lang="ko" sz="1200">
                <a:solidFill>
                  <a:srgbClr val="A9B7C6"/>
                </a:solidFill>
                <a:highlight>
                  <a:srgbClr val="2B2B2B"/>
                </a:highlight>
              </a:rPr>
              <a:t>xSize: Int</a:t>
            </a:r>
            <a:r>
              <a:rPr lang="ko" sz="1200">
                <a:solidFill>
                  <a:srgbClr val="CC7832"/>
                </a:solidFill>
                <a:highlight>
                  <a:srgbClr val="2B2B2B"/>
                </a:highlight>
              </a:rPr>
              <a:t>, </a:t>
            </a:r>
            <a:r>
              <a:rPr lang="ko" sz="1200">
                <a:solidFill>
                  <a:srgbClr val="A9B7C6"/>
                </a:solidFill>
                <a:highlight>
                  <a:srgbClr val="2B2B2B"/>
                </a:highlight>
              </a:rPr>
              <a:t>ySize: Int</a:t>
            </a:r>
            <a:r>
              <a:rPr lang="ko" sz="1200">
                <a:solidFill>
                  <a:srgbClr val="CC7832"/>
                </a:solidFill>
                <a:highlight>
                  <a:srgbClr val="2B2B2B"/>
                </a:highlight>
              </a:rPr>
              <a:t>, </a:t>
            </a:r>
            <a:r>
              <a:rPr lang="ko" sz="1200">
                <a:solidFill>
                  <a:srgbClr val="A9B7C6"/>
                </a:solidFill>
                <a:highlight>
                  <a:srgbClr val="2B2B2B"/>
                </a:highlight>
              </a:rPr>
              <a:t>xPos: Int</a:t>
            </a:r>
            <a:r>
              <a:rPr lang="ko" sz="1200">
                <a:solidFill>
                  <a:srgbClr val="CC7832"/>
                </a:solidFill>
                <a:highlight>
                  <a:srgbClr val="2B2B2B"/>
                </a:highlight>
              </a:rPr>
              <a:t>, </a:t>
            </a:r>
            <a:r>
              <a:rPr lang="ko" sz="1200">
                <a:solidFill>
                  <a:srgbClr val="A9B7C6"/>
                </a:solidFill>
                <a:highlight>
                  <a:srgbClr val="2B2B2B"/>
                </a:highlight>
              </a:rPr>
              <a:t>yPos: Int</a:t>
            </a:r>
            <a:r>
              <a:rPr lang="ko" sz="1200">
                <a:solidFill>
                  <a:srgbClr val="CC7832"/>
                </a:solidFill>
                <a:highlight>
                  <a:srgbClr val="2B2B2B"/>
                </a:highlight>
              </a:rPr>
              <a:t>, </a:t>
            </a:r>
            <a:r>
              <a:rPr lang="ko" sz="1200">
                <a:solidFill>
                  <a:srgbClr val="A9B7C6"/>
                </a:solidFill>
                <a:highlight>
                  <a:srgbClr val="2B2B2B"/>
                </a:highlight>
              </a:rPr>
              <a:t>speed: Int): CustomBitmap(r</a:t>
            </a:r>
            <a:r>
              <a:rPr lang="ko" sz="1200">
                <a:solidFill>
                  <a:srgbClr val="CC7832"/>
                </a:solidFill>
                <a:highlight>
                  <a:srgbClr val="2B2B2B"/>
                </a:highlight>
              </a:rPr>
              <a:t>, </a:t>
            </a:r>
            <a:r>
              <a:rPr lang="ko" sz="1200">
                <a:solidFill>
                  <a:srgbClr val="A9B7C6"/>
                </a:solidFill>
                <a:highlight>
                  <a:srgbClr val="2B2B2B"/>
                </a:highlight>
              </a:rPr>
              <a:t>id</a:t>
            </a:r>
            <a:r>
              <a:rPr lang="ko" sz="1200">
                <a:solidFill>
                  <a:srgbClr val="CC7832"/>
                </a:solidFill>
                <a:highlight>
                  <a:srgbClr val="2B2B2B"/>
                </a:highlight>
              </a:rPr>
              <a:t>, </a:t>
            </a:r>
            <a:r>
              <a:rPr lang="ko" sz="1200">
                <a:solidFill>
                  <a:srgbClr val="A9B7C6"/>
                </a:solidFill>
                <a:highlight>
                  <a:srgbClr val="2B2B2B"/>
                </a:highlight>
              </a:rPr>
              <a:t>xSize</a:t>
            </a:r>
            <a:r>
              <a:rPr lang="ko" sz="1200">
                <a:solidFill>
                  <a:srgbClr val="CC7832"/>
                </a:solidFill>
                <a:highlight>
                  <a:srgbClr val="2B2B2B"/>
                </a:highlight>
              </a:rPr>
              <a:t>, </a:t>
            </a:r>
            <a:r>
              <a:rPr lang="ko" sz="1200">
                <a:solidFill>
                  <a:srgbClr val="A9B7C6"/>
                </a:solidFill>
                <a:highlight>
                  <a:srgbClr val="2B2B2B"/>
                </a:highlight>
              </a:rPr>
              <a:t>ySize</a:t>
            </a:r>
            <a:r>
              <a:rPr lang="ko" sz="1200">
                <a:solidFill>
                  <a:srgbClr val="CC7832"/>
                </a:solidFill>
                <a:highlight>
                  <a:srgbClr val="2B2B2B"/>
                </a:highlight>
              </a:rPr>
              <a:t>, </a:t>
            </a:r>
            <a:r>
              <a:rPr lang="ko" sz="1200">
                <a:solidFill>
                  <a:srgbClr val="A9B7C6"/>
                </a:solidFill>
                <a:highlight>
                  <a:srgbClr val="2B2B2B"/>
                </a:highlight>
              </a:rPr>
              <a:t>xPos</a:t>
            </a:r>
            <a:r>
              <a:rPr lang="ko" sz="1200">
                <a:solidFill>
                  <a:srgbClr val="CC7832"/>
                </a:solidFill>
                <a:highlight>
                  <a:srgbClr val="2B2B2B"/>
                </a:highlight>
              </a:rPr>
              <a:t>, </a:t>
            </a:r>
            <a:r>
              <a:rPr lang="ko" sz="1200">
                <a:solidFill>
                  <a:srgbClr val="A9B7C6"/>
                </a:solidFill>
                <a:highlight>
                  <a:srgbClr val="2B2B2B"/>
                </a:highlight>
              </a:rPr>
              <a:t>yPos</a:t>
            </a:r>
            <a:r>
              <a:rPr lang="ko" sz="1200">
                <a:solidFill>
                  <a:srgbClr val="CC7832"/>
                </a:solidFill>
                <a:highlight>
                  <a:srgbClr val="2B2B2B"/>
                </a:highlight>
              </a:rPr>
              <a:t>, </a:t>
            </a:r>
            <a:r>
              <a:rPr lang="ko" sz="1200">
                <a:solidFill>
                  <a:srgbClr val="A9B7C6"/>
                </a:solidFill>
                <a:highlight>
                  <a:srgbClr val="2B2B2B"/>
                </a:highlight>
              </a:rPr>
              <a:t>speed){</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808080"/>
                </a:solidFill>
                <a:highlight>
                  <a:srgbClr val="2B2B2B"/>
                </a:highlight>
              </a:rPr>
              <a:t>//위치 체크해서 랜덤 시간 동안 대기 후 화면 위치로 보냄</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checkPosition</a:t>
            </a:r>
            <a:r>
              <a:rPr lang="ko" sz="1200">
                <a:solidFill>
                  <a:srgbClr val="A9B7C6"/>
                </a:solidFill>
                <a:highlight>
                  <a:srgbClr val="2B2B2B"/>
                </a:highlight>
              </a:rPr>
              <a:t>(screenXSize: Int) : Boolean{</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&lt;= </a:t>
            </a:r>
            <a:r>
              <a:rPr lang="ko" sz="1200">
                <a:solidFill>
                  <a:srgbClr val="6897BB"/>
                </a:solidFill>
                <a:highlight>
                  <a:srgbClr val="2B2B2B"/>
                </a:highlight>
              </a:rPr>
              <a:t>0</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delayTime(Random.nextInt(</a:t>
            </a:r>
            <a:r>
              <a:rPr lang="ko" sz="1200">
                <a:solidFill>
                  <a:srgbClr val="6897BB"/>
                </a:solidFill>
                <a:highlight>
                  <a:srgbClr val="2B2B2B"/>
                </a:highlight>
              </a:rPr>
              <a:t>4</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xPos </a:t>
            </a:r>
            <a:r>
              <a:rPr lang="ko" sz="1200">
                <a:solidFill>
                  <a:srgbClr val="A9B7C6"/>
                </a:solidFill>
                <a:highlight>
                  <a:srgbClr val="2B2B2B"/>
                </a:highlight>
              </a:rPr>
              <a:t>= screenXSize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return true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return false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808080"/>
                </a:solidFill>
                <a:highlight>
                  <a:srgbClr val="2B2B2B"/>
                </a:highlight>
              </a:rPr>
              <a:t>//시간 지연 시키는 함수</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delayTime</a:t>
            </a:r>
            <a:r>
              <a:rPr lang="ko" sz="1200">
                <a:solidFill>
                  <a:srgbClr val="A9B7C6"/>
                </a:solidFill>
                <a:highlight>
                  <a:srgbClr val="2B2B2B"/>
                </a:highlight>
              </a:rPr>
              <a:t>(delayTime: 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saveTime = System.currentTimeMillis()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currTime = </a:t>
            </a:r>
            <a:r>
              <a:rPr lang="ko" sz="1200">
                <a:solidFill>
                  <a:srgbClr val="6897BB"/>
                </a:solidFill>
                <a:highlight>
                  <a:srgbClr val="2B2B2B"/>
                </a:highlight>
              </a:rPr>
              <a:t>0L</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CC7832"/>
                </a:solidFill>
                <a:highlight>
                  <a:srgbClr val="2B2B2B"/>
                </a:highlight>
              </a:rPr>
              <a:t>while</a:t>
            </a:r>
            <a:r>
              <a:rPr lang="ko" sz="1200">
                <a:solidFill>
                  <a:srgbClr val="A9B7C6"/>
                </a:solidFill>
                <a:highlight>
                  <a:srgbClr val="2B2B2B"/>
                </a:highlight>
              </a:rPr>
              <a:t>(currTime - saveTime &lt; delayTime){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currTime = System.currentTimeMillis()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
        <p:nvSpPr>
          <p:cNvPr id="574" name="Google Shape;574;p66"/>
          <p:cNvSpPr/>
          <p:nvPr/>
        </p:nvSpPr>
        <p:spPr>
          <a:xfrm>
            <a:off x="373175" y="5258875"/>
            <a:ext cx="5009100" cy="38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6"/>
          <p:cNvSpPr txBox="1"/>
          <p:nvPr/>
        </p:nvSpPr>
        <p:spPr>
          <a:xfrm>
            <a:off x="6351875" y="5258875"/>
            <a:ext cx="2895000" cy="3852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비트맵 정보를 불러와서 생성해준다.</a:t>
            </a:r>
            <a:endParaRPr>
              <a:latin typeface="Nanum Gothic"/>
              <a:ea typeface="Nanum Gothic"/>
              <a:cs typeface="Nanum Gothic"/>
              <a:sym typeface="Nanum Gothic"/>
            </a:endParaRPr>
          </a:p>
        </p:txBody>
      </p:sp>
      <p:cxnSp>
        <p:nvCxnSpPr>
          <p:cNvPr id="576" name="Google Shape;576;p66"/>
          <p:cNvCxnSpPr>
            <a:stCxn id="574" idx="3"/>
            <a:endCxn id="575" idx="1"/>
          </p:cNvCxnSpPr>
          <p:nvPr/>
        </p:nvCxnSpPr>
        <p:spPr>
          <a:xfrm>
            <a:off x="5382275" y="5451475"/>
            <a:ext cx="969600" cy="0"/>
          </a:xfrm>
          <a:prstGeom prst="straightConnector1">
            <a:avLst/>
          </a:prstGeom>
          <a:noFill/>
          <a:ln w="19050" cap="flat" cmpd="sng">
            <a:solidFill>
              <a:srgbClr val="FF0000"/>
            </a:solidFill>
            <a:prstDash val="solid"/>
            <a:round/>
            <a:headEnd type="none" w="med" len="med"/>
            <a:tailEnd type="none" w="med" len="med"/>
          </a:ln>
        </p:spPr>
      </p:cxnSp>
      <p:sp>
        <p:nvSpPr>
          <p:cNvPr id="577" name="Google Shape;577;p66"/>
          <p:cNvSpPr/>
          <p:nvPr/>
        </p:nvSpPr>
        <p:spPr>
          <a:xfrm>
            <a:off x="373175" y="5644075"/>
            <a:ext cx="1241400" cy="38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6"/>
          <p:cNvSpPr txBox="1"/>
          <p:nvPr/>
        </p:nvSpPr>
        <p:spPr>
          <a:xfrm>
            <a:off x="6351875" y="5644075"/>
            <a:ext cx="1721700" cy="3852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x위치 y위치 초기화</a:t>
            </a:r>
            <a:endParaRPr>
              <a:latin typeface="Nanum Gothic"/>
              <a:ea typeface="Nanum Gothic"/>
              <a:cs typeface="Nanum Gothic"/>
              <a:sym typeface="Nanum Gothic"/>
            </a:endParaRPr>
          </a:p>
        </p:txBody>
      </p:sp>
      <p:cxnSp>
        <p:nvCxnSpPr>
          <p:cNvPr id="579" name="Google Shape;579;p66"/>
          <p:cNvCxnSpPr>
            <a:stCxn id="577" idx="3"/>
            <a:endCxn id="578" idx="1"/>
          </p:cNvCxnSpPr>
          <p:nvPr/>
        </p:nvCxnSpPr>
        <p:spPr>
          <a:xfrm>
            <a:off x="1614575" y="5836675"/>
            <a:ext cx="4737300" cy="0"/>
          </a:xfrm>
          <a:prstGeom prst="straightConnector1">
            <a:avLst/>
          </a:prstGeom>
          <a:noFill/>
          <a:ln w="19050" cap="flat" cmpd="sng">
            <a:solidFill>
              <a:srgbClr val="FF0000"/>
            </a:solidFill>
            <a:prstDash val="solid"/>
            <a:round/>
            <a:headEnd type="none" w="med" len="med"/>
            <a:tailEnd type="none" w="med" len="med"/>
          </a:ln>
        </p:spPr>
      </p:cxnSp>
      <p:sp>
        <p:nvSpPr>
          <p:cNvPr id="580" name="Google Shape;580;p66"/>
          <p:cNvSpPr/>
          <p:nvPr/>
        </p:nvSpPr>
        <p:spPr>
          <a:xfrm>
            <a:off x="373175" y="4873675"/>
            <a:ext cx="1241400" cy="38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6"/>
          <p:cNvSpPr txBox="1"/>
          <p:nvPr/>
        </p:nvSpPr>
        <p:spPr>
          <a:xfrm>
            <a:off x="6351875" y="4873675"/>
            <a:ext cx="1721700" cy="3852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x크기 y크기 초기화</a:t>
            </a:r>
            <a:endParaRPr>
              <a:latin typeface="Nanum Gothic"/>
              <a:ea typeface="Nanum Gothic"/>
              <a:cs typeface="Nanum Gothic"/>
              <a:sym typeface="Nanum Gothic"/>
            </a:endParaRPr>
          </a:p>
        </p:txBody>
      </p:sp>
      <p:cxnSp>
        <p:nvCxnSpPr>
          <p:cNvPr id="582" name="Google Shape;582;p66"/>
          <p:cNvCxnSpPr>
            <a:stCxn id="580" idx="3"/>
            <a:endCxn id="581" idx="1"/>
          </p:cNvCxnSpPr>
          <p:nvPr/>
        </p:nvCxnSpPr>
        <p:spPr>
          <a:xfrm>
            <a:off x="1614575" y="5066275"/>
            <a:ext cx="4737300" cy="0"/>
          </a:xfrm>
          <a:prstGeom prst="straightConnector1">
            <a:avLst/>
          </a:prstGeom>
          <a:noFill/>
          <a:ln w="19050" cap="flat" cmpd="sng">
            <a:solidFill>
              <a:srgbClr val="FF0000"/>
            </a:solidFill>
            <a:prstDash val="solid"/>
            <a:round/>
            <a:headEnd type="none" w="med" len="med"/>
            <a:tailEnd type="none" w="med" len="med"/>
          </a:ln>
        </p:spPr>
      </p:cxnSp>
      <p:sp>
        <p:nvSpPr>
          <p:cNvPr id="583" name="Google Shape;583;p66"/>
          <p:cNvSpPr/>
          <p:nvPr/>
        </p:nvSpPr>
        <p:spPr>
          <a:xfrm>
            <a:off x="189100" y="7542750"/>
            <a:ext cx="4737300" cy="734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6"/>
          <p:cNvSpPr txBox="1"/>
          <p:nvPr/>
        </p:nvSpPr>
        <p:spPr>
          <a:xfrm>
            <a:off x="6351875" y="7703475"/>
            <a:ext cx="2710800" cy="3852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매개변수로 받아온 이미지로 교체</a:t>
            </a:r>
            <a:endParaRPr>
              <a:latin typeface="Nanum Gothic"/>
              <a:ea typeface="Nanum Gothic"/>
              <a:cs typeface="Nanum Gothic"/>
              <a:sym typeface="Nanum Gothic"/>
            </a:endParaRPr>
          </a:p>
        </p:txBody>
      </p:sp>
      <p:cxnSp>
        <p:nvCxnSpPr>
          <p:cNvPr id="585" name="Google Shape;585;p66"/>
          <p:cNvCxnSpPr>
            <a:stCxn id="583" idx="3"/>
            <a:endCxn id="584" idx="1"/>
          </p:cNvCxnSpPr>
          <p:nvPr/>
        </p:nvCxnSpPr>
        <p:spPr>
          <a:xfrm rot="10800000" flipH="1">
            <a:off x="4926400" y="7896150"/>
            <a:ext cx="1425600" cy="13800"/>
          </a:xfrm>
          <a:prstGeom prst="straightConnector1">
            <a:avLst/>
          </a:prstGeom>
          <a:noFill/>
          <a:ln w="19050" cap="flat" cmpd="sng">
            <a:solidFill>
              <a:srgbClr val="FF0000"/>
            </a:solidFill>
            <a:prstDash val="solid"/>
            <a:round/>
            <a:headEnd type="none" w="med" len="med"/>
            <a:tailEnd type="none" w="med" len="med"/>
          </a:ln>
        </p:spPr>
      </p:cxnSp>
      <p:sp>
        <p:nvSpPr>
          <p:cNvPr id="586" name="Google Shape;586;p66"/>
          <p:cNvSpPr/>
          <p:nvPr/>
        </p:nvSpPr>
        <p:spPr>
          <a:xfrm>
            <a:off x="189100" y="9186550"/>
            <a:ext cx="4737300" cy="967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6"/>
          <p:cNvSpPr txBox="1"/>
          <p:nvPr/>
        </p:nvSpPr>
        <p:spPr>
          <a:xfrm>
            <a:off x="6351875" y="9302950"/>
            <a:ext cx="2710800" cy="7344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비트맵의 위치 기준이 왼쪽 위이므로 -screenXsize로 체크한다.</a:t>
            </a:r>
            <a:endParaRPr>
              <a:latin typeface="Nanum Gothic"/>
              <a:ea typeface="Nanum Gothic"/>
              <a:cs typeface="Nanum Gothic"/>
              <a:sym typeface="Nanum Gothic"/>
            </a:endParaRPr>
          </a:p>
        </p:txBody>
      </p:sp>
      <p:cxnSp>
        <p:nvCxnSpPr>
          <p:cNvPr id="588" name="Google Shape;588;p66"/>
          <p:cNvCxnSpPr>
            <a:stCxn id="586" idx="3"/>
            <a:endCxn id="587" idx="1"/>
          </p:cNvCxnSpPr>
          <p:nvPr/>
        </p:nvCxnSpPr>
        <p:spPr>
          <a:xfrm>
            <a:off x="4926400" y="9670150"/>
            <a:ext cx="1425600" cy="0"/>
          </a:xfrm>
          <a:prstGeom prst="straightConnector1">
            <a:avLst/>
          </a:prstGeom>
          <a:noFill/>
          <a:ln w="19050" cap="flat" cmpd="sng">
            <a:solidFill>
              <a:srgbClr val="FF0000"/>
            </a:solidFill>
            <a:prstDash val="solid"/>
            <a:round/>
            <a:headEnd type="none" w="med" len="med"/>
            <a:tailEnd type="none" w="med" len="med"/>
          </a:ln>
        </p:spPr>
      </p:cxnSp>
      <p:sp>
        <p:nvSpPr>
          <p:cNvPr id="589" name="Google Shape;589;p66"/>
          <p:cNvSpPr/>
          <p:nvPr/>
        </p:nvSpPr>
        <p:spPr>
          <a:xfrm>
            <a:off x="189100" y="10990375"/>
            <a:ext cx="4737300" cy="1432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6"/>
          <p:cNvSpPr txBox="1"/>
          <p:nvPr/>
        </p:nvSpPr>
        <p:spPr>
          <a:xfrm>
            <a:off x="6351875" y="11223175"/>
            <a:ext cx="2710800" cy="9672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아이템은 -screenXSize로 잡을 필요가 없고, 0보다 작으면 무작위 시간을 기다린 후 다시 돌려보냄</a:t>
            </a:r>
            <a:endParaRPr>
              <a:latin typeface="Nanum Gothic"/>
              <a:ea typeface="Nanum Gothic"/>
              <a:cs typeface="Nanum Gothic"/>
              <a:sym typeface="Nanum Gothic"/>
            </a:endParaRPr>
          </a:p>
        </p:txBody>
      </p:sp>
      <p:cxnSp>
        <p:nvCxnSpPr>
          <p:cNvPr id="591" name="Google Shape;591;p66"/>
          <p:cNvCxnSpPr>
            <a:stCxn id="589" idx="3"/>
            <a:endCxn id="590" idx="1"/>
          </p:cNvCxnSpPr>
          <p:nvPr/>
        </p:nvCxnSpPr>
        <p:spPr>
          <a:xfrm>
            <a:off x="4926400" y="11706775"/>
            <a:ext cx="1425600" cy="0"/>
          </a:xfrm>
          <a:prstGeom prst="straightConnector1">
            <a:avLst/>
          </a:prstGeom>
          <a:noFill/>
          <a:ln w="19050" cap="flat" cmpd="sng">
            <a:solidFill>
              <a:srgbClr val="FF0000"/>
            </a:solidFill>
            <a:prstDash val="solid"/>
            <a:round/>
            <a:headEnd type="none" w="med" len="med"/>
            <a:tailEnd type="none" w="med" len="med"/>
          </a:ln>
        </p:spPr>
      </p:cxnSp>
      <p:sp>
        <p:nvSpPr>
          <p:cNvPr id="592" name="Google Shape;592;p66"/>
          <p:cNvSpPr/>
          <p:nvPr/>
        </p:nvSpPr>
        <p:spPr>
          <a:xfrm>
            <a:off x="189100" y="12590625"/>
            <a:ext cx="4737300" cy="134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6"/>
          <p:cNvSpPr txBox="1"/>
          <p:nvPr/>
        </p:nvSpPr>
        <p:spPr>
          <a:xfrm>
            <a:off x="6351875" y="12801525"/>
            <a:ext cx="2710800" cy="9672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함수가 호출된 시간을 불러오고, 현재 시간을 받아와서 둘 사이의 차이를 계산한 후 매개변수로 받아 온 시간만큼 기다린다.</a:t>
            </a:r>
            <a:endParaRPr>
              <a:latin typeface="Nanum Gothic"/>
              <a:ea typeface="Nanum Gothic"/>
              <a:cs typeface="Nanum Gothic"/>
              <a:sym typeface="Nanum Gothic"/>
            </a:endParaRPr>
          </a:p>
        </p:txBody>
      </p:sp>
      <p:cxnSp>
        <p:nvCxnSpPr>
          <p:cNvPr id="594" name="Google Shape;594;p66"/>
          <p:cNvCxnSpPr>
            <a:stCxn id="592" idx="3"/>
            <a:endCxn id="593" idx="1"/>
          </p:cNvCxnSpPr>
          <p:nvPr/>
        </p:nvCxnSpPr>
        <p:spPr>
          <a:xfrm>
            <a:off x="4926400" y="13263225"/>
            <a:ext cx="1425600" cy="2190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7"/>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자동차 게임 앱 만들기</a:t>
            </a:r>
            <a:endParaRPr/>
          </a:p>
        </p:txBody>
      </p:sp>
      <p:sp>
        <p:nvSpPr>
          <p:cNvPr id="600" name="Google Shape;600;p67"/>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기능 구현하기</a:t>
            </a:r>
            <a:endParaRPr/>
          </a:p>
          <a:p>
            <a:pPr marL="914400" lvl="1" indent="-317500" algn="l" rtl="0">
              <a:spcBef>
                <a:spcPts val="0"/>
              </a:spcBef>
              <a:spcAft>
                <a:spcPts val="0"/>
              </a:spcAft>
              <a:buSzPts val="1400"/>
              <a:buChar char="○"/>
            </a:pPr>
            <a:r>
              <a:rPr lang="ko"/>
              <a:t>MainActivity.kt</a:t>
            </a:r>
            <a:endParaRPr/>
          </a:p>
          <a:p>
            <a:pPr marL="914400" lvl="0" indent="0" algn="l" rtl="0">
              <a:spcBef>
                <a:spcPts val="1600"/>
              </a:spcBef>
              <a:spcAft>
                <a:spcPts val="1600"/>
              </a:spcAft>
              <a:buNone/>
            </a:pPr>
            <a:endParaRPr/>
          </a:p>
        </p:txBody>
      </p:sp>
      <p:sp>
        <p:nvSpPr>
          <p:cNvPr id="601" name="Google Shape;601;p6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42</a:t>
            </a:fld>
            <a:endParaRPr/>
          </a:p>
        </p:txBody>
      </p:sp>
      <p:sp>
        <p:nvSpPr>
          <p:cNvPr id="602" name="Google Shape;602;p67"/>
          <p:cNvSpPr txBox="1"/>
          <p:nvPr/>
        </p:nvSpPr>
        <p:spPr>
          <a:xfrm>
            <a:off x="-271350" y="1716550"/>
            <a:ext cx="8102700" cy="461655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package </a:t>
            </a:r>
            <a:r>
              <a:rPr lang="ko" sz="1200">
                <a:solidFill>
                  <a:srgbClr val="A9B7C6"/>
                </a:solidFill>
                <a:highlight>
                  <a:srgbClr val="2B2B2B"/>
                </a:highlight>
              </a:rPr>
              <a:t>com.example.rungame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android.content.Context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android.graphics.Canvas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android.graphics.Color</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android.graphics.Paint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android.graphics.Point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android.util.AttributeSet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android.view.MotionEvent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android.view.SurfaceView</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android.view.WindowManager</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kotlinx.coroutines.*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import </a:t>
            </a:r>
            <a:r>
              <a:rPr lang="ko" sz="1200">
                <a:solidFill>
                  <a:srgbClr val="A9B7C6"/>
                </a:solidFill>
                <a:highlight>
                  <a:srgbClr val="2B2B2B"/>
                </a:highlight>
              </a:rPr>
              <a:t>kotlin.random.Random</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setContentView(R.layout.</a:t>
            </a:r>
            <a:r>
              <a:rPr lang="ko" sz="1200" i="1">
                <a:solidFill>
                  <a:srgbClr val="9876AA"/>
                </a:solidFill>
                <a:highlight>
                  <a:srgbClr val="2B2B2B"/>
                </a:highlight>
              </a:rPr>
              <a:t>activity_main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//SurfaceView를 상속받는 GameScreen 클래스</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class </a:t>
            </a:r>
            <a:r>
              <a:rPr lang="ko" sz="1200">
                <a:solidFill>
                  <a:srgbClr val="A9B7C6"/>
                </a:solidFill>
                <a:highlight>
                  <a:srgbClr val="2B2B2B"/>
                </a:highlight>
              </a:rPr>
              <a:t>GameScreen(context: Context</a:t>
            </a:r>
            <a:r>
              <a:rPr lang="ko" sz="1200">
                <a:solidFill>
                  <a:srgbClr val="CC7832"/>
                </a:solidFill>
                <a:highlight>
                  <a:srgbClr val="2B2B2B"/>
                </a:highlight>
              </a:rPr>
              <a:t>, </a:t>
            </a:r>
            <a:r>
              <a:rPr lang="ko" sz="1200">
                <a:solidFill>
                  <a:srgbClr val="A9B7C6"/>
                </a:solidFill>
                <a:highlight>
                  <a:srgbClr val="2B2B2B"/>
                </a:highlight>
              </a:rPr>
              <a:t>attr: AttributeSet) : SurfaceView(context</a:t>
            </a:r>
            <a:r>
              <a:rPr lang="ko" sz="1200">
                <a:solidFill>
                  <a:srgbClr val="CC7832"/>
                </a:solidFill>
                <a:highlight>
                  <a:srgbClr val="2B2B2B"/>
                </a:highlight>
              </a:rPr>
              <a:t>, </a:t>
            </a:r>
            <a:r>
              <a:rPr lang="ko" sz="1200">
                <a:solidFill>
                  <a:srgbClr val="A9B7C6"/>
                </a:solidFill>
                <a:highlight>
                  <a:srgbClr val="2B2B2B"/>
                </a:highlight>
              </a:rPr>
              <a:t>attr)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808080"/>
                </a:solidFill>
                <a:highlight>
                  <a:srgbClr val="2B2B2B"/>
                </a:highlight>
              </a:rPr>
              <a:t>//점프 중?</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isJump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808080"/>
                </a:solidFill>
                <a:highlight>
                  <a:srgbClr val="2B2B2B"/>
                </a:highlight>
              </a:rPr>
              <a:t>//자동차 이미지 교체용 비트맵 배열</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carImg </a:t>
            </a:r>
            <a:r>
              <a:rPr lang="ko" sz="1200">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(R.drawable.</a:t>
            </a:r>
            <a:r>
              <a:rPr lang="ko" sz="1200" i="1">
                <a:solidFill>
                  <a:srgbClr val="9876AA"/>
                </a:solidFill>
                <a:highlight>
                  <a:srgbClr val="2B2B2B"/>
                </a:highlight>
              </a:rPr>
              <a:t>car1</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car2</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car3</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car4</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808080"/>
                </a:solidFill>
                <a:highlight>
                  <a:srgbClr val="2B2B2B"/>
                </a:highlight>
              </a:rPr>
              <a:t>//배열에 들어갈 넘버</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carImgNum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808080"/>
                </a:solidFill>
                <a:highlight>
                  <a:srgbClr val="2B2B2B"/>
                </a:highlight>
              </a:rPr>
              <a:t>//화면 크기</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screenSize </a:t>
            </a:r>
            <a:r>
              <a:rPr lang="ko" sz="1200">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808080"/>
                </a:solidFill>
                <a:highlight>
                  <a:srgbClr val="2B2B2B"/>
                </a:highlight>
              </a:rPr>
              <a:t>//게임 오버되면 true</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isGameOver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808080"/>
                </a:solidFill>
                <a:highlight>
                  <a:srgbClr val="2B2B2B"/>
                </a:highlight>
              </a:rPr>
              <a:t>//점수(미터)</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meters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808080"/>
                </a:solidFill>
                <a:highlight>
                  <a:srgbClr val="2B2B2B"/>
                </a:highlight>
              </a:rPr>
              <a:t>//늦은 초기화 기법으로 비트맵들을을 초기</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background1</a:t>
            </a:r>
            <a:r>
              <a:rPr lang="ko" sz="1200">
                <a:solidFill>
                  <a:srgbClr val="A9B7C6"/>
                </a:solidFill>
                <a:highlight>
                  <a:srgbClr val="2B2B2B"/>
                </a:highlight>
              </a:rPr>
              <a:t>: Background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A9B7C6"/>
                </a:solidFill>
                <a:highlight>
                  <a:srgbClr val="2B2B2B"/>
                </a:highlight>
              </a:rPr>
              <a:t>Background(</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background</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40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background2</a:t>
            </a:r>
            <a:r>
              <a:rPr lang="ko" sz="1200">
                <a:solidFill>
                  <a:srgbClr val="A9B7C6"/>
                </a:solidFill>
                <a:highlight>
                  <a:srgbClr val="2B2B2B"/>
                </a:highlight>
              </a:rPr>
              <a:t>: Background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A9B7C6"/>
                </a:solidFill>
                <a:highlight>
                  <a:srgbClr val="2B2B2B"/>
                </a:highlight>
              </a:rPr>
              <a:t>Background(</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background</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40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car</a:t>
            </a:r>
            <a:r>
              <a:rPr lang="ko" sz="1200">
                <a:solidFill>
                  <a:srgbClr val="A9B7C6"/>
                </a:solidFill>
                <a:highlight>
                  <a:srgbClr val="2B2B2B"/>
                </a:highlight>
              </a:rPr>
              <a:t>: Car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A9B7C6"/>
                </a:solidFill>
                <a:highlight>
                  <a:srgbClr val="2B2B2B"/>
                </a:highlight>
              </a:rPr>
              <a:t>Car(</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9876AA"/>
                </a:solidFill>
                <a:highlight>
                  <a:srgbClr val="2B2B2B"/>
                </a:highlight>
              </a:rPr>
              <a:t>carImg</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6</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8</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11</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8 </a:t>
            </a:r>
            <a:r>
              <a:rPr lang="ko" sz="1200">
                <a:solidFill>
                  <a:srgbClr val="A9B7C6"/>
                </a:solidFill>
                <a:highlight>
                  <a:srgbClr val="2B2B2B"/>
                </a:highlight>
              </a:rPr>
              <a:t>* </a:t>
            </a:r>
            <a:r>
              <a:rPr lang="ko" sz="1200">
                <a:solidFill>
                  <a:srgbClr val="6897BB"/>
                </a:solidFill>
                <a:highlight>
                  <a:srgbClr val="2B2B2B"/>
                </a:highlight>
              </a:rPr>
              <a:t>6.5</a:t>
            </a:r>
            <a:r>
              <a:rPr lang="ko" sz="1200">
                <a:solidFill>
                  <a:srgbClr val="A9B7C6"/>
                </a:solidFill>
                <a:highlight>
                  <a:srgbClr val="2B2B2B"/>
                </a:highlight>
              </a:rPr>
              <a:t>).toInt()</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40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cone</a:t>
            </a:r>
            <a:r>
              <a:rPr lang="ko" sz="1200">
                <a:solidFill>
                  <a:srgbClr val="A9B7C6"/>
                </a:solidFill>
                <a:highlight>
                  <a:srgbClr val="2B2B2B"/>
                </a:highlight>
              </a:rPr>
              <a:t>: Objects </a:t>
            </a:r>
            <a:r>
              <a:rPr lang="ko" sz="1200">
                <a:solidFill>
                  <a:srgbClr val="CC7832"/>
                </a:solidFill>
                <a:highlight>
                  <a:srgbClr val="2B2B2B"/>
                </a:highlight>
              </a:rPr>
              <a:t>by </a:t>
            </a:r>
            <a:r>
              <a:rPr lang="ko" sz="1200" i="1">
                <a:solidFill>
                  <a:srgbClr val="A9B7C6"/>
                </a:solidFill>
                <a:highlight>
                  <a:srgbClr val="2B2B2B"/>
                </a:highlight>
              </a:rPr>
              <a:t>lazy</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A9B7C6"/>
                </a:solidFill>
                <a:highlight>
                  <a:srgbClr val="2B2B2B"/>
                </a:highlight>
              </a:rPr>
              <a:t>Objects(</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trafficcone</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12</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7</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8</a:t>
            </a:r>
            <a:r>
              <a:rPr lang="ko" sz="1200">
                <a:solidFill>
                  <a:srgbClr val="A9B7C6"/>
                </a:solidFill>
                <a:highlight>
                  <a:srgbClr val="2B2B2B"/>
                </a:highlight>
              </a:rPr>
              <a:t>) * </a:t>
            </a:r>
            <a:r>
              <a:rPr lang="ko" sz="1200">
                <a:solidFill>
                  <a:srgbClr val="6897BB"/>
                </a:solidFill>
                <a:highlight>
                  <a:srgbClr val="2B2B2B"/>
                </a:highlight>
              </a:rPr>
              <a:t>6.2</a:t>
            </a:r>
            <a:r>
              <a:rPr lang="ko" sz="1200">
                <a:solidFill>
                  <a:srgbClr val="A9B7C6"/>
                </a:solidFill>
                <a:highlight>
                  <a:srgbClr val="2B2B2B"/>
                </a:highlight>
              </a:rPr>
              <a:t>).toInt()</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40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fuel</a:t>
            </a:r>
            <a:r>
              <a:rPr lang="ko" sz="1200">
                <a:solidFill>
                  <a:srgbClr val="A9B7C6"/>
                </a:solidFill>
                <a:highlight>
                  <a:srgbClr val="2B2B2B"/>
                </a:highlight>
              </a:rPr>
              <a:t>: Objects </a:t>
            </a:r>
            <a:r>
              <a:rPr lang="ko" sz="1200">
                <a:solidFill>
                  <a:srgbClr val="CC7832"/>
                </a:solidFill>
                <a:highlight>
                  <a:srgbClr val="2B2B2B"/>
                </a:highlight>
              </a:rPr>
              <a:t>by </a:t>
            </a:r>
            <a:r>
              <a:rPr lang="ko" sz="1200" i="1">
                <a:solidFill>
                  <a:srgbClr val="A9B7C6"/>
                </a:solidFill>
                <a:highlight>
                  <a:srgbClr val="2B2B2B"/>
                </a:highlight>
              </a:rPr>
              <a:t>lazy</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A9B7C6"/>
                </a:solidFill>
                <a:highlight>
                  <a:srgbClr val="2B2B2B"/>
                </a:highlight>
              </a:rPr>
              <a:t>Objects(</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fuel</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14</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7</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8</a:t>
            </a:r>
            <a:r>
              <a:rPr lang="ko" sz="1200">
                <a:solidFill>
                  <a:srgbClr val="A9B7C6"/>
                </a:solidFill>
                <a:highlight>
                  <a:srgbClr val="2B2B2B"/>
                </a:highlight>
              </a:rPr>
              <a:t>) * </a:t>
            </a:r>
            <a:r>
              <a:rPr lang="ko" sz="1200">
                <a:solidFill>
                  <a:srgbClr val="6897BB"/>
                </a:solidFill>
                <a:highlight>
                  <a:srgbClr val="2B2B2B"/>
                </a:highlight>
              </a:rPr>
              <a:t>5</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40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init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initialize()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restart()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drawScreen()</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808080"/>
                </a:solidFill>
                <a:highlight>
                  <a:srgbClr val="2B2B2B"/>
                </a:highlight>
              </a:rPr>
              <a:t>//시작 및 다시 시작</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//각종 초기화 코드 및 코루틴 다시 수행</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restart</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meters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fuel </a:t>
            </a:r>
            <a:r>
              <a:rPr lang="ko" sz="1200">
                <a:solidFill>
                  <a:srgbClr val="A9B7C6"/>
                </a:solidFill>
                <a:highlight>
                  <a:srgbClr val="2B2B2B"/>
                </a:highlight>
              </a:rPr>
              <a:t>= </a:t>
            </a:r>
            <a:r>
              <a:rPr lang="ko" sz="1200">
                <a:solidFill>
                  <a:srgbClr val="6897BB"/>
                </a:solidFill>
                <a:highlight>
                  <a:srgbClr val="2B2B2B"/>
                </a:highlight>
              </a:rPr>
              <a:t>100f</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9876AA"/>
                </a:solidFill>
                <a:highlight>
                  <a:srgbClr val="2B2B2B"/>
                </a:highlight>
              </a:rPr>
              <a:t>isJump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9876AA"/>
                </a:solidFill>
                <a:highlight>
                  <a:srgbClr val="2B2B2B"/>
                </a:highlight>
              </a:rPr>
              <a:t>isGameOver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9876AA"/>
                </a:solidFill>
                <a:highlight>
                  <a:srgbClr val="2B2B2B"/>
                </a:highlight>
              </a:rPr>
              <a:t>cone</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12</a:t>
            </a:r>
            <a:r>
              <a:rPr lang="ko" sz="1200">
                <a:solidFill>
                  <a:srgbClr val="A9B7C6"/>
                </a:solidFill>
                <a:highlight>
                  <a:srgbClr val="2B2B2B"/>
                </a:highlight>
              </a:rPr>
              <a:t>) * </a:t>
            </a:r>
            <a:r>
              <a:rPr lang="ko" sz="1200">
                <a:solidFill>
                  <a:srgbClr val="6897BB"/>
                </a:solidFill>
                <a:highlight>
                  <a:srgbClr val="2B2B2B"/>
                </a:highlight>
              </a:rPr>
              <a:t>11</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9876AA"/>
                </a:solidFill>
                <a:highlight>
                  <a:srgbClr val="2B2B2B"/>
                </a:highlight>
              </a:rPr>
              <a:t>fuel</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12</a:t>
            </a:r>
            <a:r>
              <a:rPr lang="ko" sz="1200">
                <a:solidFill>
                  <a:srgbClr val="A9B7C6"/>
                </a:solidFill>
                <a:highlight>
                  <a:srgbClr val="2B2B2B"/>
                </a:highlight>
              </a:rPr>
              <a:t>) * </a:t>
            </a:r>
            <a:r>
              <a:rPr lang="ko" sz="1200">
                <a:solidFill>
                  <a:srgbClr val="6897BB"/>
                </a:solidFill>
                <a:highlight>
                  <a:srgbClr val="2B2B2B"/>
                </a:highlight>
              </a:rPr>
              <a:t>11</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9876AA"/>
                </a:solidFill>
                <a:highlight>
                  <a:srgbClr val="2B2B2B"/>
                </a:highlight>
              </a:rPr>
              <a:t>background1</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9876AA"/>
                </a:solidFill>
                <a:highlight>
                  <a:srgbClr val="2B2B2B"/>
                </a:highlight>
              </a:rPr>
              <a:t>background2</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8 </a:t>
            </a:r>
            <a:r>
              <a:rPr lang="ko" sz="1200">
                <a:solidFill>
                  <a:srgbClr val="A9B7C6"/>
                </a:solidFill>
                <a:highlight>
                  <a:srgbClr val="2B2B2B"/>
                </a:highlight>
              </a:rPr>
              <a:t>* </a:t>
            </a:r>
            <a:r>
              <a:rPr lang="ko" sz="1200">
                <a:solidFill>
                  <a:srgbClr val="6897BB"/>
                </a:solidFill>
                <a:highlight>
                  <a:srgbClr val="2B2B2B"/>
                </a:highlight>
              </a:rPr>
              <a:t>6.5</a:t>
            </a:r>
            <a:r>
              <a:rPr lang="ko" sz="1200">
                <a:solidFill>
                  <a:srgbClr val="A9B7C6"/>
                </a:solidFill>
                <a:highlight>
                  <a:srgbClr val="2B2B2B"/>
                </a:highlight>
              </a:rPr>
              <a:t>).toInt()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moveCone()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moveFuel()</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moveBackGround()</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countMeters()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processSomethingCar()</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808080"/>
                </a:solidFill>
                <a:highlight>
                  <a:srgbClr val="2B2B2B"/>
                </a:highlight>
              </a:rPr>
              <a:t>//현재 화면의 크기</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initialize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display = (</a:t>
            </a:r>
            <a:r>
              <a:rPr lang="ko" sz="1200" i="1">
                <a:solidFill>
                  <a:srgbClr val="9876AA"/>
                </a:solidFill>
                <a:highlight>
                  <a:srgbClr val="2B2B2B"/>
                </a:highlight>
              </a:rPr>
              <a:t>context</a:t>
            </a:r>
            <a:r>
              <a:rPr lang="ko" sz="1200">
                <a:solidFill>
                  <a:srgbClr val="A9B7C6"/>
                </a:solidFill>
                <a:highlight>
                  <a:srgbClr val="2B2B2B"/>
                </a:highlight>
              </a:rPr>
              <a:t>.getSystemService(Context.</a:t>
            </a:r>
            <a:r>
              <a:rPr lang="ko" sz="1200" i="1">
                <a:solidFill>
                  <a:srgbClr val="9876AA"/>
                </a:solidFill>
                <a:highlight>
                  <a:srgbClr val="2B2B2B"/>
                </a:highlight>
              </a:rPr>
              <a:t>WINDOW_SERVICE</a:t>
            </a:r>
            <a:r>
              <a:rPr lang="ko" sz="1200">
                <a:solidFill>
                  <a:srgbClr val="A9B7C6"/>
                </a:solidFill>
                <a:highlight>
                  <a:srgbClr val="2B2B2B"/>
                </a:highlight>
              </a:rPr>
              <a:t>) </a:t>
            </a:r>
            <a:r>
              <a:rPr lang="ko" sz="1200">
                <a:solidFill>
                  <a:srgbClr val="CC7832"/>
                </a:solidFill>
                <a:highlight>
                  <a:srgbClr val="2B2B2B"/>
                </a:highlight>
              </a:rPr>
              <a:t>as </a:t>
            </a:r>
            <a:r>
              <a:rPr lang="ko" sz="1200">
                <a:solidFill>
                  <a:srgbClr val="A9B7C6"/>
                </a:solidFill>
                <a:highlight>
                  <a:srgbClr val="2B2B2B"/>
                </a:highlight>
              </a:rPr>
              <a:t>WindowManager).</a:t>
            </a:r>
            <a:r>
              <a:rPr lang="ko" sz="1200" i="1">
                <a:solidFill>
                  <a:srgbClr val="9876AA"/>
                </a:solidFill>
                <a:highlight>
                  <a:srgbClr val="2B2B2B"/>
                </a:highlight>
              </a:rPr>
              <a:t>defaultDisplay</a:t>
            </a:r>
            <a:endParaRPr sz="1200" i="1">
              <a:solidFill>
                <a:srgbClr val="9876AA"/>
              </a:solidFill>
              <a:highlight>
                <a:srgbClr val="2B2B2B"/>
              </a:highlight>
            </a:endParaRPr>
          </a:p>
          <a:p>
            <a:pPr marL="0" lvl="0" indent="0" algn="l" rtl="0">
              <a:spcBef>
                <a:spcPts val="0"/>
              </a:spcBef>
              <a:spcAft>
                <a:spcPts val="0"/>
              </a:spcAft>
              <a:buClr>
                <a:schemeClr val="dk1"/>
              </a:buClr>
              <a:buSzPts val="1100"/>
              <a:buFont typeface="Arial"/>
              <a:buNone/>
            </a:pPr>
            <a:r>
              <a:rPr lang="ko" sz="1200" i="1">
                <a:solidFill>
                  <a:srgbClr val="9876AA"/>
                </a:solidFill>
                <a:highlight>
                  <a:srgbClr val="2B2B2B"/>
                </a:highlight>
              </a:rPr>
              <a:t>       </a:t>
            </a:r>
            <a:r>
              <a:rPr lang="ko" sz="1200">
                <a:solidFill>
                  <a:srgbClr val="808080"/>
                </a:solidFill>
                <a:highlight>
                  <a:srgbClr val="2B2B2B"/>
                </a:highlight>
              </a:rPr>
              <a:t>//현재 화면의 크기 구하기</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point = Point()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display.getSize(point)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screenSize </a:t>
            </a:r>
            <a:r>
              <a:rPr lang="ko" sz="1200">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(point.</a:t>
            </a:r>
            <a:r>
              <a:rPr lang="ko" sz="1200">
                <a:solidFill>
                  <a:srgbClr val="9876AA"/>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point.</a:t>
            </a:r>
            <a:r>
              <a:rPr lang="ko" sz="1200">
                <a:solidFill>
                  <a:srgbClr val="9876AA"/>
                </a:solidFill>
                <a:highlight>
                  <a:srgbClr val="2B2B2B"/>
                </a:highlight>
              </a:rPr>
              <a:t>y</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808080"/>
                </a:solidFill>
                <a:highlight>
                  <a:srgbClr val="2B2B2B"/>
                </a:highlight>
              </a:rPr>
              <a:t>//5ms마다 화면을 그리는 코루틴</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drawScreen</a:t>
            </a:r>
            <a:r>
              <a:rPr lang="ko" sz="1200">
                <a:solidFill>
                  <a:srgbClr val="A9B7C6"/>
                </a:solidFill>
                <a:highlight>
                  <a:srgbClr val="2B2B2B"/>
                </a:highlight>
              </a:rPr>
              <a:t>() = </a:t>
            </a:r>
            <a:r>
              <a:rPr lang="ko" sz="1200" i="1">
                <a:solidFill>
                  <a:srgbClr val="A9B7C6"/>
                </a:solidFill>
                <a:highlight>
                  <a:srgbClr val="2B2B2B"/>
                </a:highlight>
              </a:rPr>
              <a:t>runBlocking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A9B7C6"/>
                </a:solidFill>
                <a:highlight>
                  <a:srgbClr val="2B2B2B"/>
                </a:highlight>
              </a:rPr>
              <a:t>GlobalScope.</a:t>
            </a:r>
            <a:r>
              <a:rPr lang="ko" sz="1200" i="1">
                <a:solidFill>
                  <a:srgbClr val="FFC66D"/>
                </a:solidFill>
                <a:highlight>
                  <a:srgbClr val="2B2B2B"/>
                </a:highlight>
              </a:rPr>
              <a:t>launch</a:t>
            </a:r>
            <a:r>
              <a:rPr lang="ko" sz="1200">
                <a:solidFill>
                  <a:srgbClr val="A9B7C6"/>
                </a:solidFill>
                <a:highlight>
                  <a:srgbClr val="2B2B2B"/>
                </a:highlight>
              </a:rPr>
              <a:t>(Dispatchers.</a:t>
            </a:r>
            <a:r>
              <a:rPr lang="ko" sz="1200">
                <a:solidFill>
                  <a:srgbClr val="9876AA"/>
                </a:solidFill>
                <a:highlight>
                  <a:srgbClr val="2B2B2B"/>
                </a:highlight>
              </a:rPr>
              <a:t>Main</a:t>
            </a: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canvas: Canvas?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while </a:t>
            </a:r>
            <a:r>
              <a:rPr lang="ko" sz="1200">
                <a:solidFill>
                  <a:srgbClr val="A9B7C6"/>
                </a:solidFill>
                <a:highlight>
                  <a:srgbClr val="2B2B2B"/>
                </a:highlight>
              </a:rPr>
              <a:t>(</a:t>
            </a:r>
            <a:r>
              <a:rPr lang="ko" sz="1200">
                <a:solidFill>
                  <a:srgbClr val="CC7832"/>
                </a:solidFill>
                <a:highlight>
                  <a:srgbClr val="2B2B2B"/>
                </a:highlight>
              </a:rPr>
              <a:t>true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canvas = </a:t>
            </a:r>
            <a:r>
              <a:rPr lang="ko" sz="1200" i="1">
                <a:solidFill>
                  <a:srgbClr val="9876AA"/>
                </a:solidFill>
                <a:highlight>
                  <a:srgbClr val="2B2B2B"/>
                </a:highlight>
              </a:rPr>
              <a:t>holder</a:t>
            </a:r>
            <a:r>
              <a:rPr lang="ko" sz="1200">
                <a:solidFill>
                  <a:srgbClr val="A9B7C6"/>
                </a:solidFill>
                <a:highlight>
                  <a:srgbClr val="2B2B2B"/>
                </a:highlight>
              </a:rPr>
              <a:t>.lockCanvas()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(canvas != </a:t>
            </a:r>
            <a:r>
              <a:rPr lang="ko" sz="1200">
                <a:solidFill>
                  <a:srgbClr val="CC7832"/>
                </a:solidFill>
                <a:highlight>
                  <a:srgbClr val="2B2B2B"/>
                </a:highlight>
              </a:rPr>
              <a:t>null</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try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i="1">
                <a:solidFill>
                  <a:srgbClr val="A9B7C6"/>
                </a:solidFill>
                <a:highlight>
                  <a:srgbClr val="2B2B2B"/>
                </a:highlight>
              </a:rPr>
              <a:t>synchronized</a:t>
            </a:r>
            <a:r>
              <a:rPr lang="ko" sz="1200">
                <a:solidFill>
                  <a:srgbClr val="A9B7C6"/>
                </a:solidFill>
                <a:highlight>
                  <a:srgbClr val="2B2B2B"/>
                </a:highlight>
              </a:rPr>
              <a:t>(</a:t>
            </a:r>
            <a:r>
              <a:rPr lang="ko" sz="1200" i="1">
                <a:solidFill>
                  <a:srgbClr val="9876AA"/>
                </a:solidFill>
                <a:highlight>
                  <a:srgbClr val="2B2B2B"/>
                </a:highlight>
              </a:rPr>
              <a:t>holder</a:t>
            </a: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A9B7C6"/>
                </a:solidFill>
                <a:highlight>
                  <a:srgbClr val="2B2B2B"/>
                </a:highlight>
              </a:rPr>
              <a:t>drawScreen(canvas)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A9B7C6"/>
                </a:solidFill>
                <a:highlight>
                  <a:srgbClr val="2B2B2B"/>
                </a:highlight>
              </a:rPr>
              <a:t>} </a:t>
            </a:r>
            <a:r>
              <a:rPr lang="ko" sz="1200">
                <a:solidFill>
                  <a:srgbClr val="CC7832"/>
                </a:solidFill>
                <a:highlight>
                  <a:srgbClr val="2B2B2B"/>
                </a:highlight>
              </a:rPr>
              <a:t>finally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i="1">
                <a:solidFill>
                  <a:srgbClr val="9876AA"/>
                </a:solidFill>
                <a:highlight>
                  <a:srgbClr val="2B2B2B"/>
                </a:highlight>
              </a:rPr>
              <a:t>holder</a:t>
            </a:r>
            <a:r>
              <a:rPr lang="ko" sz="1200">
                <a:solidFill>
                  <a:srgbClr val="A9B7C6"/>
                </a:solidFill>
                <a:highlight>
                  <a:srgbClr val="2B2B2B"/>
                </a:highlight>
              </a:rPr>
              <a:t>.unlockCanvasAndPost(canvas)</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808080"/>
                </a:solidFill>
                <a:highlight>
                  <a:srgbClr val="2B2B2B"/>
                </a:highlight>
              </a:rPr>
              <a:t>//5ms마다 로드콘의 위치를 이동시키고 충돌을 검사</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moveCone</a:t>
            </a:r>
            <a:r>
              <a:rPr lang="ko" sz="1200">
                <a:solidFill>
                  <a:srgbClr val="A9B7C6"/>
                </a:solidFill>
                <a:highlight>
                  <a:srgbClr val="2B2B2B"/>
                </a:highlight>
              </a:rPr>
              <a:t>() = </a:t>
            </a:r>
            <a:r>
              <a:rPr lang="ko" sz="1200" i="1">
                <a:solidFill>
                  <a:srgbClr val="A9B7C6"/>
                </a:solidFill>
                <a:highlight>
                  <a:srgbClr val="2B2B2B"/>
                </a:highlight>
              </a:rPr>
              <a:t>runBlocking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i="1">
                <a:solidFill>
                  <a:srgbClr val="A9B7C6"/>
                </a:solidFill>
                <a:highlight>
                  <a:srgbClr val="2B2B2B"/>
                </a:highlight>
              </a:rPr>
              <a:t>CoroutineScope</a:t>
            </a:r>
            <a:r>
              <a:rPr lang="ko" sz="1200">
                <a:solidFill>
                  <a:srgbClr val="A9B7C6"/>
                </a:solidFill>
                <a:highlight>
                  <a:srgbClr val="2B2B2B"/>
                </a:highlight>
              </a:rPr>
              <a:t>(Dispatchers.</a:t>
            </a:r>
            <a:r>
              <a:rPr lang="ko" sz="1200">
                <a:solidFill>
                  <a:srgbClr val="9876AA"/>
                </a:solidFill>
                <a:highlight>
                  <a:srgbClr val="2B2B2B"/>
                </a:highlight>
              </a:rPr>
              <a:t>Main</a:t>
            </a:r>
            <a:r>
              <a:rPr lang="ko" sz="1200">
                <a:solidFill>
                  <a:srgbClr val="A9B7C6"/>
                </a:solidFill>
                <a:highlight>
                  <a:srgbClr val="2B2B2B"/>
                </a:highlight>
              </a:rPr>
              <a:t>).</a:t>
            </a:r>
            <a:r>
              <a:rPr lang="ko" sz="1200" i="1">
                <a:solidFill>
                  <a:srgbClr val="FFC66D"/>
                </a:solidFill>
                <a:highlight>
                  <a:srgbClr val="2B2B2B"/>
                </a:highlight>
              </a:rPr>
              <a:t>launch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(Random.nextLong(</a:t>
            </a:r>
            <a:r>
              <a:rPr lang="ko" sz="1200">
                <a:solidFill>
                  <a:srgbClr val="6897BB"/>
                </a:solidFill>
                <a:highlight>
                  <a:srgbClr val="2B2B2B"/>
                </a:highlight>
              </a:rPr>
              <a:t>2</a:t>
            </a:r>
            <a:r>
              <a:rPr lang="ko" sz="1200">
                <a:solidFill>
                  <a:srgbClr val="A9B7C6"/>
                </a:solidFill>
                <a:highlight>
                  <a:srgbClr val="2B2B2B"/>
                </a:highlight>
              </a:rPr>
              <a:t>) * </a:t>
            </a:r>
            <a:r>
              <a:rPr lang="ko" sz="1200">
                <a:solidFill>
                  <a:srgbClr val="6897BB"/>
                </a:solidFill>
                <a:highlight>
                  <a:srgbClr val="2B2B2B"/>
                </a:highlight>
              </a:rPr>
              <a:t>1000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while</a:t>
            </a:r>
            <a:r>
              <a:rPr lang="ko" sz="1200">
                <a:solidFill>
                  <a:srgbClr val="A9B7C6"/>
                </a:solidFill>
                <a:highlight>
                  <a:srgbClr val="2B2B2B"/>
                </a:highlight>
              </a:rPr>
              <a:t>(!</a:t>
            </a:r>
            <a:r>
              <a:rPr lang="ko" sz="1200">
                <a:solidFill>
                  <a:srgbClr val="9876AA"/>
                </a:solidFill>
                <a:highlight>
                  <a:srgbClr val="2B2B2B"/>
                </a:highlight>
              </a:rPr>
              <a:t>isGameOver</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cone</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cone</a:t>
            </a:r>
            <a:r>
              <a:rPr lang="ko" sz="1200">
                <a:solidFill>
                  <a:srgbClr val="A9B7C6"/>
                </a:solidFill>
                <a:highlight>
                  <a:srgbClr val="2B2B2B"/>
                </a:highlight>
              </a:rPr>
              <a:t>.</a:t>
            </a:r>
            <a:r>
              <a:rPr lang="ko" sz="1200">
                <a:solidFill>
                  <a:srgbClr val="9876AA"/>
                </a:solidFill>
                <a:highlight>
                  <a:srgbClr val="2B2B2B"/>
                </a:highlight>
              </a:rPr>
              <a:t>speed</a:t>
            </a:r>
            <a:endParaRPr sz="1200">
              <a:solidFill>
                <a:srgbClr val="9876AA"/>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9876AA"/>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cone</a:t>
            </a:r>
            <a:r>
              <a:rPr lang="ko" sz="1200">
                <a:solidFill>
                  <a:srgbClr val="A9B7C6"/>
                </a:solidFill>
                <a:highlight>
                  <a:srgbClr val="2B2B2B"/>
                </a:highlight>
              </a:rPr>
              <a:t>.checkPosition(</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(Random.nextLong(</a:t>
            </a:r>
            <a:r>
              <a:rPr lang="ko" sz="1200">
                <a:solidFill>
                  <a:srgbClr val="6897BB"/>
                </a:solidFill>
                <a:highlight>
                  <a:srgbClr val="2B2B2B"/>
                </a:highlight>
              </a:rPr>
              <a:t>4</a:t>
            </a:r>
            <a:r>
              <a:rPr lang="ko" sz="1200">
                <a:solidFill>
                  <a:srgbClr val="A9B7C6"/>
                </a:solidFill>
                <a:highlight>
                  <a:srgbClr val="2B2B2B"/>
                </a:highlight>
              </a:rPr>
              <a:t>) * </a:t>
            </a:r>
            <a:r>
              <a:rPr lang="ko" sz="1200">
                <a:solidFill>
                  <a:srgbClr val="6897BB"/>
                </a:solidFill>
                <a:highlight>
                  <a:srgbClr val="2B2B2B"/>
                </a:highlight>
              </a:rPr>
              <a:t>1000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(checkCollision(</a:t>
            </a:r>
            <a:r>
              <a:rPr lang="ko" sz="1200">
                <a:solidFill>
                  <a:srgbClr val="9876AA"/>
                </a:solidFill>
                <a:highlight>
                  <a:srgbClr val="2B2B2B"/>
                </a:highlight>
              </a:rPr>
              <a:t>cone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fuel </a:t>
            </a:r>
            <a:r>
              <a:rPr lang="ko" sz="1200">
                <a:solidFill>
                  <a:srgbClr val="A9B7C6"/>
                </a:solidFill>
                <a:highlight>
                  <a:srgbClr val="2B2B2B"/>
                </a:highlight>
              </a:rPr>
              <a:t>-= </a:t>
            </a:r>
            <a:r>
              <a:rPr lang="ko" sz="1200">
                <a:solidFill>
                  <a:srgbClr val="6897BB"/>
                </a:solidFill>
                <a:highlight>
                  <a:srgbClr val="2B2B2B"/>
                </a:highlight>
              </a:rPr>
              <a:t>5</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9876AA"/>
                </a:solidFill>
                <a:highlight>
                  <a:srgbClr val="2B2B2B"/>
                </a:highlight>
              </a:rPr>
              <a:t>cone</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(Random.nextLong(</a:t>
            </a:r>
            <a:r>
              <a:rPr lang="ko" sz="1200">
                <a:solidFill>
                  <a:srgbClr val="6897BB"/>
                </a:solidFill>
                <a:highlight>
                  <a:srgbClr val="2B2B2B"/>
                </a:highlight>
              </a:rPr>
              <a:t>4</a:t>
            </a:r>
            <a:r>
              <a:rPr lang="ko" sz="1200">
                <a:solidFill>
                  <a:srgbClr val="A9B7C6"/>
                </a:solidFill>
                <a:highlight>
                  <a:srgbClr val="2B2B2B"/>
                </a:highlight>
              </a:rPr>
              <a:t>) * </a:t>
            </a:r>
            <a:r>
              <a:rPr lang="ko" sz="1200">
                <a:solidFill>
                  <a:srgbClr val="6897BB"/>
                </a:solidFill>
                <a:highlight>
                  <a:srgbClr val="2B2B2B"/>
                </a:highlight>
              </a:rPr>
              <a:t>1000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808080"/>
                </a:solidFill>
                <a:highlight>
                  <a:srgbClr val="2B2B2B"/>
                </a:highlight>
              </a:rPr>
              <a:t>//5ms마다 연료의 위치를 이동시키고 충돌을 검사</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moveFuel</a:t>
            </a:r>
            <a:r>
              <a:rPr lang="ko" sz="1200">
                <a:solidFill>
                  <a:srgbClr val="A9B7C6"/>
                </a:solidFill>
                <a:highlight>
                  <a:srgbClr val="2B2B2B"/>
                </a:highlight>
              </a:rPr>
              <a:t>() = </a:t>
            </a:r>
            <a:r>
              <a:rPr lang="ko" sz="1200" i="1">
                <a:solidFill>
                  <a:srgbClr val="A9B7C6"/>
                </a:solidFill>
                <a:highlight>
                  <a:srgbClr val="2B2B2B"/>
                </a:highlight>
              </a:rPr>
              <a:t>runBlocking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i="1">
                <a:solidFill>
                  <a:srgbClr val="A9B7C6"/>
                </a:solidFill>
                <a:highlight>
                  <a:srgbClr val="2B2B2B"/>
                </a:highlight>
              </a:rPr>
              <a:t>CoroutineScope</a:t>
            </a:r>
            <a:r>
              <a:rPr lang="ko" sz="1200">
                <a:solidFill>
                  <a:srgbClr val="A9B7C6"/>
                </a:solidFill>
                <a:highlight>
                  <a:srgbClr val="2B2B2B"/>
                </a:highlight>
              </a:rPr>
              <a:t>(Dispatchers.</a:t>
            </a:r>
            <a:r>
              <a:rPr lang="ko" sz="1200">
                <a:solidFill>
                  <a:srgbClr val="9876AA"/>
                </a:solidFill>
                <a:highlight>
                  <a:srgbClr val="2B2B2B"/>
                </a:highlight>
              </a:rPr>
              <a:t>Main</a:t>
            </a:r>
            <a:r>
              <a:rPr lang="ko" sz="1200">
                <a:solidFill>
                  <a:srgbClr val="A9B7C6"/>
                </a:solidFill>
                <a:highlight>
                  <a:srgbClr val="2B2B2B"/>
                </a:highlight>
              </a:rPr>
              <a:t>).</a:t>
            </a:r>
            <a:r>
              <a:rPr lang="ko" sz="1200" i="1">
                <a:solidFill>
                  <a:srgbClr val="FFC66D"/>
                </a:solidFill>
                <a:highlight>
                  <a:srgbClr val="2B2B2B"/>
                </a:highlight>
              </a:rPr>
              <a:t>launch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(Random.nextLong(</a:t>
            </a:r>
            <a:r>
              <a:rPr lang="ko" sz="1200">
                <a:solidFill>
                  <a:srgbClr val="6897BB"/>
                </a:solidFill>
                <a:highlight>
                  <a:srgbClr val="2B2B2B"/>
                </a:highlight>
              </a:rPr>
              <a:t>4</a:t>
            </a:r>
            <a:r>
              <a:rPr lang="ko" sz="1200">
                <a:solidFill>
                  <a:srgbClr val="A9B7C6"/>
                </a:solidFill>
                <a:highlight>
                  <a:srgbClr val="2B2B2B"/>
                </a:highlight>
              </a:rPr>
              <a:t>) * </a:t>
            </a:r>
            <a:r>
              <a:rPr lang="ko" sz="1200">
                <a:solidFill>
                  <a:srgbClr val="6897BB"/>
                </a:solidFill>
                <a:highlight>
                  <a:srgbClr val="2B2B2B"/>
                </a:highlight>
              </a:rPr>
              <a:t>1000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while</a:t>
            </a:r>
            <a:r>
              <a:rPr lang="ko" sz="1200">
                <a:solidFill>
                  <a:srgbClr val="A9B7C6"/>
                </a:solidFill>
                <a:highlight>
                  <a:srgbClr val="2B2B2B"/>
                </a:highlight>
              </a:rPr>
              <a:t>(!</a:t>
            </a:r>
            <a:r>
              <a:rPr lang="ko" sz="1200">
                <a:solidFill>
                  <a:srgbClr val="9876AA"/>
                </a:solidFill>
                <a:highlight>
                  <a:srgbClr val="2B2B2B"/>
                </a:highlight>
              </a:rPr>
              <a:t>isGameOver</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fuel</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fuel</a:t>
            </a:r>
            <a:r>
              <a:rPr lang="ko" sz="1200">
                <a:solidFill>
                  <a:srgbClr val="A9B7C6"/>
                </a:solidFill>
                <a:highlight>
                  <a:srgbClr val="2B2B2B"/>
                </a:highlight>
              </a:rPr>
              <a:t>.</a:t>
            </a:r>
            <a:r>
              <a:rPr lang="ko" sz="1200">
                <a:solidFill>
                  <a:srgbClr val="9876AA"/>
                </a:solidFill>
                <a:highlight>
                  <a:srgbClr val="2B2B2B"/>
                </a:highlight>
              </a:rPr>
              <a:t>speed</a:t>
            </a:r>
            <a:endParaRPr sz="1200">
              <a:solidFill>
                <a:srgbClr val="9876AA"/>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9876AA"/>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fuel</a:t>
            </a:r>
            <a:r>
              <a:rPr lang="ko" sz="1200">
                <a:solidFill>
                  <a:srgbClr val="A9B7C6"/>
                </a:solidFill>
                <a:highlight>
                  <a:srgbClr val="2B2B2B"/>
                </a:highlight>
              </a:rPr>
              <a:t>.checkPosition(</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(Random.nextLong(</a:t>
            </a:r>
            <a:r>
              <a:rPr lang="ko" sz="1200">
                <a:solidFill>
                  <a:srgbClr val="6897BB"/>
                </a:solidFill>
                <a:highlight>
                  <a:srgbClr val="2B2B2B"/>
                </a:highlight>
              </a:rPr>
              <a:t>4</a:t>
            </a:r>
            <a:r>
              <a:rPr lang="ko" sz="1200">
                <a:solidFill>
                  <a:srgbClr val="A9B7C6"/>
                </a:solidFill>
                <a:highlight>
                  <a:srgbClr val="2B2B2B"/>
                </a:highlight>
              </a:rPr>
              <a:t>) * </a:t>
            </a:r>
            <a:r>
              <a:rPr lang="ko" sz="1200">
                <a:solidFill>
                  <a:srgbClr val="6897BB"/>
                </a:solidFill>
                <a:highlight>
                  <a:srgbClr val="2B2B2B"/>
                </a:highlight>
              </a:rPr>
              <a:t>1000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(checkCollision(</a:t>
            </a:r>
            <a:r>
              <a:rPr lang="ko" sz="1200">
                <a:solidFill>
                  <a:srgbClr val="9876AA"/>
                </a:solidFill>
                <a:highlight>
                  <a:srgbClr val="2B2B2B"/>
                </a:highlight>
              </a:rPr>
              <a:t>fuel</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fuel </a:t>
            </a:r>
            <a:r>
              <a:rPr lang="ko" sz="1200">
                <a:solidFill>
                  <a:srgbClr val="A9B7C6"/>
                </a:solidFill>
                <a:highlight>
                  <a:srgbClr val="2B2B2B"/>
                </a:highlight>
              </a:rPr>
              <a:t>+=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fuel </a:t>
            </a:r>
            <a:r>
              <a:rPr lang="ko" sz="1200">
                <a:solidFill>
                  <a:srgbClr val="A9B7C6"/>
                </a:solidFill>
                <a:highlight>
                  <a:srgbClr val="2B2B2B"/>
                </a:highlight>
              </a:rPr>
              <a:t>&gt;= </a:t>
            </a:r>
            <a:r>
              <a:rPr lang="ko" sz="1200">
                <a:solidFill>
                  <a:srgbClr val="6897BB"/>
                </a:solidFill>
                <a:highlight>
                  <a:srgbClr val="2B2B2B"/>
                </a:highlight>
              </a:rPr>
              <a:t>100</a:t>
            </a: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fuel </a:t>
            </a:r>
            <a:r>
              <a:rPr lang="ko" sz="1200">
                <a:solidFill>
                  <a:srgbClr val="A9B7C6"/>
                </a:solidFill>
                <a:highlight>
                  <a:srgbClr val="2B2B2B"/>
                </a:highlight>
              </a:rPr>
              <a:t>= </a:t>
            </a:r>
            <a:r>
              <a:rPr lang="ko" sz="1200">
                <a:solidFill>
                  <a:srgbClr val="6897BB"/>
                </a:solidFill>
                <a:highlight>
                  <a:srgbClr val="2B2B2B"/>
                </a:highlight>
              </a:rPr>
              <a:t>100f</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9876AA"/>
                </a:solidFill>
                <a:highlight>
                  <a:srgbClr val="2B2B2B"/>
                </a:highlight>
              </a:rPr>
              <a:t>fuel</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(Random.nextLong(</a:t>
            </a:r>
            <a:r>
              <a:rPr lang="ko" sz="1200">
                <a:solidFill>
                  <a:srgbClr val="6897BB"/>
                </a:solidFill>
                <a:highlight>
                  <a:srgbClr val="2B2B2B"/>
                </a:highlight>
              </a:rPr>
              <a:t>4</a:t>
            </a:r>
            <a:r>
              <a:rPr lang="ko" sz="1200">
                <a:solidFill>
                  <a:srgbClr val="A9B7C6"/>
                </a:solidFill>
                <a:highlight>
                  <a:srgbClr val="2B2B2B"/>
                </a:highlight>
              </a:rPr>
              <a:t>) * </a:t>
            </a:r>
            <a:r>
              <a:rPr lang="ko" sz="1200">
                <a:solidFill>
                  <a:srgbClr val="6897BB"/>
                </a:solidFill>
                <a:highlight>
                  <a:srgbClr val="2B2B2B"/>
                </a:highlight>
              </a:rPr>
              <a:t>1000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808080"/>
                </a:solidFill>
                <a:highlight>
                  <a:srgbClr val="2B2B2B"/>
                </a:highlight>
              </a:rPr>
              <a:t>//5ms마다 배경 화면을 이동하고, 배경화면의 위치를 검사하여 화면 끝으로 되돌림</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moveBackGround</a:t>
            </a:r>
            <a:r>
              <a:rPr lang="ko" sz="1200">
                <a:solidFill>
                  <a:srgbClr val="A9B7C6"/>
                </a:solidFill>
                <a:highlight>
                  <a:srgbClr val="2B2B2B"/>
                </a:highlight>
              </a:rPr>
              <a:t>() = </a:t>
            </a:r>
            <a:r>
              <a:rPr lang="ko" sz="1200" i="1">
                <a:solidFill>
                  <a:srgbClr val="A9B7C6"/>
                </a:solidFill>
                <a:highlight>
                  <a:srgbClr val="2B2B2B"/>
                </a:highlight>
              </a:rPr>
              <a:t>runBlocking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i="1">
                <a:solidFill>
                  <a:srgbClr val="A9B7C6"/>
                </a:solidFill>
                <a:highlight>
                  <a:srgbClr val="2B2B2B"/>
                </a:highlight>
              </a:rPr>
              <a:t>CoroutineScope</a:t>
            </a:r>
            <a:r>
              <a:rPr lang="ko" sz="1200">
                <a:solidFill>
                  <a:srgbClr val="A9B7C6"/>
                </a:solidFill>
                <a:highlight>
                  <a:srgbClr val="2B2B2B"/>
                </a:highlight>
              </a:rPr>
              <a:t>(Dispatchers.</a:t>
            </a:r>
            <a:r>
              <a:rPr lang="ko" sz="1200">
                <a:solidFill>
                  <a:srgbClr val="9876AA"/>
                </a:solidFill>
                <a:highlight>
                  <a:srgbClr val="2B2B2B"/>
                </a:highlight>
              </a:rPr>
              <a:t>Main</a:t>
            </a:r>
            <a:r>
              <a:rPr lang="ko" sz="1200">
                <a:solidFill>
                  <a:srgbClr val="A9B7C6"/>
                </a:solidFill>
                <a:highlight>
                  <a:srgbClr val="2B2B2B"/>
                </a:highlight>
              </a:rPr>
              <a:t>).</a:t>
            </a:r>
            <a:r>
              <a:rPr lang="ko" sz="1200" i="1">
                <a:solidFill>
                  <a:srgbClr val="FFC66D"/>
                </a:solidFill>
                <a:highlight>
                  <a:srgbClr val="2B2B2B"/>
                </a:highlight>
              </a:rPr>
              <a:t>launch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while </a:t>
            </a:r>
            <a:r>
              <a:rPr lang="ko" sz="1200">
                <a:solidFill>
                  <a:srgbClr val="A9B7C6"/>
                </a:solidFill>
                <a:highlight>
                  <a:srgbClr val="2B2B2B"/>
                </a:highlight>
              </a:rPr>
              <a:t>(!</a:t>
            </a:r>
            <a:r>
              <a:rPr lang="ko" sz="1200">
                <a:solidFill>
                  <a:srgbClr val="9876AA"/>
                </a:solidFill>
                <a:highlight>
                  <a:srgbClr val="2B2B2B"/>
                </a:highlight>
              </a:rPr>
              <a:t>isGameOver</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background1</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background1</a:t>
            </a:r>
            <a:r>
              <a:rPr lang="ko" sz="1200">
                <a:solidFill>
                  <a:srgbClr val="A9B7C6"/>
                </a:solidFill>
                <a:highlight>
                  <a:srgbClr val="2B2B2B"/>
                </a:highlight>
              </a:rPr>
              <a:t>.</a:t>
            </a:r>
            <a:r>
              <a:rPr lang="ko" sz="1200">
                <a:solidFill>
                  <a:srgbClr val="9876AA"/>
                </a:solidFill>
                <a:highlight>
                  <a:srgbClr val="2B2B2B"/>
                </a:highlight>
              </a:rPr>
              <a:t>speed</a:t>
            </a:r>
            <a:endParaRPr sz="1200">
              <a:solidFill>
                <a:srgbClr val="9876AA"/>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9876AA"/>
                </a:solidFill>
                <a:highlight>
                  <a:srgbClr val="2B2B2B"/>
                </a:highlight>
              </a:rPr>
              <a:t>               background1</a:t>
            </a:r>
            <a:r>
              <a:rPr lang="ko" sz="1200">
                <a:solidFill>
                  <a:srgbClr val="A9B7C6"/>
                </a:solidFill>
                <a:highlight>
                  <a:srgbClr val="2B2B2B"/>
                </a:highlight>
              </a:rPr>
              <a:t>.checkPosition(</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background2</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background2</a:t>
            </a:r>
            <a:r>
              <a:rPr lang="ko" sz="1200">
                <a:solidFill>
                  <a:srgbClr val="A9B7C6"/>
                </a:solidFill>
                <a:highlight>
                  <a:srgbClr val="2B2B2B"/>
                </a:highlight>
              </a:rPr>
              <a:t>.</a:t>
            </a:r>
            <a:r>
              <a:rPr lang="ko" sz="1200">
                <a:solidFill>
                  <a:srgbClr val="9876AA"/>
                </a:solidFill>
                <a:highlight>
                  <a:srgbClr val="2B2B2B"/>
                </a:highlight>
              </a:rPr>
              <a:t>speed</a:t>
            </a:r>
            <a:endParaRPr sz="1200">
              <a:solidFill>
                <a:srgbClr val="9876AA"/>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9876AA"/>
                </a:solidFill>
                <a:highlight>
                  <a:srgbClr val="2B2B2B"/>
                </a:highlight>
              </a:rPr>
              <a:t>               background2</a:t>
            </a:r>
            <a:r>
              <a:rPr lang="ko" sz="1200">
                <a:solidFill>
                  <a:srgbClr val="A9B7C6"/>
                </a:solidFill>
                <a:highlight>
                  <a:srgbClr val="2B2B2B"/>
                </a:highlight>
              </a:rPr>
              <a:t>.checkPosition(</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808080"/>
                </a:solidFill>
                <a:highlight>
                  <a:srgbClr val="2B2B2B"/>
                </a:highlight>
              </a:rPr>
              <a:t>//자동차의 연료 감소 및 이미지 교체 수행</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processSomethingCar</a:t>
            </a:r>
            <a:r>
              <a:rPr lang="ko" sz="1200">
                <a:solidFill>
                  <a:srgbClr val="A9B7C6"/>
                </a:solidFill>
                <a:highlight>
                  <a:srgbClr val="2B2B2B"/>
                </a:highlight>
              </a:rPr>
              <a:t>() = </a:t>
            </a:r>
            <a:r>
              <a:rPr lang="ko" sz="1200" i="1">
                <a:solidFill>
                  <a:srgbClr val="A9B7C6"/>
                </a:solidFill>
                <a:highlight>
                  <a:srgbClr val="2B2B2B"/>
                </a:highlight>
              </a:rPr>
              <a:t>runBlocking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i="1">
                <a:solidFill>
                  <a:srgbClr val="A9B7C6"/>
                </a:solidFill>
                <a:highlight>
                  <a:srgbClr val="2B2B2B"/>
                </a:highlight>
              </a:rPr>
              <a:t>CoroutineScope</a:t>
            </a:r>
            <a:r>
              <a:rPr lang="ko" sz="1200">
                <a:solidFill>
                  <a:srgbClr val="A9B7C6"/>
                </a:solidFill>
                <a:highlight>
                  <a:srgbClr val="2B2B2B"/>
                </a:highlight>
              </a:rPr>
              <a:t>(Dispatchers.</a:t>
            </a:r>
            <a:r>
              <a:rPr lang="ko" sz="1200">
                <a:solidFill>
                  <a:srgbClr val="9876AA"/>
                </a:solidFill>
                <a:highlight>
                  <a:srgbClr val="2B2B2B"/>
                </a:highlight>
              </a:rPr>
              <a:t>Main</a:t>
            </a:r>
            <a:r>
              <a:rPr lang="ko" sz="1200">
                <a:solidFill>
                  <a:srgbClr val="A9B7C6"/>
                </a:solidFill>
                <a:highlight>
                  <a:srgbClr val="2B2B2B"/>
                </a:highlight>
              </a:rPr>
              <a:t>).</a:t>
            </a:r>
            <a:r>
              <a:rPr lang="ko" sz="1200" i="1">
                <a:solidFill>
                  <a:srgbClr val="FFC66D"/>
                </a:solidFill>
                <a:highlight>
                  <a:srgbClr val="2B2B2B"/>
                </a:highlight>
              </a:rPr>
              <a:t>launch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while </a:t>
            </a:r>
            <a:r>
              <a:rPr lang="ko" sz="1200">
                <a:solidFill>
                  <a:srgbClr val="A9B7C6"/>
                </a:solidFill>
                <a:highlight>
                  <a:srgbClr val="2B2B2B"/>
                </a:highlight>
              </a:rPr>
              <a:t>(!</a:t>
            </a:r>
            <a:r>
              <a:rPr lang="ko" sz="1200">
                <a:solidFill>
                  <a:srgbClr val="9876AA"/>
                </a:solidFill>
                <a:highlight>
                  <a:srgbClr val="2B2B2B"/>
                </a:highlight>
              </a:rPr>
              <a:t>isGameOver</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fuel </a:t>
            </a:r>
            <a:r>
              <a:rPr lang="ko" sz="1200">
                <a:solidFill>
                  <a:srgbClr val="A9B7C6"/>
                </a:solidFill>
                <a:highlight>
                  <a:srgbClr val="2B2B2B"/>
                </a:highlight>
              </a:rPr>
              <a:t>-= </a:t>
            </a:r>
            <a:r>
              <a:rPr lang="ko" sz="1200">
                <a:solidFill>
                  <a:srgbClr val="6897BB"/>
                </a:solidFill>
                <a:highlight>
                  <a:srgbClr val="2B2B2B"/>
                </a:highlight>
              </a:rPr>
              <a:t>0.05f</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fuel </a:t>
            </a:r>
            <a:r>
              <a:rPr lang="ko" sz="1200">
                <a:solidFill>
                  <a:srgbClr val="A9B7C6"/>
                </a:solidFill>
                <a:highlight>
                  <a:srgbClr val="2B2B2B"/>
                </a:highlight>
              </a:rPr>
              <a:t>&lt;= </a:t>
            </a:r>
            <a:r>
              <a:rPr lang="ko" sz="1200">
                <a:solidFill>
                  <a:srgbClr val="6897BB"/>
                </a:solidFill>
                <a:highlight>
                  <a:srgbClr val="2B2B2B"/>
                </a:highlight>
              </a:rPr>
              <a:t>0</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isGameOver </a:t>
            </a:r>
            <a:r>
              <a:rPr lang="ko" sz="1200">
                <a:solidFill>
                  <a:srgbClr val="A9B7C6"/>
                </a:solidFill>
                <a:highlight>
                  <a:srgbClr val="2B2B2B"/>
                </a:highlight>
              </a:rPr>
              <a:t>=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fuel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.replaceImg(</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9876AA"/>
                </a:solidFill>
                <a:highlight>
                  <a:srgbClr val="2B2B2B"/>
                </a:highlight>
              </a:rPr>
              <a:t>carImg</a:t>
            </a:r>
            <a:r>
              <a:rPr lang="ko" sz="1200">
                <a:solidFill>
                  <a:srgbClr val="A9B7C6"/>
                </a:solidFill>
                <a:highlight>
                  <a:srgbClr val="2B2B2B"/>
                </a:highlight>
              </a:rPr>
              <a:t>[</a:t>
            </a:r>
            <a:r>
              <a:rPr lang="ko" sz="1200">
                <a:solidFill>
                  <a:srgbClr val="9876AA"/>
                </a:solidFill>
                <a:highlight>
                  <a:srgbClr val="2B2B2B"/>
                </a:highlight>
              </a:rPr>
              <a:t>carImgNum</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carImgNum</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carImgNum </a:t>
            </a:r>
            <a:r>
              <a:rPr lang="ko" sz="1200">
                <a:solidFill>
                  <a:srgbClr val="A9B7C6"/>
                </a:solidFill>
                <a:highlight>
                  <a:srgbClr val="2B2B2B"/>
                </a:highlight>
              </a:rPr>
              <a:t>&gt;= </a:t>
            </a:r>
            <a:r>
              <a:rPr lang="ko" sz="1200">
                <a:solidFill>
                  <a:srgbClr val="6897BB"/>
                </a:solidFill>
                <a:highlight>
                  <a:srgbClr val="2B2B2B"/>
                </a:highlight>
              </a:rPr>
              <a:t>4</a:t>
            </a:r>
            <a:r>
              <a:rPr lang="ko" sz="1200">
                <a:solidFill>
                  <a:srgbClr val="A9B7C6"/>
                </a:solidFill>
                <a:highlight>
                  <a:srgbClr val="2B2B2B"/>
                </a:highlight>
              </a:rPr>
              <a:t>) </a:t>
            </a:r>
            <a:r>
              <a:rPr lang="ko" sz="1200">
                <a:solidFill>
                  <a:srgbClr val="9876AA"/>
                </a:solidFill>
                <a:highlight>
                  <a:srgbClr val="2B2B2B"/>
                </a:highlight>
              </a:rPr>
              <a:t>carImgNum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808080"/>
                </a:solidFill>
                <a:highlight>
                  <a:srgbClr val="2B2B2B"/>
                </a:highlight>
              </a:rPr>
              <a:t>//미터 측정기</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countMeters</a:t>
            </a:r>
            <a:r>
              <a:rPr lang="ko" sz="1200">
                <a:solidFill>
                  <a:srgbClr val="A9B7C6"/>
                </a:solidFill>
                <a:highlight>
                  <a:srgbClr val="2B2B2B"/>
                </a:highlight>
              </a:rPr>
              <a:t>() = </a:t>
            </a:r>
            <a:r>
              <a:rPr lang="ko" sz="1200" i="1">
                <a:solidFill>
                  <a:srgbClr val="A9B7C6"/>
                </a:solidFill>
                <a:highlight>
                  <a:srgbClr val="2B2B2B"/>
                </a:highlight>
              </a:rPr>
              <a:t>runBlocking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i="1">
                <a:solidFill>
                  <a:srgbClr val="A9B7C6"/>
                </a:solidFill>
                <a:highlight>
                  <a:srgbClr val="2B2B2B"/>
                </a:highlight>
              </a:rPr>
              <a:t>CoroutineScope</a:t>
            </a:r>
            <a:r>
              <a:rPr lang="ko" sz="1200">
                <a:solidFill>
                  <a:srgbClr val="A9B7C6"/>
                </a:solidFill>
                <a:highlight>
                  <a:srgbClr val="2B2B2B"/>
                </a:highlight>
              </a:rPr>
              <a:t>(Dispatchers.</a:t>
            </a:r>
            <a:r>
              <a:rPr lang="ko" sz="1200">
                <a:solidFill>
                  <a:srgbClr val="9876AA"/>
                </a:solidFill>
                <a:highlight>
                  <a:srgbClr val="2B2B2B"/>
                </a:highlight>
              </a:rPr>
              <a:t>Main</a:t>
            </a:r>
            <a:r>
              <a:rPr lang="ko" sz="1200">
                <a:solidFill>
                  <a:srgbClr val="A9B7C6"/>
                </a:solidFill>
                <a:highlight>
                  <a:srgbClr val="2B2B2B"/>
                </a:highlight>
              </a:rPr>
              <a:t>).</a:t>
            </a:r>
            <a:r>
              <a:rPr lang="ko" sz="1200" i="1">
                <a:solidFill>
                  <a:srgbClr val="FFC66D"/>
                </a:solidFill>
                <a:highlight>
                  <a:srgbClr val="2B2B2B"/>
                </a:highlight>
              </a:rPr>
              <a:t>launch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while</a:t>
            </a:r>
            <a:r>
              <a:rPr lang="ko" sz="1200">
                <a:solidFill>
                  <a:srgbClr val="A9B7C6"/>
                </a:solidFill>
                <a:highlight>
                  <a:srgbClr val="2B2B2B"/>
                </a:highlight>
              </a:rPr>
              <a:t>(!</a:t>
            </a:r>
            <a:r>
              <a:rPr lang="ko" sz="1200">
                <a:solidFill>
                  <a:srgbClr val="9876AA"/>
                </a:solidFill>
                <a:highlight>
                  <a:srgbClr val="2B2B2B"/>
                </a:highlight>
              </a:rPr>
              <a:t>isGameOver</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meters </a:t>
            </a:r>
            <a:r>
              <a:rPr lang="ko" sz="1200">
                <a:solidFill>
                  <a:srgbClr val="A9B7C6"/>
                </a:solidFill>
                <a:highlight>
                  <a:srgbClr val="2B2B2B"/>
                </a:highlight>
              </a:rPr>
              <a:t>+= </a:t>
            </a:r>
            <a:r>
              <a:rPr lang="ko" sz="1200">
                <a:solidFill>
                  <a:srgbClr val="6897BB"/>
                </a:solidFill>
                <a:highlight>
                  <a:srgbClr val="2B2B2B"/>
                </a:highlight>
              </a:rPr>
              <a:t>0.1f</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808080"/>
                </a:solidFill>
                <a:highlight>
                  <a:srgbClr val="2B2B2B"/>
                </a:highlight>
              </a:rPr>
              <a:t>//자동차 점프 시키는 코루틴. job을 이용하여 함수를 호출할 때만 코루틴이 동작함</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jumpCar</a:t>
            </a:r>
            <a:r>
              <a:rPr lang="ko" sz="1200">
                <a:solidFill>
                  <a:srgbClr val="A9B7C6"/>
                </a:solidFill>
                <a:highlight>
                  <a:srgbClr val="2B2B2B"/>
                </a:highlight>
              </a:rPr>
              <a:t>() = </a:t>
            </a:r>
            <a:r>
              <a:rPr lang="ko" sz="1200" i="1">
                <a:solidFill>
                  <a:srgbClr val="A9B7C6"/>
                </a:solidFill>
                <a:highlight>
                  <a:srgbClr val="2B2B2B"/>
                </a:highlight>
              </a:rPr>
              <a:t>runBlocking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job = </a:t>
            </a:r>
            <a:r>
              <a:rPr lang="ko" sz="1200" i="1">
                <a:solidFill>
                  <a:srgbClr val="A9B7C6"/>
                </a:solidFill>
                <a:highlight>
                  <a:srgbClr val="2B2B2B"/>
                </a:highlight>
              </a:rPr>
              <a:t>CoroutineScope</a:t>
            </a:r>
            <a:r>
              <a:rPr lang="ko" sz="1200">
                <a:solidFill>
                  <a:srgbClr val="A9B7C6"/>
                </a:solidFill>
                <a:highlight>
                  <a:srgbClr val="2B2B2B"/>
                </a:highlight>
              </a:rPr>
              <a:t>(Dispatchers.</a:t>
            </a:r>
            <a:r>
              <a:rPr lang="ko" sz="1200">
                <a:solidFill>
                  <a:srgbClr val="9876AA"/>
                </a:solidFill>
                <a:highlight>
                  <a:srgbClr val="2B2B2B"/>
                </a:highlight>
              </a:rPr>
              <a:t>Main</a:t>
            </a:r>
            <a:r>
              <a:rPr lang="ko" sz="1200">
                <a:solidFill>
                  <a:srgbClr val="A9B7C6"/>
                </a:solidFill>
                <a:highlight>
                  <a:srgbClr val="2B2B2B"/>
                </a:highlight>
              </a:rPr>
              <a:t>).</a:t>
            </a:r>
            <a:r>
              <a:rPr lang="ko" sz="1200" i="1">
                <a:solidFill>
                  <a:srgbClr val="FFC66D"/>
                </a:solidFill>
                <a:highlight>
                  <a:srgbClr val="2B2B2B"/>
                </a:highlight>
              </a:rPr>
              <a:t>launch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CC7832"/>
                </a:solidFill>
                <a:highlight>
                  <a:srgbClr val="2B2B2B"/>
                </a:highlight>
              </a:rPr>
              <a:t>while</a:t>
            </a:r>
            <a:r>
              <a:rPr lang="ko" sz="1200">
                <a:solidFill>
                  <a:srgbClr val="A9B7C6"/>
                </a:solidFill>
                <a:highlight>
                  <a:srgbClr val="2B2B2B"/>
                </a:highlight>
              </a:rPr>
              <a:t>(</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&gt;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2</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20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while</a:t>
            </a:r>
            <a:r>
              <a:rPr lang="ko" sz="1200">
                <a:solidFill>
                  <a:srgbClr val="A9B7C6"/>
                </a:solidFill>
                <a:highlight>
                  <a:srgbClr val="2B2B2B"/>
                </a:highlight>
              </a:rPr>
              <a:t>(</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&lt;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8 </a:t>
            </a:r>
            <a:r>
              <a:rPr lang="ko" sz="1200">
                <a:solidFill>
                  <a:srgbClr val="A9B7C6"/>
                </a:solidFill>
                <a:highlight>
                  <a:srgbClr val="2B2B2B"/>
                </a:highlight>
              </a:rPr>
              <a:t>* </a:t>
            </a:r>
            <a:r>
              <a:rPr lang="ko" sz="1200">
                <a:solidFill>
                  <a:srgbClr val="6897BB"/>
                </a:solidFill>
                <a:highlight>
                  <a:srgbClr val="2B2B2B"/>
                </a:highlight>
              </a:rPr>
              <a:t>6.5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20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8 </a:t>
            </a:r>
            <a:r>
              <a:rPr lang="ko" sz="1200">
                <a:solidFill>
                  <a:srgbClr val="A9B7C6"/>
                </a:solidFill>
                <a:highlight>
                  <a:srgbClr val="2B2B2B"/>
                </a:highlight>
              </a:rPr>
              <a:t>* </a:t>
            </a:r>
            <a:r>
              <a:rPr lang="ko" sz="1200">
                <a:solidFill>
                  <a:srgbClr val="6897BB"/>
                </a:solidFill>
                <a:highlight>
                  <a:srgbClr val="2B2B2B"/>
                </a:highlight>
              </a:rPr>
              <a:t>6.5</a:t>
            </a:r>
            <a:r>
              <a:rPr lang="ko" sz="1200">
                <a:solidFill>
                  <a:srgbClr val="A9B7C6"/>
                </a:solidFill>
                <a:highlight>
                  <a:srgbClr val="2B2B2B"/>
                </a:highlight>
              </a:rPr>
              <a:t>).toInt()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isJump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A9B7C6"/>
                </a:solidFill>
                <a:highlight>
                  <a:srgbClr val="2B2B2B"/>
                </a:highlight>
              </a:rPr>
              <a:t>job.start()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b="1">
                <a:solidFill>
                  <a:srgbClr val="A9B7C6"/>
                </a:solidFill>
                <a:highlight>
                  <a:srgbClr val="2B2B2B"/>
                </a:highlight>
              </a:rPr>
              <a:t>   </a:t>
            </a:r>
            <a:r>
              <a:rPr lang="ko" sz="1200">
                <a:solidFill>
                  <a:srgbClr val="808080"/>
                </a:solidFill>
                <a:highlight>
                  <a:srgbClr val="2B2B2B"/>
                </a:highlight>
              </a:rPr>
              <a:t>//화면 그리는 코드</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drawScreen</a:t>
            </a:r>
            <a:r>
              <a:rPr lang="ko" sz="1200">
                <a:solidFill>
                  <a:srgbClr val="A9B7C6"/>
                </a:solidFill>
                <a:highlight>
                  <a:srgbClr val="2B2B2B"/>
                </a:highlight>
              </a:rPr>
              <a:t>(canvas: Canvas?)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pBg = Paint()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canvas!!.drawBitmap(</a:t>
            </a:r>
            <a:r>
              <a:rPr lang="ko" sz="1200">
                <a:solidFill>
                  <a:srgbClr val="9876AA"/>
                </a:solidFill>
                <a:highlight>
                  <a:srgbClr val="2B2B2B"/>
                </a:highlight>
              </a:rPr>
              <a:t>background1</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background1</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background1</a:t>
            </a:r>
            <a:r>
              <a:rPr lang="ko" sz="1200">
                <a:solidFill>
                  <a:srgbClr val="A9B7C6"/>
                </a:solidFill>
                <a:highlight>
                  <a:srgbClr val="2B2B2B"/>
                </a:highlight>
              </a:rPr>
              <a:t>.</a:t>
            </a:r>
            <a:r>
              <a:rPr lang="ko" sz="1200">
                <a:solidFill>
                  <a:srgbClr val="9876AA"/>
                </a:solidFill>
                <a:highlight>
                  <a:srgbClr val="2B2B2B"/>
                </a:highlight>
              </a:rPr>
              <a:t>yPos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pBg)</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a:t>
            </a:r>
            <a:r>
              <a:rPr lang="ko" sz="1200">
                <a:solidFill>
                  <a:srgbClr val="9876AA"/>
                </a:solidFill>
                <a:highlight>
                  <a:srgbClr val="2B2B2B"/>
                </a:highlight>
              </a:rPr>
              <a:t>background2</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background2</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background2</a:t>
            </a:r>
            <a:r>
              <a:rPr lang="ko" sz="1200">
                <a:solidFill>
                  <a:srgbClr val="A9B7C6"/>
                </a:solidFill>
                <a:highlight>
                  <a:srgbClr val="2B2B2B"/>
                </a:highlight>
              </a:rPr>
              <a:t>.</a:t>
            </a:r>
            <a:r>
              <a:rPr lang="ko" sz="1200">
                <a:solidFill>
                  <a:srgbClr val="9876AA"/>
                </a:solidFill>
                <a:highlight>
                  <a:srgbClr val="2B2B2B"/>
                </a:highlight>
              </a:rPr>
              <a:t>yPos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pBg)</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yPos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pBg)</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a:t>
            </a:r>
            <a:r>
              <a:rPr lang="ko" sz="1200">
                <a:solidFill>
                  <a:srgbClr val="9876AA"/>
                </a:solidFill>
                <a:highlight>
                  <a:srgbClr val="2B2B2B"/>
                </a:highlight>
              </a:rPr>
              <a:t>cone</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cone</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cone</a:t>
            </a:r>
            <a:r>
              <a:rPr lang="ko" sz="1200">
                <a:solidFill>
                  <a:srgbClr val="A9B7C6"/>
                </a:solidFill>
                <a:highlight>
                  <a:srgbClr val="2B2B2B"/>
                </a:highlight>
              </a:rPr>
              <a:t>.</a:t>
            </a:r>
            <a:r>
              <a:rPr lang="ko" sz="1200">
                <a:solidFill>
                  <a:srgbClr val="9876AA"/>
                </a:solidFill>
                <a:highlight>
                  <a:srgbClr val="2B2B2B"/>
                </a:highlight>
              </a:rPr>
              <a:t>yPos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pBg)</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a:t>
            </a:r>
            <a:r>
              <a:rPr lang="ko" sz="1200">
                <a:solidFill>
                  <a:srgbClr val="9876AA"/>
                </a:solidFill>
                <a:highlight>
                  <a:srgbClr val="2B2B2B"/>
                </a:highlight>
              </a:rPr>
              <a:t>fuel</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fuel</a:t>
            </a:r>
            <a:r>
              <a:rPr lang="ko" sz="1200">
                <a:solidFill>
                  <a:srgbClr val="A9B7C6"/>
                </a:solidFill>
                <a:highlight>
                  <a:srgbClr val="2B2B2B"/>
                </a:highlight>
              </a:rPr>
              <a:t>.</a:t>
            </a:r>
            <a:r>
              <a:rPr lang="ko" sz="1200">
                <a:solidFill>
                  <a:srgbClr val="9876AA"/>
                </a:solidFill>
                <a:highlight>
                  <a:srgbClr val="2B2B2B"/>
                </a:highlight>
              </a:rPr>
              <a:t>xPos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fuel</a:t>
            </a:r>
            <a:r>
              <a:rPr lang="ko" sz="1200">
                <a:solidFill>
                  <a:srgbClr val="A9B7C6"/>
                </a:solidFill>
                <a:highlight>
                  <a:srgbClr val="2B2B2B"/>
                </a:highlight>
              </a:rPr>
              <a:t>.</a:t>
            </a:r>
            <a:r>
              <a:rPr lang="ko" sz="1200">
                <a:solidFill>
                  <a:srgbClr val="9876AA"/>
                </a:solidFill>
                <a:highlight>
                  <a:srgbClr val="2B2B2B"/>
                </a:highlight>
              </a:rPr>
              <a:t>yPos</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pBg)</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pBg.</a:t>
            </a:r>
            <a:r>
              <a:rPr lang="ko" sz="1200" i="1">
                <a:solidFill>
                  <a:srgbClr val="9876AA"/>
                </a:solidFill>
                <a:highlight>
                  <a:srgbClr val="2B2B2B"/>
                </a:highlight>
              </a:rPr>
              <a:t>textSize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20f</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"%.1f m"</a:t>
            </a:r>
            <a:r>
              <a:rPr lang="ko" sz="1200">
                <a:solidFill>
                  <a:srgbClr val="A9B7C6"/>
                </a:solidFill>
                <a:highlight>
                  <a:srgbClr val="2B2B2B"/>
                </a:highlight>
              </a:rPr>
              <a:t>.</a:t>
            </a:r>
            <a:r>
              <a:rPr lang="ko" sz="1200" i="1">
                <a:solidFill>
                  <a:srgbClr val="FFC66D"/>
                </a:solidFill>
                <a:highlight>
                  <a:srgbClr val="2B2B2B"/>
                </a:highlight>
              </a:rPr>
              <a:t>format</a:t>
            </a:r>
            <a:r>
              <a:rPr lang="ko" sz="1200">
                <a:solidFill>
                  <a:srgbClr val="A9B7C6"/>
                </a:solidFill>
                <a:highlight>
                  <a:srgbClr val="2B2B2B"/>
                </a:highlight>
              </a:rPr>
              <a:t>(</a:t>
            </a:r>
            <a:r>
              <a:rPr lang="ko" sz="1200">
                <a:solidFill>
                  <a:srgbClr val="9876AA"/>
                </a:solidFill>
                <a:highlight>
                  <a:srgbClr val="2B2B2B"/>
                </a:highlight>
              </a:rPr>
              <a:t>meters</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6897BB"/>
                </a:solidFill>
                <a:highlight>
                  <a:srgbClr val="2B2B2B"/>
                </a:highlight>
              </a:rPr>
              <a:t>50f</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15f</a:t>
            </a:r>
            <a:r>
              <a:rPr lang="ko" sz="1200">
                <a:solidFill>
                  <a:srgbClr val="CC7832"/>
                </a:solidFill>
                <a:highlight>
                  <a:srgbClr val="2B2B2B"/>
                </a:highlight>
              </a:rPr>
              <a:t>, </a:t>
            </a:r>
            <a:r>
              <a:rPr lang="ko" sz="1200">
                <a:solidFill>
                  <a:srgbClr val="A9B7C6"/>
                </a:solidFill>
                <a:highlight>
                  <a:srgbClr val="2B2B2B"/>
                </a:highlight>
              </a:rPr>
              <a:t>pBg)</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isGameOver</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 = Paint()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p.</a:t>
            </a:r>
            <a:r>
              <a:rPr lang="ko" sz="1200" i="1">
                <a:solidFill>
                  <a:srgbClr val="9876AA"/>
                </a:solidFill>
                <a:highlight>
                  <a:srgbClr val="2B2B2B"/>
                </a:highlight>
              </a:rPr>
              <a:t>textSize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5f</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A9B7C6"/>
                </a:solidFill>
                <a:highlight>
                  <a:srgbClr val="2B2B2B"/>
                </a:highlight>
              </a:rPr>
              <a:t>p.</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BLUE</a:t>
            </a:r>
            <a:endParaRPr sz="1200" i="1">
              <a:solidFill>
                <a:srgbClr val="9876AA"/>
              </a:solidFill>
              <a:highlight>
                <a:srgbClr val="2B2B2B"/>
              </a:highlight>
            </a:endParaRPr>
          </a:p>
          <a:p>
            <a:pPr marL="0" lvl="0" indent="0" algn="l" rtl="0">
              <a:spcBef>
                <a:spcPts val="0"/>
              </a:spcBef>
              <a:spcAft>
                <a:spcPts val="0"/>
              </a:spcAft>
              <a:buClr>
                <a:schemeClr val="dk1"/>
              </a:buClr>
              <a:buSzPts val="1100"/>
              <a:buFont typeface="Arial"/>
              <a:buNone/>
            </a:pPr>
            <a:r>
              <a:rPr lang="ko" sz="1200" i="1">
                <a:solidFill>
                  <a:srgbClr val="9876AA"/>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"GAME OVER!"</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4f</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2f</a:t>
            </a:r>
            <a:r>
              <a:rPr lang="ko" sz="1200">
                <a:solidFill>
                  <a:srgbClr val="CC7832"/>
                </a:solidFill>
                <a:highlight>
                  <a:srgbClr val="2B2B2B"/>
                </a:highlight>
              </a:rPr>
              <a:t>, </a:t>
            </a:r>
            <a:r>
              <a:rPr lang="ko" sz="1200">
                <a:solidFill>
                  <a:srgbClr val="A9B7C6"/>
                </a:solidFill>
                <a:highlight>
                  <a:srgbClr val="2B2B2B"/>
                </a:highlight>
              </a:rPr>
              <a:t>p)</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p.</a:t>
            </a:r>
            <a:r>
              <a:rPr lang="ko" sz="1200" i="1">
                <a:solidFill>
                  <a:srgbClr val="9876AA"/>
                </a:solidFill>
                <a:highlight>
                  <a:srgbClr val="2B2B2B"/>
                </a:highlight>
              </a:rPr>
              <a:t>textSize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8f</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"Touch Screen To Restart"</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6f</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3 </a:t>
            </a:r>
            <a:r>
              <a:rPr lang="ko" sz="1200">
                <a:solidFill>
                  <a:srgbClr val="A9B7C6"/>
                </a:solidFill>
                <a:highlight>
                  <a:srgbClr val="2B2B2B"/>
                </a:highlight>
              </a:rPr>
              <a:t>* </a:t>
            </a:r>
            <a:r>
              <a:rPr lang="ko" sz="1200">
                <a:solidFill>
                  <a:srgbClr val="6897BB"/>
                </a:solidFill>
                <a:highlight>
                  <a:srgbClr val="2B2B2B"/>
                </a:highlight>
              </a:rPr>
              <a:t>2f</a:t>
            </a:r>
            <a:r>
              <a:rPr lang="ko" sz="1200">
                <a:solidFill>
                  <a:srgbClr val="CC7832"/>
                </a:solidFill>
                <a:highlight>
                  <a:srgbClr val="2B2B2B"/>
                </a:highlight>
              </a:rPr>
              <a:t>, </a:t>
            </a:r>
            <a:r>
              <a:rPr lang="ko" sz="1200">
                <a:solidFill>
                  <a:srgbClr val="A9B7C6"/>
                </a:solidFill>
                <a:highlight>
                  <a:srgbClr val="2B2B2B"/>
                </a:highlight>
              </a:rPr>
              <a:t>p)</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pRed = Paint()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pRed.</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RED</a:t>
            </a:r>
            <a:endParaRPr sz="1200" i="1">
              <a:solidFill>
                <a:srgbClr val="9876AA"/>
              </a:solidFill>
              <a:highlight>
                <a:srgbClr val="2B2B2B"/>
              </a:highlight>
            </a:endParaRPr>
          </a:p>
          <a:p>
            <a:pPr marL="0" lvl="0" indent="0" algn="l" rtl="0">
              <a:spcBef>
                <a:spcPts val="0"/>
              </a:spcBef>
              <a:spcAft>
                <a:spcPts val="0"/>
              </a:spcAft>
              <a:buClr>
                <a:schemeClr val="dk1"/>
              </a:buClr>
              <a:buSzPts val="1100"/>
              <a:buFont typeface="Arial"/>
              <a:buNone/>
            </a:pPr>
            <a:r>
              <a:rPr lang="ko" sz="1200" i="1">
                <a:solidFill>
                  <a:srgbClr val="9876AA"/>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.drawRect(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5</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8</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5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5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A9B7C6"/>
                </a:solidFill>
                <a:highlight>
                  <a:srgbClr val="2B2B2B"/>
                </a:highlight>
              </a:rPr>
              <a:t>) *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fuel </a:t>
            </a:r>
            <a:r>
              <a:rPr lang="ko" sz="1200">
                <a:solidFill>
                  <a:srgbClr val="A9B7C6"/>
                </a:solidFill>
                <a:highlight>
                  <a:srgbClr val="2B2B2B"/>
                </a:highlight>
              </a:rPr>
              <a:t>/ </a:t>
            </a:r>
            <a:r>
              <a:rPr lang="ko" sz="1200">
                <a:solidFill>
                  <a:srgbClr val="6897BB"/>
                </a:solidFill>
                <a:highlight>
                  <a:srgbClr val="2B2B2B"/>
                </a:highlight>
              </a:rPr>
              <a:t>100</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6</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A9B7C6"/>
                </a:solidFill>
                <a:highlight>
                  <a:srgbClr val="2B2B2B"/>
                </a:highlight>
              </a:rPr>
              <a:t>pRed</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808080"/>
                </a:solidFill>
                <a:highlight>
                  <a:srgbClr val="2B2B2B"/>
                </a:highlight>
              </a:rPr>
              <a:t>//화면 터치했을 때, 게임 오버가 아니고 점프 중도 아니면 점프</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//게임 오버시 화면 터치하면 재시작</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onTouchEvent</a:t>
            </a:r>
            <a:r>
              <a:rPr lang="ko" sz="1200">
                <a:solidFill>
                  <a:srgbClr val="A9B7C6"/>
                </a:solidFill>
                <a:highlight>
                  <a:srgbClr val="2B2B2B"/>
                </a:highlight>
              </a:rPr>
              <a:t>(event: MotionEvent?): Boolean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return when </a:t>
            </a:r>
            <a:r>
              <a:rPr lang="ko" sz="1200">
                <a:solidFill>
                  <a:srgbClr val="A9B7C6"/>
                </a:solidFill>
                <a:highlight>
                  <a:srgbClr val="2B2B2B"/>
                </a:highlight>
              </a:rPr>
              <a:t>(event?.</a:t>
            </a:r>
            <a:r>
              <a:rPr lang="ko" sz="1200" i="1">
                <a:solidFill>
                  <a:srgbClr val="9876AA"/>
                </a:solidFill>
                <a:highlight>
                  <a:srgbClr val="2B2B2B"/>
                </a:highlight>
              </a:rPr>
              <a:t>action</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MotionEvent.</a:t>
            </a:r>
            <a:r>
              <a:rPr lang="ko" sz="1200" i="1">
                <a:solidFill>
                  <a:srgbClr val="9876AA"/>
                </a:solidFill>
                <a:highlight>
                  <a:srgbClr val="2B2B2B"/>
                </a:highlight>
              </a:rPr>
              <a:t>ACTION_DOWN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isJump </a:t>
            </a:r>
            <a:r>
              <a:rPr lang="ko" sz="1200">
                <a:solidFill>
                  <a:srgbClr val="A9B7C6"/>
                </a:solidFill>
                <a:highlight>
                  <a:srgbClr val="2B2B2B"/>
                </a:highlight>
              </a:rPr>
              <a:t>&amp;&amp; !</a:t>
            </a:r>
            <a:r>
              <a:rPr lang="ko" sz="1200">
                <a:solidFill>
                  <a:srgbClr val="9876AA"/>
                </a:solidFill>
                <a:highlight>
                  <a:srgbClr val="2B2B2B"/>
                </a:highlight>
              </a:rPr>
              <a:t>isGameOver</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isJump </a:t>
            </a:r>
            <a:r>
              <a:rPr lang="ko" sz="1200">
                <a:solidFill>
                  <a:srgbClr val="A9B7C6"/>
                </a:solidFill>
                <a:highlight>
                  <a:srgbClr val="2B2B2B"/>
                </a:highlight>
              </a:rPr>
              <a:t>=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A9B7C6"/>
                </a:solidFill>
                <a:highlight>
                  <a:srgbClr val="2B2B2B"/>
                </a:highlight>
              </a:rPr>
              <a:t>jumpCar()</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isGameOver</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restart()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-&gt;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808080"/>
                </a:solidFill>
                <a:highlight>
                  <a:srgbClr val="2B2B2B"/>
                </a:highlight>
              </a:rPr>
              <a:t>//충돌 검사</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checkCollision</a:t>
            </a:r>
            <a:r>
              <a:rPr lang="ko" sz="1200">
                <a:solidFill>
                  <a:srgbClr val="A9B7C6"/>
                </a:solidFill>
                <a:highlight>
                  <a:srgbClr val="2B2B2B"/>
                </a:highlight>
              </a:rPr>
              <a:t>(objects: Objects) : Boolean{</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centerX = objects.</a:t>
            </a:r>
            <a:r>
              <a:rPr lang="ko" sz="1200">
                <a:solidFill>
                  <a:srgbClr val="9876AA"/>
                </a:solidFill>
                <a:highlight>
                  <a:srgbClr val="2B2B2B"/>
                </a:highlight>
              </a:rPr>
              <a:t>xPos </a:t>
            </a:r>
            <a:r>
              <a:rPr lang="ko" sz="1200">
                <a:solidFill>
                  <a:srgbClr val="A9B7C6"/>
                </a:solidFill>
                <a:highlight>
                  <a:srgbClr val="2B2B2B"/>
                </a:highlight>
              </a:rPr>
              <a:t>+ (objects.</a:t>
            </a:r>
            <a:r>
              <a:rPr lang="ko" sz="1200">
                <a:solidFill>
                  <a:srgbClr val="9876AA"/>
                </a:solidFill>
                <a:highlight>
                  <a:srgbClr val="2B2B2B"/>
                </a:highlight>
              </a:rPr>
              <a:t>xSize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centerY = objects.</a:t>
            </a:r>
            <a:r>
              <a:rPr lang="ko" sz="1200">
                <a:solidFill>
                  <a:srgbClr val="9876AA"/>
                </a:solidFill>
                <a:highlight>
                  <a:srgbClr val="2B2B2B"/>
                </a:highlight>
              </a:rPr>
              <a:t>yPos </a:t>
            </a:r>
            <a:r>
              <a:rPr lang="ko" sz="1200">
                <a:solidFill>
                  <a:srgbClr val="A9B7C6"/>
                </a:solidFill>
                <a:highlight>
                  <a:srgbClr val="2B2B2B"/>
                </a:highlight>
              </a:rPr>
              <a:t>+ (objects.</a:t>
            </a:r>
            <a:r>
              <a:rPr lang="ko" sz="1200">
                <a:solidFill>
                  <a:srgbClr val="9876AA"/>
                </a:solidFill>
                <a:highlight>
                  <a:srgbClr val="2B2B2B"/>
                </a:highlight>
              </a:rPr>
              <a:t>ySize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&lt;= centerX &amp;&amp; centerX &lt;=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xPos </a:t>
            </a: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xSize </a:t>
            </a:r>
            <a:r>
              <a:rPr lang="ko" sz="1200">
                <a:solidFill>
                  <a:srgbClr val="A9B7C6"/>
                </a:solidFill>
                <a:highlight>
                  <a:srgbClr val="2B2B2B"/>
                </a:highlight>
              </a:rPr>
              <a:t>&amp;&amp;</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&lt;= centerY &amp;&amp; centerY &lt;=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yPos </a:t>
            </a:r>
            <a:r>
              <a:rPr lang="ko" sz="1200">
                <a:solidFill>
                  <a:srgbClr val="A9B7C6"/>
                </a:solidFill>
                <a:highlight>
                  <a:srgbClr val="2B2B2B"/>
                </a:highlight>
              </a:rPr>
              <a:t>+ </a:t>
            </a:r>
            <a:r>
              <a:rPr lang="ko" sz="1200">
                <a:solidFill>
                  <a:srgbClr val="9876AA"/>
                </a:solidFill>
                <a:highlight>
                  <a:srgbClr val="2B2B2B"/>
                </a:highlight>
              </a:rPr>
              <a:t>car</a:t>
            </a:r>
            <a:r>
              <a:rPr lang="ko" sz="1200">
                <a:solidFill>
                  <a:srgbClr val="A9B7C6"/>
                </a:solidFill>
                <a:highlight>
                  <a:srgbClr val="2B2B2B"/>
                </a:highlight>
              </a:rPr>
              <a:t>.</a:t>
            </a:r>
            <a:r>
              <a:rPr lang="ko" sz="1200">
                <a:solidFill>
                  <a:srgbClr val="9876AA"/>
                </a:solidFill>
                <a:highlight>
                  <a:srgbClr val="2B2B2B"/>
                </a:highlight>
              </a:rPr>
              <a:t>ySize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return true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return false</a:t>
            </a:r>
            <a:endParaRPr sz="12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8"/>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2인용 게임 만들기</a:t>
            </a:r>
            <a:endParaRPr/>
          </a:p>
        </p:txBody>
      </p:sp>
      <p:sp>
        <p:nvSpPr>
          <p:cNvPr id="608" name="Google Shape;608;p68"/>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우주선 게임 만들기</a:t>
            </a:r>
            <a:endParaRPr/>
          </a:p>
          <a:p>
            <a:pPr marL="914400" lvl="1" indent="-317500" algn="l" rtl="0">
              <a:spcBef>
                <a:spcPts val="0"/>
              </a:spcBef>
              <a:spcAft>
                <a:spcPts val="0"/>
              </a:spcAft>
              <a:buSzPts val="1400"/>
              <a:buChar char="○"/>
            </a:pPr>
            <a:r>
              <a:rPr lang="ko"/>
              <a:t>앱 실행 모습 및 기능</a:t>
            </a:r>
            <a:endParaRPr/>
          </a:p>
          <a:p>
            <a:pPr marL="1371600" lvl="2" indent="-317500" algn="l" rtl="0">
              <a:spcBef>
                <a:spcPts val="0"/>
              </a:spcBef>
              <a:spcAft>
                <a:spcPts val="0"/>
              </a:spcAft>
              <a:buSzPts val="1400"/>
              <a:buChar char="■"/>
            </a:pPr>
            <a:r>
              <a:rPr lang="ko"/>
              <a:t>미사일로 먼저 운석을 맞추는 사람이 +10점</a:t>
            </a:r>
            <a:endParaRPr/>
          </a:p>
          <a:p>
            <a:pPr marL="1371600" lvl="2" indent="-317500" algn="l" rtl="0">
              <a:spcBef>
                <a:spcPts val="0"/>
              </a:spcBef>
              <a:spcAft>
                <a:spcPts val="0"/>
              </a:spcAft>
              <a:buSzPts val="1400"/>
              <a:buChar char="■"/>
            </a:pPr>
            <a:r>
              <a:rPr lang="ko"/>
              <a:t>상대 우주선을 미사일로 맞추면 상대 점수가 -10점</a:t>
            </a:r>
            <a:endParaRPr/>
          </a:p>
          <a:p>
            <a:pPr marL="1371600" lvl="2" indent="-317500" algn="l" rtl="0">
              <a:spcBef>
                <a:spcPts val="0"/>
              </a:spcBef>
              <a:spcAft>
                <a:spcPts val="0"/>
              </a:spcAft>
              <a:buSzPts val="1400"/>
              <a:buChar char="■"/>
            </a:pPr>
            <a:r>
              <a:rPr lang="ko"/>
              <a:t>멀티 터치 개념 및 사각형의 충돌 처리 방법 학습</a:t>
            </a:r>
            <a:endParaRPr/>
          </a:p>
        </p:txBody>
      </p:sp>
      <p:sp>
        <p:nvSpPr>
          <p:cNvPr id="609" name="Google Shape;609;p6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43</a:t>
            </a:fld>
            <a:endParaRPr/>
          </a:p>
        </p:txBody>
      </p:sp>
      <p:pic>
        <p:nvPicPr>
          <p:cNvPr id="610" name="Google Shape;610;p68"/>
          <p:cNvPicPr preferRelativeResize="0"/>
          <p:nvPr/>
        </p:nvPicPr>
        <p:blipFill>
          <a:blip r:embed="rId3">
            <a:alphaModFix/>
          </a:blip>
          <a:stretch>
            <a:fillRect/>
          </a:stretch>
        </p:blipFill>
        <p:spPr>
          <a:xfrm>
            <a:off x="400288" y="2633250"/>
            <a:ext cx="3146350" cy="5411451"/>
          </a:xfrm>
          <a:prstGeom prst="rect">
            <a:avLst/>
          </a:prstGeom>
          <a:noFill/>
          <a:ln>
            <a:noFill/>
          </a:ln>
        </p:spPr>
      </p:pic>
      <p:pic>
        <p:nvPicPr>
          <p:cNvPr id="611" name="Google Shape;611;p68"/>
          <p:cNvPicPr preferRelativeResize="0"/>
          <p:nvPr/>
        </p:nvPicPr>
        <p:blipFill>
          <a:blip r:embed="rId4">
            <a:alphaModFix/>
          </a:blip>
          <a:stretch>
            <a:fillRect/>
          </a:stretch>
        </p:blipFill>
        <p:spPr>
          <a:xfrm>
            <a:off x="3962475" y="2641175"/>
            <a:ext cx="3146350" cy="5395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9"/>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2인용 게임 만들기</a:t>
            </a:r>
            <a:endParaRPr/>
          </a:p>
        </p:txBody>
      </p:sp>
      <p:sp>
        <p:nvSpPr>
          <p:cNvPr id="617" name="Google Shape;617;p69"/>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우주선 게임 만들기</a:t>
            </a:r>
            <a:endParaRPr/>
          </a:p>
          <a:p>
            <a:pPr marL="914400" lvl="1" indent="-317500" algn="l" rtl="0">
              <a:spcBef>
                <a:spcPts val="0"/>
              </a:spcBef>
              <a:spcAft>
                <a:spcPts val="0"/>
              </a:spcAft>
              <a:buSzPts val="1400"/>
              <a:buChar char="○"/>
            </a:pPr>
            <a:r>
              <a:rPr lang="ko"/>
              <a:t>기능 구현하기</a:t>
            </a:r>
            <a:endParaRPr/>
          </a:p>
          <a:p>
            <a:pPr marL="1371600" lvl="2" indent="-317500" algn="l" rtl="0">
              <a:spcBef>
                <a:spcPts val="0"/>
              </a:spcBef>
              <a:spcAft>
                <a:spcPts val="0"/>
              </a:spcAft>
              <a:buSzPts val="1400"/>
              <a:buChar char="■"/>
            </a:pPr>
            <a:r>
              <a:rPr lang="ko"/>
              <a:t>CustomClass.kt</a:t>
            </a:r>
            <a:endParaRPr/>
          </a:p>
          <a:p>
            <a:pPr marL="1371600" lvl="2" indent="-317500" algn="l" rtl="0">
              <a:spcBef>
                <a:spcPts val="0"/>
              </a:spcBef>
              <a:spcAft>
                <a:spcPts val="0"/>
              </a:spcAft>
              <a:buSzPts val="1400"/>
              <a:buChar char="■"/>
            </a:pPr>
            <a:endParaRPr/>
          </a:p>
        </p:txBody>
      </p:sp>
      <p:sp>
        <p:nvSpPr>
          <p:cNvPr id="618" name="Google Shape;618;p6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44</a:t>
            </a:fld>
            <a:endParaRPr/>
          </a:p>
        </p:txBody>
      </p:sp>
      <p:sp>
        <p:nvSpPr>
          <p:cNvPr id="619" name="Google Shape;619;p69"/>
          <p:cNvSpPr txBox="1"/>
          <p:nvPr/>
        </p:nvSpPr>
        <p:spPr>
          <a:xfrm>
            <a:off x="0" y="1905650"/>
            <a:ext cx="7560000" cy="22774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com.example.spaceshipgame</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android.content.res.Resources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//우주선 클래스</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SpaceShip(){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lateinit var </a:t>
            </a:r>
            <a:r>
              <a:rPr lang="ko" sz="1200">
                <a:solidFill>
                  <a:srgbClr val="9876AA"/>
                </a:solidFill>
                <a:highlight>
                  <a:srgbClr val="2B2B2B"/>
                </a:highlight>
              </a:rPr>
              <a:t>bitmap</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isMissileFire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lateinit var </a:t>
            </a:r>
            <a:r>
              <a:rPr lang="ko" sz="1200">
                <a:solidFill>
                  <a:srgbClr val="9876AA"/>
                </a:solidFill>
                <a:highlight>
                  <a:srgbClr val="2B2B2B"/>
                </a:highlight>
              </a:rPr>
              <a:t>missile</a:t>
            </a:r>
            <a:r>
              <a:rPr lang="ko" sz="1200">
                <a:solidFill>
                  <a:srgbClr val="A9B7C6"/>
                </a:solidFill>
                <a:highlight>
                  <a:srgbClr val="2B2B2B"/>
                </a:highlight>
              </a:rPr>
              <a:t>: Missile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isSecondPlayer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private var </a:t>
            </a:r>
            <a:r>
              <a:rPr lang="ko" sz="1200">
                <a:solidFill>
                  <a:srgbClr val="9876AA"/>
                </a:solidFill>
                <a:highlight>
                  <a:srgbClr val="2B2B2B"/>
                </a:highlight>
              </a:rPr>
              <a:t>screenHeight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(resources: Resources</a:t>
            </a:r>
            <a:r>
              <a:rPr lang="ko" sz="1200">
                <a:solidFill>
                  <a:srgbClr val="CC7832"/>
                </a:solidFill>
                <a:highlight>
                  <a:srgbClr val="2B2B2B"/>
                </a:highlight>
              </a:rPr>
              <a:t>, </a:t>
            </a:r>
            <a:r>
              <a:rPr lang="ko" sz="1200">
                <a:solidFill>
                  <a:srgbClr val="A9B7C6"/>
                </a:solidFill>
                <a:highlight>
                  <a:srgbClr val="2B2B2B"/>
                </a:highlight>
              </a:rPr>
              <a:t>x: Int</a:t>
            </a:r>
            <a:r>
              <a:rPr lang="ko" sz="1200">
                <a:solidFill>
                  <a:srgbClr val="CC7832"/>
                </a:solidFill>
                <a:highlight>
                  <a:srgbClr val="2B2B2B"/>
                </a:highlight>
              </a:rPr>
              <a:t>, </a:t>
            </a:r>
            <a:r>
              <a:rPr lang="ko" sz="1200">
                <a:solidFill>
                  <a:srgbClr val="A9B7C6"/>
                </a:solidFill>
                <a:highlight>
                  <a:srgbClr val="2B2B2B"/>
                </a:highlight>
              </a:rPr>
              <a:t>y: Int</a:t>
            </a:r>
            <a:r>
              <a:rPr lang="ko" sz="1200">
                <a:solidFill>
                  <a:srgbClr val="CC7832"/>
                </a:solidFill>
                <a:highlight>
                  <a:srgbClr val="2B2B2B"/>
                </a:highlight>
              </a:rPr>
              <a:t>, </a:t>
            </a:r>
            <a:r>
              <a:rPr lang="ko" sz="1200">
                <a:solidFill>
                  <a:srgbClr val="A9B7C6"/>
                </a:solidFill>
                <a:highlight>
                  <a:srgbClr val="2B2B2B"/>
                </a:highlight>
              </a:rPr>
              <a:t>screenSize: Array&lt;Int&gt;</a:t>
            </a:r>
            <a:r>
              <a:rPr lang="ko" sz="1200">
                <a:solidFill>
                  <a:srgbClr val="CC7832"/>
                </a:solidFill>
                <a:highlight>
                  <a:srgbClr val="2B2B2B"/>
                </a:highlight>
              </a:rPr>
              <a:t>, </a:t>
            </a:r>
            <a:r>
              <a:rPr lang="ko" sz="1200">
                <a:solidFill>
                  <a:srgbClr val="A9B7C6"/>
                </a:solidFill>
                <a:highlight>
                  <a:srgbClr val="2B2B2B"/>
                </a:highlight>
              </a:rPr>
              <a:t>isSecondPlayer: Boolean) :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BitmapFactory.decodeResource(resources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spaceship1</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Bitmap.createScaledBitmap(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A9B7C6"/>
                </a:solidFill>
                <a:highlight>
                  <a:srgbClr val="2B2B2B"/>
                </a:highlight>
              </a:rPr>
              <a:t>screenSize[</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5</a:t>
            </a:r>
            <a:r>
              <a:rPr lang="ko" sz="1200">
                <a:solidFill>
                  <a:srgbClr val="CC7832"/>
                </a:solidFill>
                <a:highlight>
                  <a:srgbClr val="2B2B2B"/>
                </a:highlight>
              </a:rPr>
              <a:t>, </a:t>
            </a:r>
            <a:r>
              <a:rPr lang="ko" sz="1200">
                <a:solidFill>
                  <a:srgbClr val="A9B7C6"/>
                </a:solidFill>
                <a:highlight>
                  <a:srgbClr val="2B2B2B"/>
                </a:highlight>
              </a:rPr>
              <a:t>screenSize[</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5</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//2플레이어라면 이미지를 180도 돌린다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(isSecondPlayer){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matrix = Matrix()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matrix.preRotate(</a:t>
            </a:r>
            <a:r>
              <a:rPr lang="ko" sz="1200">
                <a:solidFill>
                  <a:srgbClr val="6897BB"/>
                </a:solidFill>
                <a:highlight>
                  <a:srgbClr val="2B2B2B"/>
                </a:highlight>
              </a:rPr>
              <a:t>180f</a:t>
            </a:r>
            <a:r>
              <a:rPr lang="ko" sz="1200">
                <a:solidFill>
                  <a:srgbClr val="CC7832"/>
                </a:solidFill>
                <a:highlight>
                  <a:srgbClr val="2B2B2B"/>
                </a:highlight>
              </a:rPr>
              <a:t>, </a:t>
            </a:r>
            <a:r>
              <a:rPr lang="ko" sz="1200">
                <a:solidFill>
                  <a:srgbClr val="9876AA"/>
                </a:solidFill>
                <a:highlight>
                  <a:srgbClr val="2B2B2B"/>
                </a:highlight>
              </a:rPr>
              <a:t>width</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height</a:t>
            </a:r>
            <a:r>
              <a:rPr lang="ko" sz="1200">
                <a:solidFill>
                  <a:srgbClr val="A9B7C6"/>
                </a:solidFill>
                <a:highlight>
                  <a:srgbClr val="2B2B2B"/>
                </a:highlight>
              </a:rPr>
              <a:t>.toFloat())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Bitmap.createBitmap(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A9B7C6"/>
                </a:solidFill>
                <a:highlight>
                  <a:srgbClr val="2B2B2B"/>
                </a:highlight>
              </a:rPr>
              <a:t>matrix</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missile </a:t>
            </a:r>
            <a:r>
              <a:rPr lang="ko" sz="1200">
                <a:solidFill>
                  <a:srgbClr val="A9B7C6"/>
                </a:solidFill>
                <a:highlight>
                  <a:srgbClr val="2B2B2B"/>
                </a:highlight>
              </a:rPr>
              <a:t>= Missile(resources</a:t>
            </a:r>
            <a:r>
              <a:rPr lang="ko" sz="1200">
                <a:solidFill>
                  <a:srgbClr val="CC7832"/>
                </a:solidFill>
                <a:highlight>
                  <a:srgbClr val="2B2B2B"/>
                </a:highlight>
              </a:rPr>
              <a:t>, </a:t>
            </a:r>
            <a:r>
              <a:rPr lang="ko" sz="1200">
                <a:solidFill>
                  <a:srgbClr val="A9B7C6"/>
                </a:solidFill>
                <a:highlight>
                  <a:srgbClr val="2B2B2B"/>
                </a:highlight>
              </a:rPr>
              <a:t>screenSize[</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isSecondPlayer)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 + </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missile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isSecondPlayer </a:t>
            </a:r>
            <a:r>
              <a:rPr lang="ko" sz="1200">
                <a:solidFill>
                  <a:srgbClr val="A9B7C6"/>
                </a:solidFill>
                <a:highlight>
                  <a:srgbClr val="2B2B2B"/>
                </a:highlight>
              </a:rPr>
              <a:t>= isSecondPlayer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screenHeight </a:t>
            </a:r>
            <a:r>
              <a:rPr lang="ko" sz="1200">
                <a:solidFill>
                  <a:srgbClr val="A9B7C6"/>
                </a:solidFill>
                <a:highlight>
                  <a:srgbClr val="2B2B2B"/>
                </a:highlight>
              </a:rPr>
              <a:t>= screenSize[</a:t>
            </a:r>
            <a:r>
              <a:rPr lang="ko" sz="1200">
                <a:solidFill>
                  <a:srgbClr val="6897BB"/>
                </a:solidFill>
                <a:highlight>
                  <a:srgbClr val="2B2B2B"/>
                </a:highlight>
              </a:rPr>
              <a:t>1</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move</a:t>
            </a:r>
            <a:r>
              <a:rPr lang="ko" sz="1200">
                <a:solidFill>
                  <a:srgbClr val="A9B7C6"/>
                </a:solidFill>
                <a:highlight>
                  <a:srgbClr val="2B2B2B"/>
                </a:highlight>
              </a:rPr>
              <a:t>(clickLeft: Boolean</a:t>
            </a:r>
            <a:r>
              <a:rPr lang="ko" sz="1200">
                <a:solidFill>
                  <a:srgbClr val="CC7832"/>
                </a:solidFill>
                <a:highlight>
                  <a:srgbClr val="2B2B2B"/>
                </a:highlight>
              </a:rPr>
              <a:t>, </a:t>
            </a:r>
            <a:r>
              <a:rPr lang="ko" sz="1200">
                <a:solidFill>
                  <a:srgbClr val="A9B7C6"/>
                </a:solidFill>
                <a:highlight>
                  <a:srgbClr val="2B2B2B"/>
                </a:highlight>
              </a:rPr>
              <a:t>clickRight: Boolean</a:t>
            </a:r>
            <a:r>
              <a:rPr lang="ko" sz="1200">
                <a:solidFill>
                  <a:srgbClr val="CC7832"/>
                </a:solidFill>
                <a:highlight>
                  <a:srgbClr val="2B2B2B"/>
                </a:highlight>
              </a:rPr>
              <a:t>, </a:t>
            </a:r>
            <a:r>
              <a:rPr lang="ko" sz="1200">
                <a:solidFill>
                  <a:srgbClr val="A9B7C6"/>
                </a:solidFill>
                <a:highlight>
                  <a:srgbClr val="2B2B2B"/>
                </a:highlight>
              </a:rPr>
              <a:t>clickMissile: Boolean){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(clickLeft)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isSecondPlayer</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CC7832"/>
                </a:solidFill>
                <a:highlight>
                  <a:srgbClr val="2B2B2B"/>
                </a:highlight>
              </a:rPr>
              <a:t>else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(clickRight)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isSecondPlayer</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CC7832"/>
                </a:solidFill>
                <a:highlight>
                  <a:srgbClr val="2B2B2B"/>
                </a:highlight>
              </a:rPr>
              <a:t>else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(clickMissile) </a:t>
            </a:r>
            <a:r>
              <a:rPr lang="ko" sz="1200">
                <a:solidFill>
                  <a:srgbClr val="9876AA"/>
                </a:solidFill>
                <a:highlight>
                  <a:srgbClr val="2B2B2B"/>
                </a:highlight>
              </a:rPr>
              <a:t>isMissileFire </a:t>
            </a:r>
            <a:r>
              <a:rPr lang="ko" sz="1200">
                <a:solidFill>
                  <a:srgbClr val="A9B7C6"/>
                </a:solidFill>
                <a:highlight>
                  <a:srgbClr val="2B2B2B"/>
                </a:highlight>
              </a:rPr>
              <a:t>=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fire</a:t>
            </a:r>
            <a:r>
              <a:rPr lang="ko" sz="1200">
                <a:solidFill>
                  <a:srgbClr val="A9B7C6"/>
                </a:solidFill>
                <a:highlight>
                  <a:srgbClr val="2B2B2B"/>
                </a:highlight>
              </a:rPr>
              <a:t>(canvas: 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width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missile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isSecondPlayer</a:t>
            </a:r>
            <a:r>
              <a:rPr lang="ko" sz="1200">
                <a:solidFill>
                  <a:srgbClr val="A9B7C6"/>
                </a:solidFill>
                <a:highlight>
                  <a:srgbClr val="2B2B2B"/>
                </a:highlight>
              </a:rPr>
              <a:t>) -</a:t>
            </a:r>
            <a:r>
              <a:rPr lang="ko" sz="1200">
                <a:solidFill>
                  <a:srgbClr val="6897BB"/>
                </a:solidFill>
                <a:highlight>
                  <a:srgbClr val="2B2B2B"/>
                </a:highlight>
              </a:rPr>
              <a:t>15 </a:t>
            </a:r>
            <a:r>
              <a:rPr lang="ko" sz="1200">
                <a:solidFill>
                  <a:srgbClr val="CC7832"/>
                </a:solidFill>
                <a:highlight>
                  <a:srgbClr val="2B2B2B"/>
                </a:highlight>
              </a:rPr>
              <a:t>else </a:t>
            </a:r>
            <a:r>
              <a:rPr lang="ko" sz="1200">
                <a:solidFill>
                  <a:srgbClr val="6897BB"/>
                </a:solidFill>
                <a:highlight>
                  <a:srgbClr val="2B2B2B"/>
                </a:highlight>
              </a:rPr>
              <a:t>15</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canvas?.drawBitmap(</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a:t>
            </a:r>
            <a:r>
              <a:rPr lang="ko" sz="1200">
                <a:solidFill>
                  <a:srgbClr val="A9B7C6"/>
                </a:solidFill>
                <a:highlight>
                  <a:srgbClr val="2B2B2B"/>
                </a:highlight>
              </a:rPr>
              <a:t>.toFloat()</a:t>
            </a:r>
            <a:r>
              <a:rPr lang="ko" sz="1200">
                <a:solidFill>
                  <a:srgbClr val="CC7832"/>
                </a:solidFill>
                <a:highlight>
                  <a:srgbClr val="2B2B2B"/>
                </a:highlight>
              </a:rPr>
              <a:t>, null</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&lt;= </a:t>
            </a:r>
            <a:r>
              <a:rPr lang="ko" sz="1200">
                <a:solidFill>
                  <a:srgbClr val="6897BB"/>
                </a:solidFill>
                <a:highlight>
                  <a:srgbClr val="2B2B2B"/>
                </a:highlight>
              </a:rPr>
              <a:t>0 </a:t>
            </a:r>
            <a:r>
              <a:rPr lang="ko" sz="1200">
                <a:solidFill>
                  <a:srgbClr val="A9B7C6"/>
                </a:solidFill>
                <a:highlight>
                  <a:srgbClr val="2B2B2B"/>
                </a:highlight>
              </a:rPr>
              <a:t>&amp;&amp; !</a:t>
            </a:r>
            <a:r>
              <a:rPr lang="ko" sz="1200">
                <a:solidFill>
                  <a:srgbClr val="9876AA"/>
                </a:solidFill>
                <a:highlight>
                  <a:srgbClr val="2B2B2B"/>
                </a:highlight>
              </a:rPr>
              <a:t>isSecondPlayer</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isMissileFire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&gt;= </a:t>
            </a:r>
            <a:r>
              <a:rPr lang="ko" sz="1200">
                <a:solidFill>
                  <a:srgbClr val="9876AA"/>
                </a:solidFill>
                <a:highlight>
                  <a:srgbClr val="2B2B2B"/>
                </a:highlight>
              </a:rPr>
              <a:t>screenHeight </a:t>
            </a:r>
            <a:r>
              <a:rPr lang="ko" sz="1200">
                <a:solidFill>
                  <a:srgbClr val="A9B7C6"/>
                </a:solidFill>
                <a:highlight>
                  <a:srgbClr val="2B2B2B"/>
                </a:highlight>
              </a:rPr>
              <a:t>&amp;&amp; </a:t>
            </a:r>
            <a:r>
              <a:rPr lang="ko" sz="1200">
                <a:solidFill>
                  <a:srgbClr val="9876AA"/>
                </a:solidFill>
                <a:highlight>
                  <a:srgbClr val="2B2B2B"/>
                </a:highlight>
              </a:rPr>
              <a:t>isSecondPlayer</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isMissileFire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//미사일 클래스</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Missile(){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lateinit var </a:t>
            </a:r>
            <a:r>
              <a:rPr lang="ko" sz="1200">
                <a:solidFill>
                  <a:srgbClr val="9876AA"/>
                </a:solidFill>
                <a:highlight>
                  <a:srgbClr val="2B2B2B"/>
                </a:highlight>
              </a:rPr>
              <a:t>bitmap</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100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100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(resources: Resources</a:t>
            </a:r>
            <a:r>
              <a:rPr lang="ko" sz="1200">
                <a:solidFill>
                  <a:srgbClr val="CC7832"/>
                </a:solidFill>
                <a:highlight>
                  <a:srgbClr val="2B2B2B"/>
                </a:highlight>
              </a:rPr>
              <a:t>, </a:t>
            </a:r>
            <a:r>
              <a:rPr lang="ko" sz="1200">
                <a:solidFill>
                  <a:srgbClr val="A9B7C6"/>
                </a:solidFill>
                <a:highlight>
                  <a:srgbClr val="2B2B2B"/>
                </a:highlight>
              </a:rPr>
              <a:t>size: Int</a:t>
            </a:r>
            <a:r>
              <a:rPr lang="ko" sz="1200">
                <a:solidFill>
                  <a:srgbClr val="CC7832"/>
                </a:solidFill>
                <a:highlight>
                  <a:srgbClr val="2B2B2B"/>
                </a:highlight>
              </a:rPr>
              <a:t>, </a:t>
            </a:r>
            <a:r>
              <a:rPr lang="ko" sz="1200">
                <a:solidFill>
                  <a:srgbClr val="A9B7C6"/>
                </a:solidFill>
                <a:highlight>
                  <a:srgbClr val="2B2B2B"/>
                </a:highlight>
              </a:rPr>
              <a:t>isSecondPlayer: Boolean):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BitmapFactory.decodeResource(resources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missile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Bitmap.createScaledBitmap(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A9B7C6"/>
                </a:solidFill>
                <a:highlight>
                  <a:srgbClr val="2B2B2B"/>
                </a:highlight>
              </a:rPr>
              <a:t>size / </a:t>
            </a:r>
            <a:r>
              <a:rPr lang="ko" sz="1200">
                <a:solidFill>
                  <a:srgbClr val="6897BB"/>
                </a:solidFill>
                <a:highlight>
                  <a:srgbClr val="2B2B2B"/>
                </a:highlight>
              </a:rPr>
              <a:t>20</a:t>
            </a:r>
            <a:r>
              <a:rPr lang="ko" sz="1200">
                <a:solidFill>
                  <a:srgbClr val="CC7832"/>
                </a:solidFill>
                <a:highlight>
                  <a:srgbClr val="2B2B2B"/>
                </a:highlight>
              </a:rPr>
              <a:t>, </a:t>
            </a:r>
            <a:r>
              <a:rPr lang="ko" sz="1200">
                <a:solidFill>
                  <a:srgbClr val="A9B7C6"/>
                </a:solidFill>
                <a:highlight>
                  <a:srgbClr val="2B2B2B"/>
                </a:highlight>
              </a:rPr>
              <a:t>size / </a:t>
            </a:r>
            <a:r>
              <a:rPr lang="ko" sz="1200">
                <a:solidFill>
                  <a:srgbClr val="6897BB"/>
                </a:solidFill>
                <a:highlight>
                  <a:srgbClr val="2B2B2B"/>
                </a:highlight>
              </a:rPr>
              <a:t>20</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//2플레이어라면 이미지를 180도 돌린다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(isSecondPlayer){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matrix = Matrix()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matrix.preRotate(</a:t>
            </a:r>
            <a:r>
              <a:rPr lang="ko" sz="1200">
                <a:solidFill>
                  <a:srgbClr val="6897BB"/>
                </a:solidFill>
                <a:highlight>
                  <a:srgbClr val="2B2B2B"/>
                </a:highlight>
              </a:rPr>
              <a:t>180f</a:t>
            </a:r>
            <a:r>
              <a:rPr lang="ko" sz="1200">
                <a:solidFill>
                  <a:srgbClr val="CC7832"/>
                </a:solidFill>
                <a:highlight>
                  <a:srgbClr val="2B2B2B"/>
                </a:highlight>
              </a:rPr>
              <a:t>, </a:t>
            </a:r>
            <a:r>
              <a:rPr lang="ko" sz="1200">
                <a:solidFill>
                  <a:srgbClr val="9876AA"/>
                </a:solidFill>
                <a:highlight>
                  <a:srgbClr val="2B2B2B"/>
                </a:highlight>
              </a:rPr>
              <a:t>width</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width</a:t>
            </a:r>
            <a:r>
              <a:rPr lang="ko" sz="1200">
                <a:solidFill>
                  <a:srgbClr val="A9B7C6"/>
                </a:solidFill>
                <a:highlight>
                  <a:srgbClr val="2B2B2B"/>
                </a:highlight>
              </a:rPr>
              <a:t>.toFloat())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Bitmap.createBitmap(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A9B7C6"/>
                </a:solidFill>
                <a:highlight>
                  <a:srgbClr val="2B2B2B"/>
                </a:highlight>
              </a:rPr>
              <a:t>matrix</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//이미지 버튼들</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CustomButton(){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lateinit var </a:t>
            </a:r>
            <a:r>
              <a:rPr lang="ko" sz="1200">
                <a:solidFill>
                  <a:srgbClr val="9876AA"/>
                </a:solidFill>
                <a:highlight>
                  <a:srgbClr val="2B2B2B"/>
                </a:highlight>
              </a:rPr>
              <a:t>bitmap</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private lateinit var </a:t>
            </a:r>
            <a:r>
              <a:rPr lang="ko" sz="1200">
                <a:solidFill>
                  <a:srgbClr val="9876AA"/>
                </a:solidFill>
                <a:highlight>
                  <a:srgbClr val="2B2B2B"/>
                </a:highlight>
              </a:rPr>
              <a:t>rect</a:t>
            </a:r>
            <a:r>
              <a:rPr lang="ko" sz="1200">
                <a:solidFill>
                  <a:srgbClr val="A9B7C6"/>
                </a:solidFill>
                <a:highlight>
                  <a:srgbClr val="2B2B2B"/>
                </a:highlight>
              </a:rPr>
              <a:t>: RectF</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isTouch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constructor</a:t>
            </a:r>
            <a:r>
              <a:rPr lang="ko" sz="1200">
                <a:solidFill>
                  <a:srgbClr val="A9B7C6"/>
                </a:solidFill>
                <a:highlight>
                  <a:srgbClr val="2B2B2B"/>
                </a:highlight>
              </a:rPr>
              <a:t>(resources: Resources</a:t>
            </a:r>
            <a:r>
              <a:rPr lang="ko" sz="1200">
                <a:solidFill>
                  <a:srgbClr val="CC7832"/>
                </a:solidFill>
                <a:highlight>
                  <a:srgbClr val="2B2B2B"/>
                </a:highlight>
              </a:rPr>
              <a:t>, </a:t>
            </a:r>
            <a:r>
              <a:rPr lang="ko" sz="1200">
                <a:solidFill>
                  <a:srgbClr val="A9B7C6"/>
                </a:solidFill>
                <a:highlight>
                  <a:srgbClr val="2B2B2B"/>
                </a:highlight>
              </a:rPr>
              <a:t>img: Int</a:t>
            </a:r>
            <a:r>
              <a:rPr lang="ko" sz="1200">
                <a:solidFill>
                  <a:srgbClr val="CC7832"/>
                </a:solidFill>
                <a:highlight>
                  <a:srgbClr val="2B2B2B"/>
                </a:highlight>
              </a:rPr>
              <a:t>, </a:t>
            </a:r>
            <a:r>
              <a:rPr lang="ko" sz="1200">
                <a:solidFill>
                  <a:srgbClr val="A9B7C6"/>
                </a:solidFill>
                <a:highlight>
                  <a:srgbClr val="2B2B2B"/>
                </a:highlight>
              </a:rPr>
              <a:t>x: Float</a:t>
            </a:r>
            <a:r>
              <a:rPr lang="ko" sz="1200">
                <a:solidFill>
                  <a:srgbClr val="CC7832"/>
                </a:solidFill>
                <a:highlight>
                  <a:srgbClr val="2B2B2B"/>
                </a:highlight>
              </a:rPr>
              <a:t>, </a:t>
            </a:r>
            <a:r>
              <a:rPr lang="ko" sz="1200">
                <a:solidFill>
                  <a:srgbClr val="A9B7C6"/>
                </a:solidFill>
                <a:highlight>
                  <a:srgbClr val="2B2B2B"/>
                </a:highlight>
              </a:rPr>
              <a:t>y: Float</a:t>
            </a:r>
            <a:r>
              <a:rPr lang="ko" sz="1200">
                <a:solidFill>
                  <a:srgbClr val="CC7832"/>
                </a:solidFill>
                <a:highlight>
                  <a:srgbClr val="2B2B2B"/>
                </a:highlight>
              </a:rPr>
              <a:t>, </a:t>
            </a:r>
            <a:r>
              <a:rPr lang="ko" sz="1200">
                <a:solidFill>
                  <a:srgbClr val="A9B7C6"/>
                </a:solidFill>
                <a:highlight>
                  <a:srgbClr val="2B2B2B"/>
                </a:highlight>
              </a:rPr>
              <a:t>screenSize: Array&lt;Int&gt;</a:t>
            </a:r>
            <a:r>
              <a:rPr lang="ko" sz="1200">
                <a:solidFill>
                  <a:srgbClr val="CC7832"/>
                </a:solidFill>
                <a:highlight>
                  <a:srgbClr val="2B2B2B"/>
                </a:highlight>
              </a:rPr>
              <a:t>, </a:t>
            </a:r>
            <a:r>
              <a:rPr lang="ko" sz="1200">
                <a:solidFill>
                  <a:srgbClr val="A9B7C6"/>
                </a:solidFill>
                <a:highlight>
                  <a:srgbClr val="2B2B2B"/>
                </a:highlight>
              </a:rPr>
              <a:t>isSecondPlayer: Boolean):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BitmapFactory.decodeResource(resources</a:t>
            </a:r>
            <a:r>
              <a:rPr lang="ko" sz="1200">
                <a:solidFill>
                  <a:srgbClr val="CC7832"/>
                </a:solidFill>
                <a:highlight>
                  <a:srgbClr val="2B2B2B"/>
                </a:highlight>
              </a:rPr>
              <a:t>, </a:t>
            </a:r>
            <a:r>
              <a:rPr lang="ko" sz="1200">
                <a:solidFill>
                  <a:srgbClr val="A9B7C6"/>
                </a:solidFill>
                <a:highlight>
                  <a:srgbClr val="2B2B2B"/>
                </a:highlight>
              </a:rPr>
              <a:t>img)</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Bitmap.createScaledBitmap(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A9B7C6"/>
                </a:solidFill>
                <a:highlight>
                  <a:srgbClr val="2B2B2B"/>
                </a:highlight>
              </a:rPr>
              <a:t>screenSize[</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6</a:t>
            </a:r>
            <a:r>
              <a:rPr lang="ko" sz="1200">
                <a:solidFill>
                  <a:srgbClr val="CC7832"/>
                </a:solidFill>
                <a:highlight>
                  <a:srgbClr val="2B2B2B"/>
                </a:highlight>
              </a:rPr>
              <a:t>, </a:t>
            </a:r>
            <a:r>
              <a:rPr lang="ko" sz="1200">
                <a:solidFill>
                  <a:srgbClr val="A9B7C6"/>
                </a:solidFill>
                <a:highlight>
                  <a:srgbClr val="2B2B2B"/>
                </a:highlight>
              </a:rPr>
              <a:t>screenSize[</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6</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width</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height</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rect </a:t>
            </a:r>
            <a:r>
              <a:rPr lang="ko" sz="1200">
                <a:solidFill>
                  <a:srgbClr val="A9B7C6"/>
                </a:solidFill>
                <a:highlight>
                  <a:srgbClr val="2B2B2B"/>
                </a:highlight>
              </a:rPr>
              <a:t>= RectF(x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a:t>
            </a:r>
            <a:r>
              <a:rPr lang="ko" sz="1200">
                <a:solidFill>
                  <a:srgbClr val="A9B7C6"/>
                </a:solidFill>
                <a:highlight>
                  <a:srgbClr val="2B2B2B"/>
                </a:highlight>
              </a:rPr>
              <a:t>x + </a:t>
            </a:r>
            <a:r>
              <a:rPr lang="ko" sz="1200">
                <a:solidFill>
                  <a:srgbClr val="9876AA"/>
                </a:solidFill>
                <a:highlight>
                  <a:srgbClr val="2B2B2B"/>
                </a:highlight>
              </a:rPr>
              <a:t>width</a:t>
            </a:r>
            <a:r>
              <a:rPr lang="ko" sz="1200">
                <a:solidFill>
                  <a:srgbClr val="CC7832"/>
                </a:solidFill>
                <a:highlight>
                  <a:srgbClr val="2B2B2B"/>
                </a:highlight>
              </a:rPr>
              <a:t>, </a:t>
            </a:r>
            <a:r>
              <a:rPr lang="ko" sz="1200">
                <a:solidFill>
                  <a:srgbClr val="A9B7C6"/>
                </a:solidFill>
                <a:highlight>
                  <a:srgbClr val="2B2B2B"/>
                </a:highlight>
              </a:rPr>
              <a:t>y + </a:t>
            </a:r>
            <a:r>
              <a:rPr lang="ko" sz="1200">
                <a:solidFill>
                  <a:srgbClr val="9876AA"/>
                </a:solidFill>
                <a:highlight>
                  <a:srgbClr val="2B2B2B"/>
                </a:highlight>
              </a:rPr>
              <a:t>height</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//2플레이어라면 이미지를 180도 돌린다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(isSecondPlayer){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matrix = Matrix()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matrix.preRotate(</a:t>
            </a:r>
            <a:r>
              <a:rPr lang="ko" sz="1200">
                <a:solidFill>
                  <a:srgbClr val="6897BB"/>
                </a:solidFill>
                <a:highlight>
                  <a:srgbClr val="2B2B2B"/>
                </a:highlight>
              </a:rPr>
              <a:t>180f</a:t>
            </a:r>
            <a:r>
              <a:rPr lang="ko" sz="1200">
                <a:solidFill>
                  <a:srgbClr val="CC7832"/>
                </a:solidFill>
                <a:highlight>
                  <a:srgbClr val="2B2B2B"/>
                </a:highlight>
              </a:rPr>
              <a:t>, </a:t>
            </a:r>
            <a:r>
              <a:rPr lang="ko" sz="1200">
                <a:solidFill>
                  <a:srgbClr val="9876AA"/>
                </a:solidFill>
                <a:highlight>
                  <a:srgbClr val="2B2B2B"/>
                </a:highlight>
              </a:rPr>
              <a:t>width</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height</a:t>
            </a:r>
            <a:r>
              <a:rPr lang="ko" sz="1200">
                <a:solidFill>
                  <a:srgbClr val="A9B7C6"/>
                </a:solidFill>
                <a:highlight>
                  <a:srgbClr val="2B2B2B"/>
                </a:highlight>
              </a:rPr>
              <a:t>.toFloat())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Bitmap.createBitmap(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9876AA"/>
                </a:solidFill>
                <a:highlight>
                  <a:srgbClr val="2B2B2B"/>
                </a:highlight>
              </a:rPr>
              <a:t>width</a:t>
            </a:r>
            <a:r>
              <a:rPr lang="ko" sz="1200">
                <a:solidFill>
                  <a:srgbClr val="CC7832"/>
                </a:solidFill>
                <a:highlight>
                  <a:srgbClr val="2B2B2B"/>
                </a:highlight>
              </a:rPr>
              <a:t>, </a:t>
            </a:r>
            <a:r>
              <a:rPr lang="ko" sz="1200">
                <a:solidFill>
                  <a:srgbClr val="9876AA"/>
                </a:solidFill>
                <a:highlight>
                  <a:srgbClr val="2B2B2B"/>
                </a:highlight>
              </a:rPr>
              <a:t>height</a:t>
            </a:r>
            <a:r>
              <a:rPr lang="ko" sz="1200">
                <a:solidFill>
                  <a:srgbClr val="CC7832"/>
                </a:solidFill>
                <a:highlight>
                  <a:srgbClr val="2B2B2B"/>
                </a:highlight>
              </a:rPr>
              <a:t>, </a:t>
            </a:r>
            <a:r>
              <a:rPr lang="ko" sz="1200">
                <a:solidFill>
                  <a:srgbClr val="A9B7C6"/>
                </a:solidFill>
                <a:highlight>
                  <a:srgbClr val="2B2B2B"/>
                </a:highlight>
              </a:rPr>
              <a:t>matrix</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processButton</a:t>
            </a:r>
            <a:r>
              <a:rPr lang="ko" sz="1200">
                <a:solidFill>
                  <a:srgbClr val="A9B7C6"/>
                </a:solidFill>
                <a:highlight>
                  <a:srgbClr val="2B2B2B"/>
                </a:highlight>
              </a:rPr>
              <a:t>(x: Float</a:t>
            </a:r>
            <a:r>
              <a:rPr lang="ko" sz="1200">
                <a:solidFill>
                  <a:srgbClr val="CC7832"/>
                </a:solidFill>
                <a:highlight>
                  <a:srgbClr val="2B2B2B"/>
                </a:highlight>
              </a:rPr>
              <a:t>, </a:t>
            </a:r>
            <a:r>
              <a:rPr lang="ko" sz="1200">
                <a:solidFill>
                  <a:srgbClr val="A9B7C6"/>
                </a:solidFill>
                <a:highlight>
                  <a:srgbClr val="2B2B2B"/>
                </a:highlight>
              </a:rPr>
              <a:t>y: Float</a:t>
            </a:r>
            <a:r>
              <a:rPr lang="ko" sz="1200">
                <a:solidFill>
                  <a:srgbClr val="CC7832"/>
                </a:solidFill>
                <a:highlight>
                  <a:srgbClr val="2B2B2B"/>
                </a:highlight>
              </a:rPr>
              <a:t>, </a:t>
            </a:r>
            <a:r>
              <a:rPr lang="ko" sz="1200">
                <a:solidFill>
                  <a:srgbClr val="A9B7C6"/>
                </a:solidFill>
                <a:highlight>
                  <a:srgbClr val="2B2B2B"/>
                </a:highlight>
              </a:rPr>
              <a:t>isDown: Boolean){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rect</a:t>
            </a:r>
            <a:r>
              <a:rPr lang="ko" sz="1200">
                <a:solidFill>
                  <a:srgbClr val="A9B7C6"/>
                </a:solidFill>
                <a:highlight>
                  <a:srgbClr val="2B2B2B"/>
                </a:highlight>
              </a:rPr>
              <a:t>.contains(x</a:t>
            </a:r>
            <a:r>
              <a:rPr lang="ko" sz="1200">
                <a:solidFill>
                  <a:srgbClr val="CC7832"/>
                </a:solidFill>
                <a:highlight>
                  <a:srgbClr val="2B2B2B"/>
                </a:highlight>
              </a:rPr>
              <a:t>, </a:t>
            </a:r>
            <a:r>
              <a:rPr lang="ko" sz="1200">
                <a:solidFill>
                  <a:srgbClr val="A9B7C6"/>
                </a:solidFill>
                <a:highlight>
                  <a:srgbClr val="2B2B2B"/>
                </a:highlight>
              </a:rPr>
              <a:t>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isTouch </a:t>
            </a:r>
            <a:r>
              <a:rPr lang="ko" sz="1200">
                <a:solidFill>
                  <a:srgbClr val="A9B7C6"/>
                </a:solidFill>
                <a:highlight>
                  <a:srgbClr val="2B2B2B"/>
                </a:highlight>
              </a:rPr>
              <a:t>= isDown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//운석 클래스</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Asteroid(){</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lateinit var </a:t>
            </a:r>
            <a:r>
              <a:rPr lang="ko" sz="1200">
                <a:solidFill>
                  <a:srgbClr val="9876AA"/>
                </a:solidFill>
                <a:highlight>
                  <a:srgbClr val="2B2B2B"/>
                </a:highlight>
              </a:rPr>
              <a:t>bitmap</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(resources: Resources</a:t>
            </a:r>
            <a:r>
              <a:rPr lang="ko" sz="1200">
                <a:solidFill>
                  <a:srgbClr val="CC7832"/>
                </a:solidFill>
                <a:highlight>
                  <a:srgbClr val="2B2B2B"/>
                </a:highlight>
              </a:rPr>
              <a:t>, </a:t>
            </a:r>
            <a:r>
              <a:rPr lang="ko" sz="1200">
                <a:solidFill>
                  <a:srgbClr val="A9B7C6"/>
                </a:solidFill>
                <a:highlight>
                  <a:srgbClr val="2B2B2B"/>
                </a:highlight>
              </a:rPr>
              <a:t>screenSize: Array&lt;Int&gt;):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BitmapFactory.decodeResource(resources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asteroid</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Bitmap.createScaledBitmap(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A9B7C6"/>
                </a:solidFill>
                <a:highlight>
                  <a:srgbClr val="2B2B2B"/>
                </a:highlight>
              </a:rPr>
              <a:t>screenSize[</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6</a:t>
            </a:r>
            <a:r>
              <a:rPr lang="ko" sz="1200">
                <a:solidFill>
                  <a:srgbClr val="CC7832"/>
                </a:solidFill>
                <a:highlight>
                  <a:srgbClr val="2B2B2B"/>
                </a:highlight>
              </a:rPr>
              <a:t>, </a:t>
            </a:r>
            <a:r>
              <a:rPr lang="ko" sz="1200">
                <a:solidFill>
                  <a:srgbClr val="A9B7C6"/>
                </a:solidFill>
                <a:highlight>
                  <a:srgbClr val="2B2B2B"/>
                </a:highlight>
              </a:rPr>
              <a:t>screenSize[</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6</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0"/>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2인용 게임 만들기</a:t>
            </a:r>
            <a:endParaRPr/>
          </a:p>
        </p:txBody>
      </p:sp>
      <p:sp>
        <p:nvSpPr>
          <p:cNvPr id="625" name="Google Shape;625;p70"/>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우주선 게임 만들기</a:t>
            </a:r>
            <a:endParaRPr/>
          </a:p>
          <a:p>
            <a:pPr marL="914400" lvl="1" indent="-317500" algn="l" rtl="0">
              <a:spcBef>
                <a:spcPts val="0"/>
              </a:spcBef>
              <a:spcAft>
                <a:spcPts val="0"/>
              </a:spcAft>
              <a:buSzPts val="1400"/>
              <a:buChar char="○"/>
            </a:pPr>
            <a:r>
              <a:rPr lang="ko"/>
              <a:t>기능 구현하기</a:t>
            </a:r>
            <a:endParaRPr/>
          </a:p>
          <a:p>
            <a:pPr marL="1371600" lvl="2" indent="-317500" algn="l" rtl="0">
              <a:spcBef>
                <a:spcPts val="0"/>
              </a:spcBef>
              <a:spcAft>
                <a:spcPts val="0"/>
              </a:spcAft>
              <a:buSzPts val="1400"/>
              <a:buChar char="■"/>
            </a:pPr>
            <a:r>
              <a:rPr lang="ko"/>
              <a:t>GameActivity.kt</a:t>
            </a:r>
            <a:endParaRPr/>
          </a:p>
          <a:p>
            <a:pPr marL="1371600" lvl="2" indent="-317500" algn="l" rtl="0">
              <a:spcBef>
                <a:spcPts val="0"/>
              </a:spcBef>
              <a:spcAft>
                <a:spcPts val="0"/>
              </a:spcAft>
              <a:buSzPts val="1400"/>
              <a:buChar char="■"/>
            </a:pPr>
            <a:endParaRPr/>
          </a:p>
        </p:txBody>
      </p:sp>
      <p:sp>
        <p:nvSpPr>
          <p:cNvPr id="626" name="Google Shape;626;p7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45</a:t>
            </a:fld>
            <a:endParaRPr/>
          </a:p>
        </p:txBody>
      </p:sp>
      <p:sp>
        <p:nvSpPr>
          <p:cNvPr id="627" name="Google Shape;627;p70"/>
          <p:cNvSpPr txBox="1"/>
          <p:nvPr/>
        </p:nvSpPr>
        <p:spPr>
          <a:xfrm>
            <a:off x="157800" y="1905650"/>
            <a:ext cx="7244400" cy="53948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com.example.spaceshipgame</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android.content.Context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android.util.AttributeSet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android.view.MotionEvent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android.view.Window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android.view.WindowManager</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kotlinx.coroutines.*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kotlin.random.Random</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GameActivity : AppCompatActivity()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//상단바 제거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supportRequestWindowFeature(Window.</a:t>
            </a:r>
            <a:r>
              <a:rPr lang="ko" sz="1200" i="1">
                <a:solidFill>
                  <a:srgbClr val="9876AA"/>
                </a:solidFill>
                <a:highlight>
                  <a:srgbClr val="2B2B2B"/>
                </a:highlight>
              </a:rPr>
              <a:t>FEATURE_NO_TITLE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setContentView(R.layout.</a:t>
            </a:r>
            <a:r>
              <a:rPr lang="ko" sz="1200" i="1">
                <a:solidFill>
                  <a:srgbClr val="9876AA"/>
                </a:solidFill>
                <a:highlight>
                  <a:srgbClr val="2B2B2B"/>
                </a:highlight>
              </a:rPr>
              <a:t>activity_game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GameView(context: Context</a:t>
            </a:r>
            <a:r>
              <a:rPr lang="ko" sz="1200">
                <a:solidFill>
                  <a:srgbClr val="CC7832"/>
                </a:solidFill>
                <a:highlight>
                  <a:srgbClr val="2B2B2B"/>
                </a:highlight>
              </a:rPr>
              <a:t>, </a:t>
            </a:r>
            <a:r>
              <a:rPr lang="ko" sz="1200">
                <a:solidFill>
                  <a:srgbClr val="A9B7C6"/>
                </a:solidFill>
                <a:highlight>
                  <a:srgbClr val="2B2B2B"/>
                </a:highlight>
              </a:rPr>
              <a:t>attributeSet: AttributeSet) : View(context</a:t>
            </a:r>
            <a:r>
              <a:rPr lang="ko" sz="1200">
                <a:solidFill>
                  <a:srgbClr val="CC7832"/>
                </a:solidFill>
                <a:highlight>
                  <a:srgbClr val="2B2B2B"/>
                </a:highlight>
              </a:rPr>
              <a:t>, </a:t>
            </a:r>
            <a:r>
              <a:rPr lang="ko" sz="1200">
                <a:solidFill>
                  <a:srgbClr val="A9B7C6"/>
                </a:solidFill>
                <a:highlight>
                  <a:srgbClr val="2B2B2B"/>
                </a:highlight>
              </a:rPr>
              <a:t>attributeSet)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//화면 사이즈</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screenSize </a:t>
            </a:r>
            <a:r>
              <a:rPr lang="ko" sz="1200">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//버튼 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buttonSize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//우주선 객체 생성</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spaceShip1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SpaceShip(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9876AA"/>
                </a:solidFill>
                <a:highlight>
                  <a:srgbClr val="2B2B2B"/>
                </a:highlight>
              </a:rPr>
              <a:t>buttonSize </a:t>
            </a:r>
            <a:r>
              <a:rPr lang="ko" sz="1200">
                <a:solidFill>
                  <a:srgbClr val="A9B7C6"/>
                </a:solidFill>
                <a:highlight>
                  <a:srgbClr val="2B2B2B"/>
                </a:highlight>
              </a:rPr>
              <a:t>* </a:t>
            </a:r>
            <a:r>
              <a:rPr lang="ko" sz="1200">
                <a:solidFill>
                  <a:srgbClr val="6897BB"/>
                </a:solidFill>
                <a:highlight>
                  <a:srgbClr val="2B2B2B"/>
                </a:highlight>
              </a:rPr>
              <a:t>10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CC7832"/>
                </a:solidFill>
                <a:highlight>
                  <a:srgbClr val="2B2B2B"/>
                </a:highlight>
              </a:rPr>
              <a:t>, false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spaceShip2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SpaceShip(</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9876AA"/>
                </a:solidFill>
                <a:highlight>
                  <a:srgbClr val="2B2B2B"/>
                </a:highlight>
              </a:rPr>
              <a:t>buttonSize</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808080"/>
                </a:solidFill>
                <a:highlight>
                  <a:srgbClr val="2B2B2B"/>
                </a:highlight>
              </a:rPr>
              <a:t>//버튼 생성</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firstPlayerButton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CustomButton(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9876AA"/>
                </a:solidFill>
                <a:highlight>
                  <a:srgbClr val="2B2B2B"/>
                </a:highlight>
              </a:rPr>
              <a:t>resources</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left_arrow</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9876AA"/>
                </a:solidFill>
                <a:highlight>
                  <a:srgbClr val="2B2B2B"/>
                </a:highlight>
              </a:rPr>
              <a:t>buttonSize </a:t>
            </a:r>
            <a:r>
              <a:rPr lang="ko" sz="1200">
                <a:solidFill>
                  <a:srgbClr val="A9B7C6"/>
                </a:solidFill>
                <a:highlight>
                  <a:srgbClr val="2B2B2B"/>
                </a:highlight>
              </a:rPr>
              <a:t>* </a:t>
            </a:r>
            <a:r>
              <a:rPr lang="ko" sz="1200">
                <a:solidFill>
                  <a:srgbClr val="6897BB"/>
                </a:solidFill>
                <a:highlight>
                  <a:srgbClr val="2B2B2B"/>
                </a:highlight>
              </a:rPr>
              <a:t>5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CC7832"/>
                </a:solidFill>
                <a:highlight>
                  <a:srgbClr val="2B2B2B"/>
                </a:highlight>
              </a:rPr>
              <a:t>, 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CustomButton(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9876AA"/>
                </a:solidFill>
                <a:highlight>
                  <a:srgbClr val="2B2B2B"/>
                </a:highlight>
              </a:rPr>
              <a:t>resources</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right_arrow</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buttonSize</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9876AA"/>
                </a:solidFill>
                <a:highlight>
                  <a:srgbClr val="2B2B2B"/>
                </a:highlight>
              </a:rPr>
              <a:t>buttonSize </a:t>
            </a:r>
            <a:r>
              <a:rPr lang="ko" sz="1200">
                <a:solidFill>
                  <a:srgbClr val="A9B7C6"/>
                </a:solidFill>
                <a:highlight>
                  <a:srgbClr val="2B2B2B"/>
                </a:highlight>
              </a:rPr>
              <a:t>* </a:t>
            </a:r>
            <a:r>
              <a:rPr lang="ko" sz="1200">
                <a:solidFill>
                  <a:srgbClr val="6897BB"/>
                </a:solidFill>
                <a:highlight>
                  <a:srgbClr val="2B2B2B"/>
                </a:highlight>
              </a:rPr>
              <a:t>5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CC7832"/>
                </a:solidFill>
                <a:highlight>
                  <a:srgbClr val="2B2B2B"/>
                </a:highlight>
              </a:rPr>
              <a:t>, 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CustomButton(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9876AA"/>
                </a:solidFill>
                <a:highlight>
                  <a:srgbClr val="2B2B2B"/>
                </a:highlight>
              </a:rPr>
              <a:t>resources</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missile_button</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9876AA"/>
                </a:solidFill>
                <a:highlight>
                  <a:srgbClr val="2B2B2B"/>
                </a:highlight>
              </a:rPr>
              <a:t>buttonSize</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9876AA"/>
                </a:solidFill>
                <a:highlight>
                  <a:srgbClr val="2B2B2B"/>
                </a:highlight>
              </a:rPr>
              <a:t>buttonSize </a:t>
            </a:r>
            <a:r>
              <a:rPr lang="ko" sz="1200">
                <a:solidFill>
                  <a:srgbClr val="A9B7C6"/>
                </a:solidFill>
                <a:highlight>
                  <a:srgbClr val="2B2B2B"/>
                </a:highlight>
              </a:rPr>
              <a:t>* </a:t>
            </a:r>
            <a:r>
              <a:rPr lang="ko" sz="1200">
                <a:solidFill>
                  <a:srgbClr val="6897BB"/>
                </a:solidFill>
                <a:highlight>
                  <a:srgbClr val="2B2B2B"/>
                </a:highlight>
              </a:rPr>
              <a:t>5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CC7832"/>
                </a:solidFill>
                <a:highlight>
                  <a:srgbClr val="2B2B2B"/>
                </a:highlight>
              </a:rPr>
              <a:t>, 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secondPlayerButton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CustomButton(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9876AA"/>
                </a:solidFill>
                <a:highlight>
                  <a:srgbClr val="2B2B2B"/>
                </a:highlight>
              </a:rPr>
              <a:t>resources</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left_arrow</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9876AA"/>
                </a:solidFill>
                <a:highlight>
                  <a:srgbClr val="2B2B2B"/>
                </a:highlight>
              </a:rPr>
              <a:t>buttonSize</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CC7832"/>
                </a:solidFill>
                <a:highlight>
                  <a:srgbClr val="2B2B2B"/>
                </a:highlight>
              </a:rPr>
              <a:t>, 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CustomButton(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9876AA"/>
                </a:solidFill>
                <a:highlight>
                  <a:srgbClr val="2B2B2B"/>
                </a:highlight>
              </a:rPr>
              <a:t>resources</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right_arrow</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9876AA"/>
                </a:solidFill>
                <a:highlight>
                  <a:srgbClr val="2B2B2B"/>
                </a:highlight>
              </a:rPr>
              <a:t>buttonSize </a:t>
            </a:r>
            <a:r>
              <a:rPr lang="ko" sz="1200">
                <a:solidFill>
                  <a:srgbClr val="A9B7C6"/>
                </a:solidFill>
                <a:highlight>
                  <a:srgbClr val="2B2B2B"/>
                </a:highlight>
              </a:rPr>
              <a:t>* </a:t>
            </a:r>
            <a:r>
              <a:rPr lang="ko" sz="1200">
                <a:solidFill>
                  <a:srgbClr val="6897BB"/>
                </a:solidFill>
                <a:highlight>
                  <a:srgbClr val="2B2B2B"/>
                </a:highlight>
              </a:rPr>
              <a:t>2f</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CC7832"/>
                </a:solidFill>
                <a:highlight>
                  <a:srgbClr val="2B2B2B"/>
                </a:highlight>
              </a:rPr>
              <a:t>, 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CustomButton(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9876AA"/>
                </a:solidFill>
                <a:highlight>
                  <a:srgbClr val="2B2B2B"/>
                </a:highlight>
              </a:rPr>
              <a:t>resources</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missile_button</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CC7832"/>
                </a:solidFill>
                <a:highlight>
                  <a:srgbClr val="2B2B2B"/>
                </a:highlight>
              </a:rPr>
              <a:t>, 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808080"/>
                </a:solidFill>
                <a:highlight>
                  <a:srgbClr val="2B2B2B"/>
                </a:highlight>
              </a:rPr>
              <a:t>//운석 생성</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asteroid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Asteroid(</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808080"/>
                </a:solidFill>
                <a:highlight>
                  <a:srgbClr val="2B2B2B"/>
                </a:highlight>
              </a:rPr>
              <a:t>//점수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var </a:t>
            </a:r>
            <a:r>
              <a:rPr lang="ko" sz="1200">
                <a:solidFill>
                  <a:srgbClr val="9876AA"/>
                </a:solidFill>
                <a:highlight>
                  <a:srgbClr val="2B2B2B"/>
                </a:highlight>
              </a:rPr>
              <a:t>score </a:t>
            </a:r>
            <a:r>
              <a:rPr lang="ko" sz="1200">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CC7832"/>
                </a:solidFill>
                <a:highlight>
                  <a:srgbClr val="2B2B2B"/>
                </a:highlight>
              </a:rPr>
              <a:t>, </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//배경 이미지 생성</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backImage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Bitmap.createScaledBitmap(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galaxy</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808080"/>
                </a:solidFill>
                <a:highlight>
                  <a:srgbClr val="2B2B2B"/>
                </a:highlight>
              </a:rPr>
              <a:t>//Paint 객체</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paint </a:t>
            </a:r>
            <a:r>
              <a:rPr lang="ko" sz="1200">
                <a:solidFill>
                  <a:srgbClr val="A9B7C6"/>
                </a:solidFill>
                <a:highlight>
                  <a:srgbClr val="2B2B2B"/>
                </a:highlight>
              </a:rPr>
              <a:t>= Paint()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//게임 돌리는 코루틴</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val </a:t>
            </a:r>
            <a:r>
              <a:rPr lang="ko" sz="1200">
                <a:solidFill>
                  <a:srgbClr val="9876AA"/>
                </a:solidFill>
                <a:highlight>
                  <a:srgbClr val="2B2B2B"/>
                </a:highlight>
              </a:rPr>
              <a:t>gameProcessing </a:t>
            </a:r>
            <a:r>
              <a:rPr lang="ko" sz="1200">
                <a:solidFill>
                  <a:srgbClr val="A9B7C6"/>
                </a:solidFill>
                <a:highlight>
                  <a:srgbClr val="2B2B2B"/>
                </a:highlight>
              </a:rPr>
              <a:t>= </a:t>
            </a:r>
            <a:r>
              <a:rPr lang="ko" sz="1200" i="1">
                <a:solidFill>
                  <a:srgbClr val="A9B7C6"/>
                </a:solidFill>
                <a:highlight>
                  <a:srgbClr val="2B2B2B"/>
                </a:highlight>
              </a:rPr>
              <a:t>runBlocking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i="1">
                <a:solidFill>
                  <a:srgbClr val="A9B7C6"/>
                </a:solidFill>
                <a:highlight>
                  <a:srgbClr val="2B2B2B"/>
                </a:highlight>
              </a:rPr>
              <a:t>CoroutineScope</a:t>
            </a:r>
            <a:r>
              <a:rPr lang="ko" sz="1200">
                <a:solidFill>
                  <a:srgbClr val="A9B7C6"/>
                </a:solidFill>
                <a:highlight>
                  <a:srgbClr val="2B2B2B"/>
                </a:highlight>
              </a:rPr>
              <a:t>(Dispatchers.</a:t>
            </a:r>
            <a:r>
              <a:rPr lang="ko" sz="1200">
                <a:solidFill>
                  <a:srgbClr val="9876AA"/>
                </a:solidFill>
                <a:highlight>
                  <a:srgbClr val="2B2B2B"/>
                </a:highlight>
              </a:rPr>
              <a:t>Main</a:t>
            </a:r>
            <a:r>
              <a:rPr lang="ko" sz="1200">
                <a:solidFill>
                  <a:srgbClr val="A9B7C6"/>
                </a:solidFill>
                <a:highlight>
                  <a:srgbClr val="2B2B2B"/>
                </a:highlight>
              </a:rPr>
              <a:t>).</a:t>
            </a:r>
            <a:r>
              <a:rPr lang="ko" sz="1200" i="1">
                <a:solidFill>
                  <a:srgbClr val="FFC66D"/>
                </a:solidFill>
                <a:highlight>
                  <a:srgbClr val="2B2B2B"/>
                </a:highlight>
              </a:rPr>
              <a:t>launch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while</a:t>
            </a:r>
            <a:r>
              <a:rPr lang="ko" sz="1200">
                <a:solidFill>
                  <a:srgbClr val="A9B7C6"/>
                </a:solidFill>
                <a:highlight>
                  <a:srgbClr val="2B2B2B"/>
                </a:highlight>
              </a:rPr>
              <a:t>(</a:t>
            </a:r>
            <a:r>
              <a:rPr lang="ko" sz="1200">
                <a:solidFill>
                  <a:srgbClr val="CC7832"/>
                </a:solidFill>
                <a:highlight>
                  <a:srgbClr val="2B2B2B"/>
                </a:highlight>
              </a:rPr>
              <a:t>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0</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.move(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firstPlayerButton</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isTouch</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firstPlayerButton</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9876AA"/>
                </a:solidFill>
                <a:highlight>
                  <a:srgbClr val="2B2B2B"/>
                </a:highlight>
              </a:rPr>
              <a:t>isTouch</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firstPlayerButton</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a:t>
            </a:r>
            <a:r>
              <a:rPr lang="ko" sz="1200">
                <a:solidFill>
                  <a:srgbClr val="9876AA"/>
                </a:solidFill>
                <a:highlight>
                  <a:srgbClr val="2B2B2B"/>
                </a:highlight>
              </a:rPr>
              <a:t>isTouch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.move(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secondPlayerButton</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isTouch</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secondPlayerButton</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9876AA"/>
                </a:solidFill>
                <a:highlight>
                  <a:srgbClr val="2B2B2B"/>
                </a:highlight>
              </a:rPr>
              <a:t>isTouch</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secondPlayerButton</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a:t>
            </a:r>
            <a:r>
              <a:rPr lang="ko" sz="1200">
                <a:solidFill>
                  <a:srgbClr val="9876AA"/>
                </a:solidFill>
                <a:highlight>
                  <a:srgbClr val="2B2B2B"/>
                </a:highlight>
              </a:rPr>
              <a:t>isTouch</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//postInvalidate는 onDraw를 호출한다.</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postInvalidate()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8</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808080"/>
                </a:solidFill>
                <a:highlight>
                  <a:srgbClr val="2B2B2B"/>
                </a:highlight>
              </a:rPr>
              <a:t>//뷰의 크기가 변했을 때 호출됨</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//onDraw보다 먼저 호출</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onSizeChanged</a:t>
            </a:r>
            <a:r>
              <a:rPr lang="ko" sz="1200">
                <a:solidFill>
                  <a:srgbClr val="A9B7C6"/>
                </a:solidFill>
                <a:highlight>
                  <a:srgbClr val="2B2B2B"/>
                </a:highlight>
              </a:rPr>
              <a:t>(w: Int</a:t>
            </a:r>
            <a:r>
              <a:rPr lang="ko" sz="1200">
                <a:solidFill>
                  <a:srgbClr val="CC7832"/>
                </a:solidFill>
                <a:highlight>
                  <a:srgbClr val="2B2B2B"/>
                </a:highlight>
              </a:rPr>
              <a:t>, </a:t>
            </a:r>
            <a:r>
              <a:rPr lang="ko" sz="1200">
                <a:solidFill>
                  <a:srgbClr val="A9B7C6"/>
                </a:solidFill>
                <a:highlight>
                  <a:srgbClr val="2B2B2B"/>
                </a:highlight>
              </a:rPr>
              <a:t>h: Int</a:t>
            </a:r>
            <a:r>
              <a:rPr lang="ko" sz="1200">
                <a:solidFill>
                  <a:srgbClr val="CC7832"/>
                </a:solidFill>
                <a:highlight>
                  <a:srgbClr val="2B2B2B"/>
                </a:highlight>
              </a:rPr>
              <a:t>, </a:t>
            </a:r>
            <a:r>
              <a:rPr lang="ko" sz="1200">
                <a:solidFill>
                  <a:srgbClr val="A9B7C6"/>
                </a:solidFill>
                <a:highlight>
                  <a:srgbClr val="2B2B2B"/>
                </a:highlight>
              </a:rPr>
              <a:t>oldw: Int</a:t>
            </a:r>
            <a:r>
              <a:rPr lang="ko" sz="1200">
                <a:solidFill>
                  <a:srgbClr val="CC7832"/>
                </a:solidFill>
                <a:highlight>
                  <a:srgbClr val="2B2B2B"/>
                </a:highlight>
              </a:rPr>
              <a:t>, </a:t>
            </a:r>
            <a:r>
              <a:rPr lang="ko" sz="1200">
                <a:solidFill>
                  <a:srgbClr val="A9B7C6"/>
                </a:solidFill>
                <a:highlight>
                  <a:srgbClr val="2B2B2B"/>
                </a:highlight>
              </a:rPr>
              <a:t>oldh: Int)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.onSizeChanged(w</a:t>
            </a:r>
            <a:r>
              <a:rPr lang="ko" sz="1200">
                <a:solidFill>
                  <a:srgbClr val="CC7832"/>
                </a:solidFill>
                <a:highlight>
                  <a:srgbClr val="2B2B2B"/>
                </a:highlight>
              </a:rPr>
              <a:t>, </a:t>
            </a:r>
            <a:r>
              <a:rPr lang="ko" sz="1200">
                <a:solidFill>
                  <a:srgbClr val="A9B7C6"/>
                </a:solidFill>
                <a:highlight>
                  <a:srgbClr val="2B2B2B"/>
                </a:highlight>
              </a:rPr>
              <a:t>h</a:t>
            </a:r>
            <a:r>
              <a:rPr lang="ko" sz="1200">
                <a:solidFill>
                  <a:srgbClr val="CC7832"/>
                </a:solidFill>
                <a:highlight>
                  <a:srgbClr val="2B2B2B"/>
                </a:highlight>
              </a:rPr>
              <a:t>, </a:t>
            </a:r>
            <a:r>
              <a:rPr lang="ko" sz="1200">
                <a:solidFill>
                  <a:srgbClr val="A9B7C6"/>
                </a:solidFill>
                <a:highlight>
                  <a:srgbClr val="2B2B2B"/>
                </a:highlight>
              </a:rPr>
              <a:t>oldw</a:t>
            </a:r>
            <a:r>
              <a:rPr lang="ko" sz="1200">
                <a:solidFill>
                  <a:srgbClr val="CC7832"/>
                </a:solidFill>
                <a:highlight>
                  <a:srgbClr val="2B2B2B"/>
                </a:highlight>
              </a:rPr>
              <a:t>, </a:t>
            </a:r>
            <a:r>
              <a:rPr lang="ko" sz="1200">
                <a:solidFill>
                  <a:srgbClr val="A9B7C6"/>
                </a:solidFill>
                <a:highlight>
                  <a:srgbClr val="2B2B2B"/>
                </a:highlight>
              </a:rPr>
              <a:t>oldh)</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//화면 크기 알아내기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display = (</a:t>
            </a:r>
            <a:r>
              <a:rPr lang="ko" sz="1200" i="1">
                <a:solidFill>
                  <a:srgbClr val="9876AA"/>
                </a:solidFill>
                <a:highlight>
                  <a:srgbClr val="2B2B2B"/>
                </a:highlight>
              </a:rPr>
              <a:t>context</a:t>
            </a:r>
            <a:r>
              <a:rPr lang="ko" sz="1200">
                <a:solidFill>
                  <a:srgbClr val="A9B7C6"/>
                </a:solidFill>
                <a:highlight>
                  <a:srgbClr val="2B2B2B"/>
                </a:highlight>
              </a:rPr>
              <a:t>.getSystemService(Context.</a:t>
            </a:r>
            <a:r>
              <a:rPr lang="ko" sz="1200" i="1">
                <a:solidFill>
                  <a:srgbClr val="9876AA"/>
                </a:solidFill>
                <a:highlight>
                  <a:srgbClr val="2B2B2B"/>
                </a:highlight>
              </a:rPr>
              <a:t>WINDOW_SERVICE</a:t>
            </a:r>
            <a:r>
              <a:rPr lang="ko" sz="1200">
                <a:solidFill>
                  <a:srgbClr val="A9B7C6"/>
                </a:solidFill>
                <a:highlight>
                  <a:srgbClr val="2B2B2B"/>
                </a:highlight>
              </a:rPr>
              <a:t>) </a:t>
            </a:r>
            <a:r>
              <a:rPr lang="ko" sz="1200">
                <a:solidFill>
                  <a:srgbClr val="CC7832"/>
                </a:solidFill>
                <a:highlight>
                  <a:srgbClr val="2B2B2B"/>
                </a:highlight>
              </a:rPr>
              <a:t>as </a:t>
            </a:r>
            <a:r>
              <a:rPr lang="ko" sz="1200">
                <a:solidFill>
                  <a:srgbClr val="A9B7C6"/>
                </a:solidFill>
                <a:highlight>
                  <a:srgbClr val="2B2B2B"/>
                </a:highlight>
              </a:rPr>
              <a:t>WindowManager).</a:t>
            </a:r>
            <a:r>
              <a:rPr lang="ko" sz="1200" i="1">
                <a:solidFill>
                  <a:srgbClr val="9876AA"/>
                </a:solidFill>
                <a:highlight>
                  <a:srgbClr val="2B2B2B"/>
                </a:highlight>
              </a:rPr>
              <a:t>defaultDisplay</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point = Point()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display.getSize(point)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screenSize </a:t>
            </a:r>
            <a:r>
              <a:rPr lang="ko" sz="1200">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(point.</a:t>
            </a:r>
            <a:r>
              <a:rPr lang="ko" sz="1200">
                <a:solidFill>
                  <a:srgbClr val="9876AA"/>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point.</a:t>
            </a:r>
            <a:r>
              <a:rPr lang="ko" sz="1200">
                <a:solidFill>
                  <a:srgbClr val="9876AA"/>
                </a:solidFill>
                <a:highlight>
                  <a:srgbClr val="2B2B2B"/>
                </a:highlight>
              </a:rPr>
              <a:t>y</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//버튼 크기를 화면 가로 크기의 1/6으로 지정</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buttonSize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6</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808080"/>
                </a:solidFill>
                <a:highlight>
                  <a:srgbClr val="2B2B2B"/>
                </a:highlight>
              </a:rPr>
              <a:t>//운석 초기 위치 지정</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initAsteroid()</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//게임 실행 코루틴</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gameProcessing</a:t>
            </a:r>
            <a:r>
              <a:rPr lang="ko" sz="1200">
                <a:solidFill>
                  <a:srgbClr val="A9B7C6"/>
                </a:solidFill>
                <a:highlight>
                  <a:srgbClr val="2B2B2B"/>
                </a:highlight>
              </a:rPr>
              <a:t>.start()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//뷰가 윈도우에서 사라질 때 발생하는 함수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onDetachedFromWindow</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gameProcessing</a:t>
            </a:r>
            <a:r>
              <a:rPr lang="ko" sz="1200">
                <a:solidFill>
                  <a:srgbClr val="A9B7C6"/>
                </a:solidFill>
                <a:highlight>
                  <a:srgbClr val="2B2B2B"/>
                </a:highlight>
              </a:rPr>
              <a:t>.cancel()</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.onDetachedFromWindow()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//뷰를 그리는 함수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onDraw</a:t>
            </a:r>
            <a:r>
              <a:rPr lang="ko" sz="1200">
                <a:solidFill>
                  <a:srgbClr val="A9B7C6"/>
                </a:solidFill>
                <a:highlight>
                  <a:srgbClr val="2B2B2B"/>
                </a:highlight>
              </a:rPr>
              <a:t>(canvas: Canvas?)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canvas!!.drawBitmap(</a:t>
            </a:r>
            <a:r>
              <a:rPr lang="ko" sz="1200">
                <a:solidFill>
                  <a:srgbClr val="9876AA"/>
                </a:solidFill>
                <a:highlight>
                  <a:srgbClr val="2B2B2B"/>
                </a:highlight>
              </a:rPr>
              <a:t>backImage</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null</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//우주선과 미사일이 충돌했는지 검사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(isCollision(</a:t>
            </a:r>
            <a:r>
              <a:rPr lang="ko" sz="1200">
                <a:solidFill>
                  <a:srgbClr val="9876AA"/>
                </a:solidFill>
                <a:highlight>
                  <a:srgbClr val="2B2B2B"/>
                </a:highlight>
              </a:rPr>
              <a:t>spaceShip1</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isMissileFire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score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(isCollision(</a:t>
            </a:r>
            <a:r>
              <a:rPr lang="ko" sz="1200">
                <a:solidFill>
                  <a:srgbClr val="9876AA"/>
                </a:solidFill>
                <a:highlight>
                  <a:srgbClr val="2B2B2B"/>
                </a:highlight>
              </a:rPr>
              <a:t>spaceShip2</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isMissileFire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score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//운석 충돌 체크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(isCollisionAsteroid(</a:t>
            </a:r>
            <a:r>
              <a:rPr lang="ko" sz="1200">
                <a:solidFill>
                  <a:srgbClr val="9876AA"/>
                </a:solidFill>
                <a:highlight>
                  <a:srgbClr val="2B2B2B"/>
                </a:highlight>
              </a:rPr>
              <a:t>spaceShip1</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initAsteroid()</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isMissileFire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score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(isCollisionAsteroid(</a:t>
            </a:r>
            <a:r>
              <a:rPr lang="ko" sz="1200">
                <a:solidFill>
                  <a:srgbClr val="9876AA"/>
                </a:solidFill>
                <a:highlight>
                  <a:srgbClr val="2B2B2B"/>
                </a:highlight>
              </a:rPr>
              <a:t>spaceShip2</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initAsteroid()</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isMissileFire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score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//우주선과 운석 그리기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y</a:t>
            </a:r>
            <a:r>
              <a:rPr lang="ko" sz="1200">
                <a:solidFill>
                  <a:srgbClr val="A9B7C6"/>
                </a:solidFill>
                <a:highlight>
                  <a:srgbClr val="2B2B2B"/>
                </a:highlight>
              </a:rPr>
              <a:t>.toFloat()</a:t>
            </a:r>
            <a:r>
              <a:rPr lang="ko" sz="1200">
                <a:solidFill>
                  <a:srgbClr val="CC7832"/>
                </a:solidFill>
                <a:highlight>
                  <a:srgbClr val="2B2B2B"/>
                </a:highlight>
              </a:rPr>
              <a:t>, null</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y</a:t>
            </a:r>
            <a:r>
              <a:rPr lang="ko" sz="1200">
                <a:solidFill>
                  <a:srgbClr val="A9B7C6"/>
                </a:solidFill>
                <a:highlight>
                  <a:srgbClr val="2B2B2B"/>
                </a:highlight>
              </a:rPr>
              <a:t>.toFloat()</a:t>
            </a:r>
            <a:r>
              <a:rPr lang="ko" sz="1200">
                <a:solidFill>
                  <a:srgbClr val="CC7832"/>
                </a:solidFill>
                <a:highlight>
                  <a:srgbClr val="2B2B2B"/>
                </a:highlight>
              </a:rPr>
              <a:t>, null</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a:t>
            </a:r>
            <a:r>
              <a:rPr lang="ko" sz="1200">
                <a:solidFill>
                  <a:srgbClr val="9876AA"/>
                </a:solidFill>
                <a:highlight>
                  <a:srgbClr val="2B2B2B"/>
                </a:highlight>
              </a:rPr>
              <a:t>asteroid</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asteroid</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asteroid</a:t>
            </a:r>
            <a:r>
              <a:rPr lang="ko" sz="1200">
                <a:solidFill>
                  <a:srgbClr val="A9B7C6"/>
                </a:solidFill>
                <a:highlight>
                  <a:srgbClr val="2B2B2B"/>
                </a:highlight>
              </a:rPr>
              <a:t>.</a:t>
            </a:r>
            <a:r>
              <a:rPr lang="ko" sz="1200">
                <a:solidFill>
                  <a:srgbClr val="9876AA"/>
                </a:solidFill>
                <a:highlight>
                  <a:srgbClr val="2B2B2B"/>
                </a:highlight>
              </a:rPr>
              <a:t>y</a:t>
            </a:r>
            <a:r>
              <a:rPr lang="ko" sz="1200">
                <a:solidFill>
                  <a:srgbClr val="A9B7C6"/>
                </a:solidFill>
                <a:highlight>
                  <a:srgbClr val="2B2B2B"/>
                </a:highlight>
              </a:rPr>
              <a:t>.toFloat()</a:t>
            </a:r>
            <a:r>
              <a:rPr lang="ko" sz="1200">
                <a:solidFill>
                  <a:srgbClr val="CC7832"/>
                </a:solidFill>
                <a:highlight>
                  <a:srgbClr val="2B2B2B"/>
                </a:highlight>
              </a:rPr>
              <a:t>, null</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//우주선이 미사일을 발사하는 중인지 검사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isMissileFire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.fire(canvas)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isMissileFire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.fire(canvas)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//버튼 그리기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(button </a:t>
            </a:r>
            <a:r>
              <a:rPr lang="ko" sz="1200">
                <a:solidFill>
                  <a:srgbClr val="CC7832"/>
                </a:solidFill>
                <a:highlight>
                  <a:srgbClr val="2B2B2B"/>
                </a:highlight>
              </a:rPr>
              <a:t>in </a:t>
            </a:r>
            <a:r>
              <a:rPr lang="ko" sz="1200">
                <a:solidFill>
                  <a:srgbClr val="9876AA"/>
                </a:solidFill>
                <a:highlight>
                  <a:srgbClr val="2B2B2B"/>
                </a:highlight>
              </a:rPr>
              <a:t>firstPlayerButton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.drawBitmap(button.</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A9B7C6"/>
                </a:solidFill>
                <a:highlight>
                  <a:srgbClr val="2B2B2B"/>
                </a:highlight>
              </a:rPr>
              <a:t>button.</a:t>
            </a:r>
            <a:r>
              <a:rPr lang="ko" sz="1200">
                <a:solidFill>
                  <a:srgbClr val="9876AA"/>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button.</a:t>
            </a:r>
            <a:r>
              <a:rPr lang="ko" sz="1200">
                <a:solidFill>
                  <a:srgbClr val="9876AA"/>
                </a:solidFill>
                <a:highlight>
                  <a:srgbClr val="2B2B2B"/>
                </a:highlight>
              </a:rPr>
              <a:t>y</a:t>
            </a:r>
            <a:r>
              <a:rPr lang="ko" sz="1200">
                <a:solidFill>
                  <a:srgbClr val="CC7832"/>
                </a:solidFill>
                <a:highlight>
                  <a:srgbClr val="2B2B2B"/>
                </a:highlight>
              </a:rPr>
              <a:t>, null</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(button </a:t>
            </a:r>
            <a:r>
              <a:rPr lang="ko" sz="1200">
                <a:solidFill>
                  <a:srgbClr val="CC7832"/>
                </a:solidFill>
                <a:highlight>
                  <a:srgbClr val="2B2B2B"/>
                </a:highlight>
              </a:rPr>
              <a:t>in </a:t>
            </a:r>
            <a:r>
              <a:rPr lang="ko" sz="1200">
                <a:solidFill>
                  <a:srgbClr val="9876AA"/>
                </a:solidFill>
                <a:highlight>
                  <a:srgbClr val="2B2B2B"/>
                </a:highlight>
              </a:rPr>
              <a:t>secondPlayerButton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.drawBitmap(button.</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A9B7C6"/>
                </a:solidFill>
                <a:highlight>
                  <a:srgbClr val="2B2B2B"/>
                </a:highlight>
              </a:rPr>
              <a:t>button.</a:t>
            </a:r>
            <a:r>
              <a:rPr lang="ko" sz="1200">
                <a:solidFill>
                  <a:srgbClr val="9876AA"/>
                </a:solidFill>
                <a:highlight>
                  <a:srgbClr val="2B2B2B"/>
                </a:highlight>
              </a:rPr>
              <a:t>x</a:t>
            </a:r>
            <a:r>
              <a:rPr lang="ko" sz="1200">
                <a:solidFill>
                  <a:srgbClr val="CC7832"/>
                </a:solidFill>
                <a:highlight>
                  <a:srgbClr val="2B2B2B"/>
                </a:highlight>
              </a:rPr>
              <a:t>, </a:t>
            </a:r>
            <a:r>
              <a:rPr lang="ko" sz="1200">
                <a:solidFill>
                  <a:srgbClr val="A9B7C6"/>
                </a:solidFill>
                <a:highlight>
                  <a:srgbClr val="2B2B2B"/>
                </a:highlight>
              </a:rPr>
              <a:t>button.</a:t>
            </a:r>
            <a:r>
              <a:rPr lang="ko" sz="1200">
                <a:solidFill>
                  <a:srgbClr val="9876AA"/>
                </a:solidFill>
                <a:highlight>
                  <a:srgbClr val="2B2B2B"/>
                </a:highlight>
              </a:rPr>
              <a:t>y</a:t>
            </a:r>
            <a:r>
              <a:rPr lang="ko" sz="1200">
                <a:solidFill>
                  <a:srgbClr val="CC7832"/>
                </a:solidFill>
                <a:highlight>
                  <a:srgbClr val="2B2B2B"/>
                </a:highlight>
              </a:rPr>
              <a:t>, null</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//점수를 출력할 Paint 객체 속성 지정</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WHITE</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r>
              <a:rPr lang="ko" sz="1200" i="1">
                <a:solidFill>
                  <a:srgbClr val="9876AA"/>
                </a:solidFill>
                <a:highlight>
                  <a:srgbClr val="2B2B2B"/>
                </a:highlight>
              </a:rPr>
              <a:t>isAntiAlias </a:t>
            </a:r>
            <a:r>
              <a:rPr lang="ko" sz="1200">
                <a:solidFill>
                  <a:srgbClr val="A9B7C6"/>
                </a:solidFill>
                <a:highlight>
                  <a:srgbClr val="2B2B2B"/>
                </a:highlight>
              </a:rPr>
              <a:t>=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r>
              <a:rPr lang="ko" sz="1200" i="1">
                <a:solidFill>
                  <a:srgbClr val="9876AA"/>
                </a:solidFill>
                <a:highlight>
                  <a:srgbClr val="2B2B2B"/>
                </a:highlight>
              </a:rPr>
              <a:t>typeface </a:t>
            </a:r>
            <a:r>
              <a:rPr lang="ko" sz="1200">
                <a:solidFill>
                  <a:srgbClr val="A9B7C6"/>
                </a:solidFill>
                <a:highlight>
                  <a:srgbClr val="2B2B2B"/>
                </a:highlight>
              </a:rPr>
              <a:t>= Typeface.create(</a:t>
            </a:r>
            <a:r>
              <a:rPr lang="ko" sz="1200">
                <a:solidFill>
                  <a:srgbClr val="6A8759"/>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Typeface.</a:t>
            </a:r>
            <a:r>
              <a:rPr lang="ko" sz="1200" i="1">
                <a:solidFill>
                  <a:srgbClr val="9876AA"/>
                </a:solidFill>
                <a:highlight>
                  <a:srgbClr val="2B2B2B"/>
                </a:highlight>
              </a:rPr>
              <a:t>BOLD</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r>
              <a:rPr lang="ko" sz="1200" i="1">
                <a:solidFill>
                  <a:srgbClr val="9876AA"/>
                </a:solidFill>
                <a:highlight>
                  <a:srgbClr val="2B2B2B"/>
                </a:highlight>
              </a:rPr>
              <a:t>textSize </a:t>
            </a:r>
            <a:r>
              <a:rPr lang="ko" sz="1200">
                <a:solidFill>
                  <a:srgbClr val="A9B7C6"/>
                </a:solidFill>
                <a:highlight>
                  <a:srgbClr val="2B2B2B"/>
                </a:highlight>
              </a:rPr>
              <a:t>= </a:t>
            </a:r>
            <a:r>
              <a:rPr lang="ko" sz="1200">
                <a:solidFill>
                  <a:srgbClr val="6897BB"/>
                </a:solidFill>
                <a:highlight>
                  <a:srgbClr val="2B2B2B"/>
                </a:highlight>
              </a:rPr>
              <a:t>62f</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A8759"/>
                </a:solidFill>
                <a:highlight>
                  <a:srgbClr val="2B2B2B"/>
                </a:highlight>
              </a:rPr>
              <a:t>"점수 : </a:t>
            </a:r>
            <a:r>
              <a:rPr lang="ko" sz="1200">
                <a:solidFill>
                  <a:srgbClr val="CC7832"/>
                </a:solidFill>
                <a:highlight>
                  <a:srgbClr val="2B2B2B"/>
                </a:highlight>
              </a:rPr>
              <a:t>${</a:t>
            </a:r>
            <a:r>
              <a:rPr lang="ko" sz="1200">
                <a:solidFill>
                  <a:srgbClr val="9876AA"/>
                </a:solidFill>
                <a:highlight>
                  <a:srgbClr val="2B2B2B"/>
                </a:highlight>
              </a:rPr>
              <a:t>score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CC7832"/>
                </a:solidFill>
                <a:highlight>
                  <a:srgbClr val="2B2B2B"/>
                </a:highlight>
              </a:rPr>
              <a:t>}</a:t>
            </a:r>
            <a:r>
              <a:rPr lang="ko" sz="1200">
                <a:solidFill>
                  <a:srgbClr val="6A8759"/>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width</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9876AA"/>
                </a:solidFill>
                <a:highlight>
                  <a:srgbClr val="2B2B2B"/>
                </a:highlight>
              </a:rPr>
              <a:t>firstPlayerButton</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height</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paint</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.rotate(</a:t>
            </a:r>
            <a:r>
              <a:rPr lang="ko" sz="1200">
                <a:solidFill>
                  <a:srgbClr val="6897BB"/>
                </a:solidFill>
                <a:highlight>
                  <a:srgbClr val="2B2B2B"/>
                </a:highlight>
              </a:rPr>
              <a:t>180f</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2f</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2f</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6A8759"/>
                </a:solidFill>
                <a:highlight>
                  <a:srgbClr val="2B2B2B"/>
                </a:highlight>
              </a:rPr>
              <a:t>"점수 : </a:t>
            </a:r>
            <a:r>
              <a:rPr lang="ko" sz="1200">
                <a:solidFill>
                  <a:srgbClr val="CC7832"/>
                </a:solidFill>
                <a:highlight>
                  <a:srgbClr val="2B2B2B"/>
                </a:highlight>
              </a:rPr>
              <a:t>${</a:t>
            </a:r>
            <a:r>
              <a:rPr lang="ko" sz="1200">
                <a:solidFill>
                  <a:srgbClr val="9876AA"/>
                </a:solidFill>
                <a:highlight>
                  <a:srgbClr val="2B2B2B"/>
                </a:highlight>
              </a:rPr>
              <a:t>score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CC7832"/>
                </a:solidFill>
                <a:highlight>
                  <a:srgbClr val="2B2B2B"/>
                </a:highlight>
              </a:rPr>
              <a:t>}</a:t>
            </a:r>
            <a:r>
              <a:rPr lang="ko" sz="1200">
                <a:solidFill>
                  <a:srgbClr val="6A8759"/>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width</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9876AA"/>
                </a:solidFill>
                <a:highlight>
                  <a:srgbClr val="2B2B2B"/>
                </a:highlight>
              </a:rPr>
              <a:t>firstPlayerButton</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height</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paint</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.rotate(</a:t>
            </a:r>
            <a:r>
              <a:rPr lang="ko" sz="1200">
                <a:solidFill>
                  <a:srgbClr val="6897BB"/>
                </a:solidFill>
                <a:highlight>
                  <a:srgbClr val="2B2B2B"/>
                </a:highlight>
              </a:rPr>
              <a:t>180f</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6897BB"/>
                </a:solidFill>
                <a:highlight>
                  <a:srgbClr val="2B2B2B"/>
                </a:highlight>
              </a:rPr>
              <a:t>2f</a:t>
            </a:r>
            <a:r>
              <a:rPr lang="ko" sz="1200">
                <a:solidFill>
                  <a:srgbClr val="CC7832"/>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2f</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//미사일과 우주선 충돌 검사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isCollision</a:t>
            </a:r>
            <a:r>
              <a:rPr lang="ko" sz="1200">
                <a:solidFill>
                  <a:srgbClr val="A9B7C6"/>
                </a:solidFill>
                <a:highlight>
                  <a:srgbClr val="2B2B2B"/>
                </a:highlight>
              </a:rPr>
              <a:t>(spaceShip: SpaceShip):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if </a:t>
            </a:r>
            <a:r>
              <a:rPr lang="ko" sz="1200">
                <a:solidFill>
                  <a:srgbClr val="A9B7C6"/>
                </a:solidFill>
                <a:highlight>
                  <a:srgbClr val="2B2B2B"/>
                </a:highlight>
              </a:rPr>
              <a:t>(spaceShip == </a:t>
            </a:r>
            <a:r>
              <a:rPr lang="ko" sz="1200">
                <a:solidFill>
                  <a:srgbClr val="9876AA"/>
                </a:solidFill>
                <a:highlight>
                  <a:srgbClr val="2B2B2B"/>
                </a:highlight>
              </a:rPr>
              <a:t>spaceShip2</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(spaceShip.</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width </a:t>
            </a:r>
            <a:r>
              <a:rPr lang="ko" sz="1200">
                <a:solidFill>
                  <a:srgbClr val="A9B7C6"/>
                </a:solidFill>
                <a:highlight>
                  <a:srgbClr val="2B2B2B"/>
                </a:highlight>
              </a:rPr>
              <a:t>&gt; Math.abs(spaceShip.</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 &amp;&amp; (spaceShip.</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width </a:t>
            </a:r>
            <a:r>
              <a:rPr lang="ko" sz="1200">
                <a:solidFill>
                  <a:srgbClr val="A9B7C6"/>
                </a:solidFill>
                <a:highlight>
                  <a:srgbClr val="2B2B2B"/>
                </a:highlight>
              </a:rPr>
              <a:t>&gt; Math.abs(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spaceShip.</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spaceShip1</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else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(spaceShip.</a:t>
            </a:r>
            <a:r>
              <a:rPr lang="ko" sz="1200">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width </a:t>
            </a:r>
            <a:r>
              <a:rPr lang="ko" sz="1200">
                <a:solidFill>
                  <a:srgbClr val="A9B7C6"/>
                </a:solidFill>
                <a:highlight>
                  <a:srgbClr val="2B2B2B"/>
                </a:highlight>
              </a:rPr>
              <a:t>&gt; Math.abs(spaceShip.</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 &amp;&amp; (spaceShip.</a:t>
            </a:r>
            <a:r>
              <a:rPr lang="ko" sz="1200">
                <a:solidFill>
                  <a:srgbClr val="9876AA"/>
                </a:solidFill>
                <a:highlight>
                  <a:srgbClr val="2B2B2B"/>
                </a:highlight>
              </a:rPr>
              <a:t>height </a:t>
            </a:r>
            <a:r>
              <a:rPr lang="ko" sz="1200">
                <a:solidFill>
                  <a:srgbClr val="A9B7C6"/>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width </a:t>
            </a:r>
            <a:r>
              <a:rPr lang="ko" sz="1200">
                <a:solidFill>
                  <a:srgbClr val="A9B7C6"/>
                </a:solidFill>
                <a:highlight>
                  <a:srgbClr val="2B2B2B"/>
                </a:highlight>
              </a:rPr>
              <a:t>&gt; Math.abs(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spaceShip.</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spaceShip2</a:t>
            </a:r>
            <a:r>
              <a:rPr lang="ko" sz="1200">
                <a:solidFill>
                  <a:srgbClr val="A9B7C6"/>
                </a:solidFill>
                <a:highlight>
                  <a:srgbClr val="2B2B2B"/>
                </a:highlight>
              </a:rPr>
              <a:t>.</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//운석 충돌 검사</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isCollisionAsteroid</a:t>
            </a:r>
            <a:r>
              <a:rPr lang="ko" sz="1200">
                <a:solidFill>
                  <a:srgbClr val="A9B7C6"/>
                </a:solidFill>
                <a:highlight>
                  <a:srgbClr val="2B2B2B"/>
                </a:highlight>
              </a:rPr>
              <a:t>(spaceShip: SpaceShip):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a:t>
            </a:r>
            <a:r>
              <a:rPr lang="ko" sz="1200">
                <a:solidFill>
                  <a:srgbClr val="A9B7C6"/>
                </a:solidFill>
                <a:highlight>
                  <a:srgbClr val="2B2B2B"/>
                </a:highlight>
              </a:rPr>
              <a:t>(</a:t>
            </a:r>
            <a:r>
              <a:rPr lang="ko" sz="1200">
                <a:solidFill>
                  <a:srgbClr val="9876AA"/>
                </a:solidFill>
                <a:highlight>
                  <a:srgbClr val="2B2B2B"/>
                </a:highlight>
              </a:rPr>
              <a:t>asteroid</a:t>
            </a:r>
            <a:r>
              <a:rPr lang="ko" sz="1200">
                <a:solidFill>
                  <a:srgbClr val="A9B7C6"/>
                </a:solidFill>
                <a:highlight>
                  <a:srgbClr val="2B2B2B"/>
                </a:highlight>
              </a:rPr>
              <a:t>.</a:t>
            </a:r>
            <a:r>
              <a:rPr lang="ko" sz="1200">
                <a:solidFill>
                  <a:srgbClr val="9876AA"/>
                </a:solidFill>
                <a:highlight>
                  <a:srgbClr val="2B2B2B"/>
                </a:highlight>
              </a:rPr>
              <a:t>width </a:t>
            </a:r>
            <a:r>
              <a:rPr lang="ko" sz="1200">
                <a:solidFill>
                  <a:srgbClr val="A9B7C6"/>
                </a:solidFill>
                <a:highlight>
                  <a:srgbClr val="2B2B2B"/>
                </a:highlight>
              </a:rPr>
              <a:t>+ spaceShip.</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width </a:t>
            </a:r>
            <a:r>
              <a:rPr lang="ko" sz="1200">
                <a:solidFill>
                  <a:srgbClr val="A9B7C6"/>
                </a:solidFill>
                <a:highlight>
                  <a:srgbClr val="2B2B2B"/>
                </a:highlight>
              </a:rPr>
              <a:t>&gt; Math.abs(</a:t>
            </a:r>
            <a:r>
              <a:rPr lang="ko" sz="1200">
                <a:solidFill>
                  <a:srgbClr val="9876AA"/>
                </a:solidFill>
                <a:highlight>
                  <a:srgbClr val="2B2B2B"/>
                </a:highlight>
              </a:rPr>
              <a:t>asteroid</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spaceShip.</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 &amp;&amp; </a:t>
            </a:r>
            <a:r>
              <a:rPr lang="ko" sz="1200">
                <a:solidFill>
                  <a:srgbClr val="9876AA"/>
                </a:solidFill>
                <a:highlight>
                  <a:srgbClr val="2B2B2B"/>
                </a:highlight>
              </a:rPr>
              <a:t>asteroid</a:t>
            </a:r>
            <a:r>
              <a:rPr lang="ko" sz="1200">
                <a:solidFill>
                  <a:srgbClr val="A9B7C6"/>
                </a:solidFill>
                <a:highlight>
                  <a:srgbClr val="2B2B2B"/>
                </a:highlight>
              </a:rPr>
              <a:t>.</a:t>
            </a:r>
            <a:r>
              <a:rPr lang="ko" sz="1200">
                <a:solidFill>
                  <a:srgbClr val="9876AA"/>
                </a:solidFill>
                <a:highlight>
                  <a:srgbClr val="2B2B2B"/>
                </a:highlight>
              </a:rPr>
              <a:t>height </a:t>
            </a:r>
            <a:r>
              <a:rPr lang="ko" sz="1200">
                <a:solidFill>
                  <a:srgbClr val="A9B7C6"/>
                </a:solidFill>
                <a:highlight>
                  <a:srgbClr val="2B2B2B"/>
                </a:highlight>
              </a:rPr>
              <a:t>+ spaceShip.</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width </a:t>
            </a:r>
            <a:r>
              <a:rPr lang="ko" sz="1200">
                <a:solidFill>
                  <a:srgbClr val="A9B7C6"/>
                </a:solidFill>
                <a:highlight>
                  <a:srgbClr val="2B2B2B"/>
                </a:highlight>
              </a:rPr>
              <a:t>&gt; Math.abs(</a:t>
            </a:r>
            <a:r>
              <a:rPr lang="ko" sz="1200">
                <a:solidFill>
                  <a:srgbClr val="9876AA"/>
                </a:solidFill>
                <a:highlight>
                  <a:srgbClr val="2B2B2B"/>
                </a:highlight>
              </a:rPr>
              <a:t>asteroid</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spaceShip.</a:t>
            </a:r>
            <a:r>
              <a:rPr lang="ko" sz="1200">
                <a:solidFill>
                  <a:srgbClr val="9876AA"/>
                </a:solidFill>
                <a:highlight>
                  <a:srgbClr val="2B2B2B"/>
                </a:highlight>
              </a:rPr>
              <a:t>missile</a:t>
            </a:r>
            <a:r>
              <a:rPr lang="ko" sz="1200">
                <a:solidFill>
                  <a:srgbClr val="A9B7C6"/>
                </a:solidFill>
                <a:highlight>
                  <a:srgbClr val="2B2B2B"/>
                </a:highlight>
              </a:rPr>
              <a:t>.</a:t>
            </a:r>
            <a:r>
              <a:rPr lang="ko" sz="1200">
                <a:solidFill>
                  <a:srgbClr val="9876AA"/>
                </a:solidFill>
                <a:highlight>
                  <a:srgbClr val="2B2B2B"/>
                </a:highlight>
              </a:rPr>
              <a:t>y</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//터치 이벤트 발생시</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onTouchEvent</a:t>
            </a:r>
            <a:r>
              <a:rPr lang="ko" sz="1200">
                <a:solidFill>
                  <a:srgbClr val="A9B7C6"/>
                </a:solidFill>
                <a:highlight>
                  <a:srgbClr val="2B2B2B"/>
                </a:highlight>
              </a:rPr>
              <a:t>(event: MotionEvent):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x = Array(</a:t>
            </a:r>
            <a:r>
              <a:rPr lang="ko" sz="1200">
                <a:solidFill>
                  <a:srgbClr val="6897BB"/>
                </a:solidFill>
                <a:highlight>
                  <a:srgbClr val="2B2B2B"/>
                </a:highlight>
              </a:rPr>
              <a:t>4</a:t>
            </a:r>
            <a:r>
              <a:rPr lang="ko" sz="1200">
                <a:solidFill>
                  <a:srgbClr val="A9B7C6"/>
                </a:solidFill>
                <a:highlight>
                  <a:srgbClr val="2B2B2B"/>
                </a:highlight>
              </a:rPr>
              <a:t>) </a:t>
            </a:r>
            <a:r>
              <a:rPr lang="ko" sz="1200" b="1">
                <a:solidFill>
                  <a:srgbClr val="A9B7C6"/>
                </a:solidFill>
                <a:highlight>
                  <a:srgbClr val="2B2B2B"/>
                </a:highlight>
              </a:rPr>
              <a:t>{</a:t>
            </a:r>
            <a:r>
              <a:rPr lang="ko" sz="1200">
                <a:solidFill>
                  <a:srgbClr val="A9B7C6"/>
                </a:solidFill>
                <a:highlight>
                  <a:srgbClr val="2B2B2B"/>
                </a:highlight>
              </a:rPr>
              <a:t>-</a:t>
            </a:r>
            <a:r>
              <a:rPr lang="ko" sz="1200">
                <a:solidFill>
                  <a:srgbClr val="6897BB"/>
                </a:solidFill>
                <a:highlight>
                  <a:srgbClr val="2B2B2B"/>
                </a:highlight>
              </a:rPr>
              <a:t>1f</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y = Array(</a:t>
            </a:r>
            <a:r>
              <a:rPr lang="ko" sz="1200">
                <a:solidFill>
                  <a:srgbClr val="6897BB"/>
                </a:solidFill>
                <a:highlight>
                  <a:srgbClr val="2B2B2B"/>
                </a:highlight>
              </a:rPr>
              <a:t>4</a:t>
            </a:r>
            <a:r>
              <a:rPr lang="ko" sz="1200">
                <a:solidFill>
                  <a:srgbClr val="A9B7C6"/>
                </a:solidFill>
                <a:highlight>
                  <a:srgbClr val="2B2B2B"/>
                </a:highlight>
              </a:rPr>
              <a:t>) </a:t>
            </a:r>
            <a:r>
              <a:rPr lang="ko" sz="1200" b="1">
                <a:solidFill>
                  <a:srgbClr val="A9B7C6"/>
                </a:solidFill>
                <a:highlight>
                  <a:srgbClr val="2B2B2B"/>
                </a:highlight>
              </a:rPr>
              <a:t>{</a:t>
            </a:r>
            <a:r>
              <a:rPr lang="ko" sz="1200">
                <a:solidFill>
                  <a:srgbClr val="A9B7C6"/>
                </a:solidFill>
                <a:highlight>
                  <a:srgbClr val="2B2B2B"/>
                </a:highlight>
              </a:rPr>
              <a:t>-</a:t>
            </a:r>
            <a:r>
              <a:rPr lang="ko" sz="1200">
                <a:solidFill>
                  <a:srgbClr val="6897BB"/>
                </a:solidFill>
                <a:highlight>
                  <a:srgbClr val="2B2B2B"/>
                </a:highlight>
              </a:rPr>
              <a:t>1f</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isTouch = Array(</a:t>
            </a:r>
            <a:r>
              <a:rPr lang="ko" sz="1200">
                <a:solidFill>
                  <a:srgbClr val="6897BB"/>
                </a:solidFill>
                <a:highlight>
                  <a:srgbClr val="2B2B2B"/>
                </a:highlight>
              </a:rPr>
              <a:t>4</a:t>
            </a:r>
            <a:r>
              <a:rPr lang="ko" sz="1200">
                <a:solidFill>
                  <a:srgbClr val="A9B7C6"/>
                </a:solidFill>
                <a:highlight>
                  <a:srgbClr val="2B2B2B"/>
                </a:highlight>
              </a:rPr>
              <a:t>) </a:t>
            </a:r>
            <a:r>
              <a:rPr lang="ko" sz="1200" b="1">
                <a:solidFill>
                  <a:srgbClr val="A9B7C6"/>
                </a:solidFill>
                <a:highlight>
                  <a:srgbClr val="2B2B2B"/>
                </a:highlight>
              </a:rPr>
              <a:t>{</a:t>
            </a:r>
            <a:r>
              <a:rPr lang="ko" sz="1200">
                <a:solidFill>
                  <a:srgbClr val="CC7832"/>
                </a:solidFill>
                <a:highlight>
                  <a:srgbClr val="2B2B2B"/>
                </a:highlight>
              </a:rPr>
              <a:t>false</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pointerCount = event.</a:t>
            </a:r>
            <a:r>
              <a:rPr lang="ko" sz="1200" i="1">
                <a:solidFill>
                  <a:srgbClr val="9876AA"/>
                </a:solidFill>
                <a:highlight>
                  <a:srgbClr val="2B2B2B"/>
                </a:highlight>
              </a:rPr>
              <a:t>pointerCount</a:t>
            </a:r>
            <a:endParaRPr sz="1200" i="1">
              <a:solidFill>
                <a:srgbClr val="9876AA"/>
              </a:solidFill>
              <a:highlight>
                <a:srgbClr val="2B2B2B"/>
              </a:highlight>
            </a:endParaRPr>
          </a:p>
          <a:p>
            <a:pPr marL="0" lvl="0" indent="0" algn="l" rtl="0">
              <a:spcBef>
                <a:spcPts val="0"/>
              </a:spcBef>
              <a:spcAft>
                <a:spcPts val="0"/>
              </a:spcAft>
              <a:buNone/>
            </a:pP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(event.</a:t>
            </a:r>
            <a:r>
              <a:rPr lang="ko" sz="1200" i="1">
                <a:solidFill>
                  <a:srgbClr val="9876AA"/>
                </a:solidFill>
                <a:highlight>
                  <a:srgbClr val="2B2B2B"/>
                </a:highlight>
              </a:rPr>
              <a:t>actionMasked</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//여러 점 터치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MotionEvent.</a:t>
            </a:r>
            <a:r>
              <a:rPr lang="ko" sz="1200" i="1">
                <a:solidFill>
                  <a:srgbClr val="9876AA"/>
                </a:solidFill>
                <a:highlight>
                  <a:srgbClr val="2B2B2B"/>
                </a:highlight>
              </a:rPr>
              <a:t>ACTION_POINTER_DOWN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6897BB"/>
                </a:solidFill>
                <a:highlight>
                  <a:srgbClr val="2B2B2B"/>
                </a:highlight>
              </a:rPr>
              <a:t>0 </a:t>
            </a:r>
            <a:r>
              <a:rPr lang="ko" sz="1200" i="1">
                <a:solidFill>
                  <a:srgbClr val="FFC66D"/>
                </a:solidFill>
                <a:highlight>
                  <a:srgbClr val="2B2B2B"/>
                </a:highlight>
              </a:rPr>
              <a:t>until </a:t>
            </a:r>
            <a:r>
              <a:rPr lang="ko" sz="1200">
                <a:solidFill>
                  <a:srgbClr val="A9B7C6"/>
                </a:solidFill>
                <a:highlight>
                  <a:srgbClr val="2B2B2B"/>
                </a:highlight>
              </a:rPr>
              <a:t>pointerCount)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//터치한 좌표</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x[i] = event.getX(i)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y[i] = event.getY(i)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isTouch[i] =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//한 점 터치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MotionEvent.</a:t>
            </a:r>
            <a:r>
              <a:rPr lang="ko" sz="1200" i="1">
                <a:solidFill>
                  <a:srgbClr val="9876AA"/>
                </a:solidFill>
                <a:highlight>
                  <a:srgbClr val="2B2B2B"/>
                </a:highlight>
              </a:rPr>
              <a:t>ACTION_DOWN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//터치한 좌표</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x[</a:t>
            </a:r>
            <a:r>
              <a:rPr lang="ko" sz="1200">
                <a:solidFill>
                  <a:srgbClr val="6897BB"/>
                </a:solidFill>
                <a:highlight>
                  <a:srgbClr val="2B2B2B"/>
                </a:highlight>
              </a:rPr>
              <a:t>0</a:t>
            </a:r>
            <a:r>
              <a:rPr lang="ko" sz="1200">
                <a:solidFill>
                  <a:srgbClr val="A9B7C6"/>
                </a:solidFill>
                <a:highlight>
                  <a:srgbClr val="2B2B2B"/>
                </a:highlight>
              </a:rPr>
              <a:t>] = event.getX(</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y[</a:t>
            </a:r>
            <a:r>
              <a:rPr lang="ko" sz="1200">
                <a:solidFill>
                  <a:srgbClr val="6897BB"/>
                </a:solidFill>
                <a:highlight>
                  <a:srgbClr val="2B2B2B"/>
                </a:highlight>
              </a:rPr>
              <a:t>0</a:t>
            </a:r>
            <a:r>
              <a:rPr lang="ko" sz="1200">
                <a:solidFill>
                  <a:srgbClr val="A9B7C6"/>
                </a:solidFill>
                <a:highlight>
                  <a:srgbClr val="2B2B2B"/>
                </a:highlight>
              </a:rPr>
              <a:t>] = event.getY(</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isTouch[</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//여러 점 손가락 떼기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MotionEvent.</a:t>
            </a:r>
            <a:r>
              <a:rPr lang="ko" sz="1200" i="1">
                <a:solidFill>
                  <a:srgbClr val="9876AA"/>
                </a:solidFill>
                <a:highlight>
                  <a:srgbClr val="2B2B2B"/>
                </a:highlight>
              </a:rPr>
              <a:t>ACTION_POINTER_UP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index = event.</a:t>
            </a:r>
            <a:r>
              <a:rPr lang="ko" sz="1200" i="1">
                <a:solidFill>
                  <a:srgbClr val="9876AA"/>
                </a:solidFill>
                <a:highlight>
                  <a:srgbClr val="2B2B2B"/>
                </a:highlight>
              </a:rPr>
              <a:t>actionIndex</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A9B7C6"/>
                </a:solidFill>
                <a:highlight>
                  <a:srgbClr val="2B2B2B"/>
                </a:highlight>
              </a:rPr>
              <a:t>x[index] = event.getX(index)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y[index] = event.getY(index)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isTouch[event.</a:t>
            </a:r>
            <a:r>
              <a:rPr lang="ko" sz="1200" i="1">
                <a:solidFill>
                  <a:srgbClr val="9876AA"/>
                </a:solidFill>
                <a:highlight>
                  <a:srgbClr val="2B2B2B"/>
                </a:highlight>
              </a:rPr>
              <a:t>actionIndex</a:t>
            </a:r>
            <a:r>
              <a:rPr lang="ko" sz="1200">
                <a:solidFill>
                  <a:srgbClr val="A9B7C6"/>
                </a:solidFill>
                <a:highlight>
                  <a:srgbClr val="2B2B2B"/>
                </a:highlight>
              </a:rPr>
              <a:t>] =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//한 점 손가락 떼기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MotionEvent.</a:t>
            </a:r>
            <a:r>
              <a:rPr lang="ko" sz="1200" i="1">
                <a:solidFill>
                  <a:srgbClr val="9876AA"/>
                </a:solidFill>
                <a:highlight>
                  <a:srgbClr val="2B2B2B"/>
                </a:highlight>
              </a:rPr>
              <a:t>ACTION_UP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index = event.</a:t>
            </a:r>
            <a:r>
              <a:rPr lang="ko" sz="1200" i="1">
                <a:solidFill>
                  <a:srgbClr val="9876AA"/>
                </a:solidFill>
                <a:highlight>
                  <a:srgbClr val="2B2B2B"/>
                </a:highlight>
              </a:rPr>
              <a:t>actionIndex</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808080"/>
                </a:solidFill>
                <a:highlight>
                  <a:srgbClr val="2B2B2B"/>
                </a:highlight>
              </a:rPr>
              <a:t>//터치한 좌표</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x[index] = event.getX(index)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y[index] = event.getY(index)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isTouch[index] =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-&gt; </a:t>
            </a:r>
            <a:r>
              <a:rPr lang="ko" sz="1200">
                <a:solidFill>
                  <a:srgbClr val="CC7832"/>
                </a:solidFill>
                <a:highlight>
                  <a:srgbClr val="2B2B2B"/>
                </a:highlight>
              </a:rPr>
              <a:t>return 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//터치 4개까지 처리함</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(button </a:t>
            </a:r>
            <a:r>
              <a:rPr lang="ko" sz="1200">
                <a:solidFill>
                  <a:srgbClr val="CC7832"/>
                </a:solidFill>
                <a:highlight>
                  <a:srgbClr val="2B2B2B"/>
                </a:highlight>
              </a:rPr>
              <a:t>in </a:t>
            </a:r>
            <a:r>
              <a:rPr lang="ko" sz="1200">
                <a:solidFill>
                  <a:srgbClr val="9876AA"/>
                </a:solidFill>
                <a:highlight>
                  <a:srgbClr val="2B2B2B"/>
                </a:highlight>
              </a:rPr>
              <a:t>firstPlayerButton</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button.processButton(x[i]</a:t>
            </a:r>
            <a:r>
              <a:rPr lang="ko" sz="1200">
                <a:solidFill>
                  <a:srgbClr val="CC7832"/>
                </a:solidFill>
                <a:highlight>
                  <a:srgbClr val="2B2B2B"/>
                </a:highlight>
              </a:rPr>
              <a:t>, </a:t>
            </a:r>
            <a:r>
              <a:rPr lang="ko" sz="1200">
                <a:solidFill>
                  <a:srgbClr val="A9B7C6"/>
                </a:solidFill>
                <a:highlight>
                  <a:srgbClr val="2B2B2B"/>
                </a:highlight>
              </a:rPr>
              <a:t>y[i]</a:t>
            </a:r>
            <a:r>
              <a:rPr lang="ko" sz="1200">
                <a:solidFill>
                  <a:srgbClr val="CC7832"/>
                </a:solidFill>
                <a:highlight>
                  <a:srgbClr val="2B2B2B"/>
                </a:highlight>
              </a:rPr>
              <a:t>, </a:t>
            </a:r>
            <a:r>
              <a:rPr lang="ko" sz="1200">
                <a:solidFill>
                  <a:srgbClr val="A9B7C6"/>
                </a:solidFill>
                <a:highlight>
                  <a:srgbClr val="2B2B2B"/>
                </a:highlight>
              </a:rPr>
              <a:t>isTouch[i])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(button </a:t>
            </a:r>
            <a:r>
              <a:rPr lang="ko" sz="1200">
                <a:solidFill>
                  <a:srgbClr val="CC7832"/>
                </a:solidFill>
                <a:highlight>
                  <a:srgbClr val="2B2B2B"/>
                </a:highlight>
              </a:rPr>
              <a:t>in </a:t>
            </a:r>
            <a:r>
              <a:rPr lang="ko" sz="1200">
                <a:solidFill>
                  <a:srgbClr val="9876AA"/>
                </a:solidFill>
                <a:highlight>
                  <a:srgbClr val="2B2B2B"/>
                </a:highlight>
              </a:rPr>
              <a:t>secondPlayerButton</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button.processButton(x[i]</a:t>
            </a:r>
            <a:r>
              <a:rPr lang="ko" sz="1200">
                <a:solidFill>
                  <a:srgbClr val="CC7832"/>
                </a:solidFill>
                <a:highlight>
                  <a:srgbClr val="2B2B2B"/>
                </a:highlight>
              </a:rPr>
              <a:t>, </a:t>
            </a:r>
            <a:r>
              <a:rPr lang="ko" sz="1200">
                <a:solidFill>
                  <a:srgbClr val="A9B7C6"/>
                </a:solidFill>
                <a:highlight>
                  <a:srgbClr val="2B2B2B"/>
                </a:highlight>
              </a:rPr>
              <a:t>y[i]</a:t>
            </a:r>
            <a:r>
              <a:rPr lang="ko" sz="1200">
                <a:solidFill>
                  <a:srgbClr val="CC7832"/>
                </a:solidFill>
                <a:highlight>
                  <a:srgbClr val="2B2B2B"/>
                </a:highlight>
              </a:rPr>
              <a:t>, </a:t>
            </a:r>
            <a:r>
              <a:rPr lang="ko" sz="1200">
                <a:solidFill>
                  <a:srgbClr val="A9B7C6"/>
                </a:solidFill>
                <a:highlight>
                  <a:srgbClr val="2B2B2B"/>
                </a:highlight>
              </a:rPr>
              <a:t>isTouch[i])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//운석 위치 초기화</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initAsteroid</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asteroid</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Random.nextInt(</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9876AA"/>
                </a:solidFill>
                <a:highlight>
                  <a:srgbClr val="2B2B2B"/>
                </a:highlight>
              </a:rPr>
              <a:t>buttonSize</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asteroid</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&lt; </a:t>
            </a:r>
            <a:r>
              <a:rPr lang="ko" sz="1200">
                <a:solidFill>
                  <a:srgbClr val="6897BB"/>
                </a:solidFill>
                <a:highlight>
                  <a:srgbClr val="2B2B2B"/>
                </a:highlight>
              </a:rPr>
              <a:t>0</a:t>
            </a:r>
            <a:r>
              <a:rPr lang="ko" sz="1200">
                <a:solidFill>
                  <a:srgbClr val="A9B7C6"/>
                </a:solidFill>
                <a:highlight>
                  <a:srgbClr val="2B2B2B"/>
                </a:highlight>
              </a:rPr>
              <a:t>) </a:t>
            </a:r>
            <a:r>
              <a:rPr lang="ko" sz="1200">
                <a:solidFill>
                  <a:srgbClr val="9876AA"/>
                </a:solidFill>
                <a:highlight>
                  <a:srgbClr val="2B2B2B"/>
                </a:highlight>
              </a:rPr>
              <a:t>asteroid</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asteroid</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screenSize</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 /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9876AA"/>
                </a:solidFill>
                <a:highlight>
                  <a:srgbClr val="2B2B2B"/>
                </a:highlight>
              </a:rPr>
              <a:t>buttonSize</a:t>
            </a:r>
            <a:r>
              <a:rPr lang="ko" sz="1200">
                <a:solidFill>
                  <a:srgbClr val="A9B7C6"/>
                </a:solidFill>
                <a:highlight>
                  <a:srgbClr val="2B2B2B"/>
                </a:highlight>
              </a:rPr>
              <a:t>) + (Random.nextInt(</a:t>
            </a:r>
            <a:r>
              <a:rPr lang="ko" sz="1200">
                <a:solidFill>
                  <a:srgbClr val="9876AA"/>
                </a:solidFill>
                <a:highlight>
                  <a:srgbClr val="2B2B2B"/>
                </a:highlight>
              </a:rPr>
              <a:t>buttonSize</a:t>
            </a:r>
            <a:r>
              <a:rPr lang="ko" sz="1200">
                <a:solidFill>
                  <a:srgbClr val="A9B7C6"/>
                </a:solidFill>
                <a:highlight>
                  <a:srgbClr val="2B2B2B"/>
                </a:highlight>
              </a:rPr>
              <a:t>) - Random.nextInt(</a:t>
            </a:r>
            <a:r>
              <a:rPr lang="ko" sz="1200">
                <a:solidFill>
                  <a:srgbClr val="9876AA"/>
                </a:solidFill>
                <a:highlight>
                  <a:srgbClr val="2B2B2B"/>
                </a:highlight>
              </a:rPr>
              <a:t>buttonSize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1"/>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2인용 게임 만들기</a:t>
            </a:r>
            <a:endParaRPr/>
          </a:p>
        </p:txBody>
      </p:sp>
      <p:sp>
        <p:nvSpPr>
          <p:cNvPr id="633" name="Google Shape;633;p71"/>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우주선 게임 만들기</a:t>
            </a:r>
            <a:endParaRPr/>
          </a:p>
          <a:p>
            <a:pPr marL="914400" lvl="1" indent="-317500" algn="l" rtl="0">
              <a:spcBef>
                <a:spcPts val="0"/>
              </a:spcBef>
              <a:spcAft>
                <a:spcPts val="0"/>
              </a:spcAft>
              <a:buSzPts val="1400"/>
              <a:buChar char="○"/>
            </a:pPr>
            <a:r>
              <a:rPr lang="ko"/>
              <a:t>기능 구현하기</a:t>
            </a:r>
            <a:endParaRPr/>
          </a:p>
          <a:p>
            <a:pPr marL="1371600" lvl="2" indent="-317500" algn="l" rtl="0">
              <a:spcBef>
                <a:spcPts val="0"/>
              </a:spcBef>
              <a:spcAft>
                <a:spcPts val="0"/>
              </a:spcAft>
              <a:buSzPts val="1400"/>
              <a:buChar char="■"/>
            </a:pPr>
            <a:r>
              <a:rPr lang="ko"/>
              <a:t>MainActivity.kt</a:t>
            </a:r>
            <a:endParaRPr/>
          </a:p>
          <a:p>
            <a:pPr marL="1371600" lvl="2" indent="-317500" algn="l" rtl="0">
              <a:spcBef>
                <a:spcPts val="0"/>
              </a:spcBef>
              <a:spcAft>
                <a:spcPts val="0"/>
              </a:spcAft>
              <a:buSzPts val="1400"/>
              <a:buChar char="■"/>
            </a:pPr>
            <a:endParaRPr/>
          </a:p>
        </p:txBody>
      </p:sp>
      <p:sp>
        <p:nvSpPr>
          <p:cNvPr id="634" name="Google Shape;634;p7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46</a:t>
            </a:fld>
            <a:endParaRPr/>
          </a:p>
        </p:txBody>
      </p:sp>
      <p:sp>
        <p:nvSpPr>
          <p:cNvPr id="635" name="Google Shape;635;p71"/>
          <p:cNvSpPr txBox="1"/>
          <p:nvPr/>
        </p:nvSpPr>
        <p:spPr>
          <a:xfrm>
            <a:off x="1065825" y="1905675"/>
            <a:ext cx="5508300" cy="44805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com.example.spaceshipgame</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android.content.Intent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android.view.Window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kotlinx.android.synthetic.main.activity_main.*</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//상단바 타이틀 없애기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supportRequestWindowFeature(Window.</a:t>
            </a:r>
            <a:r>
              <a:rPr lang="ko" sz="1200" i="1">
                <a:solidFill>
                  <a:srgbClr val="9876AA"/>
                </a:solidFill>
                <a:highlight>
                  <a:srgbClr val="2B2B2B"/>
                </a:highlight>
              </a:rPr>
              <a:t>FEATURE_NO_TITLE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setContentView(R.layout.</a:t>
            </a:r>
            <a:r>
              <a:rPr lang="ko" sz="1200" i="1">
                <a:solidFill>
                  <a:srgbClr val="9876AA"/>
                </a:solidFill>
                <a:highlight>
                  <a:srgbClr val="2B2B2B"/>
                </a:highlight>
              </a:rPr>
              <a:t>activity_main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//start 버튼을 눌렀을 때</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start.setOnClickListener</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808080"/>
                </a:solidFill>
                <a:highlight>
                  <a:srgbClr val="2B2B2B"/>
                </a:highlight>
              </a:rPr>
              <a:t>//화면 전환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startActivity(Intent(</a:t>
            </a:r>
            <a:r>
              <a:rPr lang="ko" sz="1200">
                <a:solidFill>
                  <a:srgbClr val="CC7832"/>
                </a:solidFill>
                <a:highlight>
                  <a:srgbClr val="2B2B2B"/>
                </a:highlight>
              </a:rPr>
              <a:t>this</a:t>
            </a:r>
            <a:r>
              <a:rPr lang="ko" sz="1200">
                <a:solidFill>
                  <a:srgbClr val="467CDA"/>
                </a:solidFill>
                <a:highlight>
                  <a:srgbClr val="2B2B2B"/>
                </a:highlight>
              </a:rPr>
              <a:t>@MainActivity</a:t>
            </a:r>
            <a:r>
              <a:rPr lang="ko" sz="1200">
                <a:solidFill>
                  <a:srgbClr val="CC7832"/>
                </a:solidFill>
                <a:highlight>
                  <a:srgbClr val="2B2B2B"/>
                </a:highlight>
              </a:rPr>
              <a:t>, </a:t>
            </a:r>
            <a:r>
              <a:rPr lang="ko" sz="1200">
                <a:solidFill>
                  <a:srgbClr val="A9B7C6"/>
                </a:solidFill>
                <a:highlight>
                  <a:srgbClr val="2B2B2B"/>
                </a:highlight>
              </a:rPr>
              <a:t>GameActivity::</a:t>
            </a:r>
            <a:r>
              <a:rPr lang="ko" sz="1200">
                <a:solidFill>
                  <a:srgbClr val="CC7832"/>
                </a:solidFill>
                <a:highlight>
                  <a:srgbClr val="2B2B2B"/>
                </a:highlight>
              </a:rPr>
              <a:t>class</a:t>
            </a:r>
            <a:r>
              <a:rPr lang="ko" sz="1200">
                <a:solidFill>
                  <a:srgbClr val="A9B7C6"/>
                </a:solidFill>
                <a:highlight>
                  <a:srgbClr val="2B2B2B"/>
                </a:highlight>
              </a:rPr>
              <a:t>.</a:t>
            </a:r>
            <a:r>
              <a:rPr lang="ko" sz="1200" i="1">
                <a:solidFill>
                  <a:srgbClr val="9876AA"/>
                </a:solidFill>
                <a:highlight>
                  <a:srgbClr val="2B2B2B"/>
                </a:highlight>
              </a:rPr>
              <a:t>java</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2"/>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2인용 게임 만들기</a:t>
            </a:r>
            <a:endParaRPr/>
          </a:p>
        </p:txBody>
      </p:sp>
      <p:sp>
        <p:nvSpPr>
          <p:cNvPr id="641" name="Google Shape;641;p72"/>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우주선 게임 만들기</a:t>
            </a:r>
            <a:endParaRPr/>
          </a:p>
          <a:p>
            <a:pPr marL="914400" lvl="1" indent="-317500" algn="l" rtl="0">
              <a:spcBef>
                <a:spcPts val="0"/>
              </a:spcBef>
              <a:spcAft>
                <a:spcPts val="0"/>
              </a:spcAft>
              <a:buSzPts val="1400"/>
              <a:buChar char="○"/>
            </a:pPr>
            <a:r>
              <a:rPr lang="ko"/>
              <a:t>기능 구현하기</a:t>
            </a:r>
            <a:endParaRPr/>
          </a:p>
          <a:p>
            <a:pPr marL="1371600" lvl="2" indent="-317500" algn="l" rtl="0">
              <a:spcBef>
                <a:spcPts val="0"/>
              </a:spcBef>
              <a:spcAft>
                <a:spcPts val="0"/>
              </a:spcAft>
              <a:buSzPts val="1400"/>
              <a:buChar char="■"/>
            </a:pPr>
            <a:r>
              <a:rPr lang="ko"/>
              <a:t>MainActivity.kt</a:t>
            </a:r>
            <a:endParaRPr/>
          </a:p>
          <a:p>
            <a:pPr marL="1371600" lvl="2" indent="-317500" algn="l" rtl="0">
              <a:spcBef>
                <a:spcPts val="0"/>
              </a:spcBef>
              <a:spcAft>
                <a:spcPts val="0"/>
              </a:spcAft>
              <a:buSzPts val="1400"/>
              <a:buChar char="■"/>
            </a:pPr>
            <a:endParaRPr/>
          </a:p>
        </p:txBody>
      </p:sp>
      <p:sp>
        <p:nvSpPr>
          <p:cNvPr id="642" name="Google Shape;642;p7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47</a:t>
            </a:fld>
            <a:endParaRPr/>
          </a:p>
        </p:txBody>
      </p:sp>
      <p:sp>
        <p:nvSpPr>
          <p:cNvPr id="643" name="Google Shape;643;p72"/>
          <p:cNvSpPr txBox="1"/>
          <p:nvPr/>
        </p:nvSpPr>
        <p:spPr>
          <a:xfrm>
            <a:off x="1328850" y="1920200"/>
            <a:ext cx="4902300" cy="4742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com.example.spaceshipgame</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android.content.Intent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android.view.Window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kotlinx.android.synthetic.main.activity_main.*</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//상단바 타이틀 없애기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supportRequestWindowFeature(Window.</a:t>
            </a:r>
            <a:r>
              <a:rPr lang="ko" sz="1200" i="1">
                <a:solidFill>
                  <a:srgbClr val="9876AA"/>
                </a:solidFill>
                <a:highlight>
                  <a:srgbClr val="2B2B2B"/>
                </a:highlight>
              </a:rPr>
              <a:t>FEATURE_NO_TITLE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setContentView(R.layout.</a:t>
            </a:r>
            <a:r>
              <a:rPr lang="ko" sz="1200" i="1">
                <a:solidFill>
                  <a:srgbClr val="9876AA"/>
                </a:solidFill>
                <a:highlight>
                  <a:srgbClr val="2B2B2B"/>
                </a:highlight>
              </a:rPr>
              <a:t>activity_main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//start 버튼을 눌렀을 때</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start.setOnClickListener</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808080"/>
                </a:solidFill>
                <a:highlight>
                  <a:srgbClr val="2B2B2B"/>
                </a:highlight>
              </a:rPr>
              <a:t>//화면 전환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startActivity(Intent(</a:t>
            </a:r>
            <a:r>
              <a:rPr lang="ko" sz="1200">
                <a:solidFill>
                  <a:srgbClr val="CC7832"/>
                </a:solidFill>
                <a:highlight>
                  <a:srgbClr val="2B2B2B"/>
                </a:highlight>
              </a:rPr>
              <a:t>this</a:t>
            </a:r>
            <a:r>
              <a:rPr lang="ko" sz="1200">
                <a:solidFill>
                  <a:srgbClr val="467CDA"/>
                </a:solidFill>
                <a:highlight>
                  <a:srgbClr val="2B2B2B"/>
                </a:highlight>
              </a:rPr>
              <a:t>@MainActivity</a:t>
            </a:r>
            <a:r>
              <a:rPr lang="ko" sz="1200">
                <a:solidFill>
                  <a:srgbClr val="CC7832"/>
                </a:solidFill>
                <a:highlight>
                  <a:srgbClr val="2B2B2B"/>
                </a:highlight>
              </a:rPr>
              <a:t>, </a:t>
            </a:r>
            <a:r>
              <a:rPr lang="ko" sz="1200">
                <a:solidFill>
                  <a:srgbClr val="A9B7C6"/>
                </a:solidFill>
                <a:highlight>
                  <a:srgbClr val="2B2B2B"/>
                </a:highlight>
              </a:rPr>
              <a:t>GameActivity::</a:t>
            </a:r>
            <a:r>
              <a:rPr lang="ko" sz="1200">
                <a:solidFill>
                  <a:srgbClr val="CC7832"/>
                </a:solidFill>
                <a:highlight>
                  <a:srgbClr val="2B2B2B"/>
                </a:highlight>
              </a:rPr>
              <a:t>class</a:t>
            </a:r>
            <a:r>
              <a:rPr lang="ko" sz="1200">
                <a:solidFill>
                  <a:srgbClr val="A9B7C6"/>
                </a:solidFill>
                <a:highlight>
                  <a:srgbClr val="2B2B2B"/>
                </a:highlight>
              </a:rPr>
              <a:t>.</a:t>
            </a:r>
            <a:r>
              <a:rPr lang="ko" sz="1200" i="1">
                <a:solidFill>
                  <a:srgbClr val="9876AA"/>
                </a:solidFill>
                <a:highlight>
                  <a:srgbClr val="2B2B2B"/>
                </a:highlight>
              </a:rPr>
              <a:t>java</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3"/>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2인용 게임 만들기</a:t>
            </a:r>
            <a:endParaRPr/>
          </a:p>
        </p:txBody>
      </p:sp>
      <p:sp>
        <p:nvSpPr>
          <p:cNvPr id="649" name="Google Shape;649;p73"/>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Air Hockey 게임 앱 만들기</a:t>
            </a:r>
            <a:endParaRPr/>
          </a:p>
          <a:p>
            <a:pPr marL="914400" lvl="1" indent="-317500" algn="l" rtl="0">
              <a:spcBef>
                <a:spcPts val="0"/>
              </a:spcBef>
              <a:spcAft>
                <a:spcPts val="0"/>
              </a:spcAft>
              <a:buSzPts val="1400"/>
              <a:buChar char="○"/>
            </a:pPr>
            <a:r>
              <a:rPr lang="ko"/>
              <a:t>앱 실행 모습 및 기능</a:t>
            </a:r>
            <a:endParaRPr/>
          </a:p>
          <a:p>
            <a:pPr marL="1371600" lvl="2" indent="-317500" algn="l" rtl="0">
              <a:spcBef>
                <a:spcPts val="0"/>
              </a:spcBef>
              <a:spcAft>
                <a:spcPts val="0"/>
              </a:spcAft>
              <a:buSzPts val="1400"/>
              <a:buChar char="■"/>
            </a:pPr>
            <a:r>
              <a:rPr lang="ko"/>
              <a:t>액티비티 전환 기능</a:t>
            </a:r>
            <a:endParaRPr/>
          </a:p>
          <a:p>
            <a:pPr marL="1371600" lvl="2" indent="-317500" algn="l" rtl="0">
              <a:spcBef>
                <a:spcPts val="0"/>
              </a:spcBef>
              <a:spcAft>
                <a:spcPts val="0"/>
              </a:spcAft>
              <a:buSzPts val="1400"/>
              <a:buChar char="■"/>
            </a:pPr>
            <a:endParaRPr/>
          </a:p>
        </p:txBody>
      </p:sp>
      <p:sp>
        <p:nvSpPr>
          <p:cNvPr id="650" name="Google Shape;650;p7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48</a:t>
            </a:fld>
            <a:endParaRPr/>
          </a:p>
        </p:txBody>
      </p:sp>
      <p:pic>
        <p:nvPicPr>
          <p:cNvPr id="651" name="Google Shape;651;p73"/>
          <p:cNvPicPr preferRelativeResize="0"/>
          <p:nvPr/>
        </p:nvPicPr>
        <p:blipFill rotWithShape="1">
          <a:blip r:embed="rId3">
            <a:alphaModFix/>
          </a:blip>
          <a:srcRect t="3428"/>
          <a:stretch/>
        </p:blipFill>
        <p:spPr>
          <a:xfrm>
            <a:off x="3851475" y="2938500"/>
            <a:ext cx="2974475" cy="5264449"/>
          </a:xfrm>
          <a:prstGeom prst="rect">
            <a:avLst/>
          </a:prstGeom>
          <a:noFill/>
          <a:ln>
            <a:noFill/>
          </a:ln>
        </p:spPr>
      </p:pic>
      <p:pic>
        <p:nvPicPr>
          <p:cNvPr id="652" name="Google Shape;652;p73"/>
          <p:cNvPicPr preferRelativeResize="0"/>
          <p:nvPr/>
        </p:nvPicPr>
        <p:blipFill rotWithShape="1">
          <a:blip r:embed="rId4">
            <a:alphaModFix/>
          </a:blip>
          <a:srcRect t="3437"/>
          <a:stretch/>
        </p:blipFill>
        <p:spPr>
          <a:xfrm>
            <a:off x="734050" y="2938728"/>
            <a:ext cx="2974475" cy="526399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4"/>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2인용 게임 만들기</a:t>
            </a:r>
            <a:endParaRPr/>
          </a:p>
        </p:txBody>
      </p:sp>
      <p:sp>
        <p:nvSpPr>
          <p:cNvPr id="658" name="Google Shape;658;p74"/>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Air Hockey 게임 앱 만들기</a:t>
            </a:r>
            <a:endParaRPr/>
          </a:p>
          <a:p>
            <a:pPr marL="914400" lvl="1" indent="-317500" algn="l" rtl="0">
              <a:spcBef>
                <a:spcPts val="0"/>
              </a:spcBef>
              <a:spcAft>
                <a:spcPts val="0"/>
              </a:spcAft>
              <a:buSzPts val="1400"/>
              <a:buChar char="○"/>
            </a:pPr>
            <a:r>
              <a:rPr lang="ko"/>
              <a:t>기능 구현하기</a:t>
            </a:r>
            <a:endParaRPr/>
          </a:p>
          <a:p>
            <a:pPr marL="1371600" lvl="2" indent="-317500" algn="l" rtl="0">
              <a:spcBef>
                <a:spcPts val="0"/>
              </a:spcBef>
              <a:spcAft>
                <a:spcPts val="0"/>
              </a:spcAft>
              <a:buSzPts val="1400"/>
              <a:buChar char="■"/>
            </a:pPr>
            <a:r>
              <a:rPr lang="ko"/>
              <a:t>MainActivity.kt</a:t>
            </a:r>
            <a:endParaRPr/>
          </a:p>
        </p:txBody>
      </p:sp>
      <p:sp>
        <p:nvSpPr>
          <p:cNvPr id="659" name="Google Shape;659;p7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49</a:t>
            </a:fld>
            <a:endParaRPr/>
          </a:p>
        </p:txBody>
      </p:sp>
      <p:sp>
        <p:nvSpPr>
          <p:cNvPr id="660" name="Google Shape;660;p74"/>
          <p:cNvSpPr txBox="1"/>
          <p:nvPr/>
        </p:nvSpPr>
        <p:spPr>
          <a:xfrm>
            <a:off x="645150" y="2000450"/>
            <a:ext cx="6269700" cy="4873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com.example.airhockey</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android.content.Intent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android.content.pm.ActivityInfo</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android.view.Window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android.view.WindowManager</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kotlinx.android.synthetic.main.activity_main.*</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supportRequestWindowFeature(Window.</a:t>
            </a:r>
            <a:r>
              <a:rPr lang="ko" sz="1200" i="1">
                <a:solidFill>
                  <a:srgbClr val="9876AA"/>
                </a:solidFill>
                <a:highlight>
                  <a:srgbClr val="2B2B2B"/>
                </a:highlight>
              </a:rPr>
              <a:t>FEATURE_NO_TITLE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9876AA"/>
                </a:solidFill>
                <a:highlight>
                  <a:srgbClr val="2B2B2B"/>
                </a:highlight>
              </a:rPr>
              <a:t>requestedOrientation </a:t>
            </a:r>
            <a:r>
              <a:rPr lang="ko" sz="1200">
                <a:solidFill>
                  <a:srgbClr val="A9B7C6"/>
                </a:solidFill>
                <a:highlight>
                  <a:srgbClr val="2B2B2B"/>
                </a:highlight>
              </a:rPr>
              <a:t>= ActivityInfo.</a:t>
            </a:r>
            <a:r>
              <a:rPr lang="ko" sz="1200" i="1">
                <a:solidFill>
                  <a:srgbClr val="9876AA"/>
                </a:solidFill>
                <a:highlight>
                  <a:srgbClr val="2B2B2B"/>
                </a:highlight>
              </a:rPr>
              <a:t>SCREEN_ORIENTATION_PORTRAIT</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window</a:t>
            </a:r>
            <a:r>
              <a:rPr lang="ko" sz="1200">
                <a:solidFill>
                  <a:srgbClr val="A9B7C6"/>
                </a:solidFill>
                <a:highlight>
                  <a:srgbClr val="2B2B2B"/>
                </a:highlight>
              </a:rPr>
              <a:t>.setFlags(WindowManager.LayoutParams.</a:t>
            </a:r>
            <a:r>
              <a:rPr lang="ko" sz="1200" i="1">
                <a:solidFill>
                  <a:srgbClr val="9876AA"/>
                </a:solidFill>
                <a:highlight>
                  <a:srgbClr val="2B2B2B"/>
                </a:highlight>
              </a:rPr>
              <a:t>FLAG_FULLSCREEN</a:t>
            </a:r>
            <a:r>
              <a:rPr lang="ko" sz="1200">
                <a:solidFill>
                  <a:srgbClr val="CC7832"/>
                </a:solidFill>
                <a:highlight>
                  <a:srgbClr val="2B2B2B"/>
                </a:highlight>
              </a:rPr>
              <a:t>, </a:t>
            </a:r>
            <a:r>
              <a:rPr lang="ko" sz="1200">
                <a:solidFill>
                  <a:srgbClr val="A9B7C6"/>
                </a:solidFill>
                <a:highlight>
                  <a:srgbClr val="2B2B2B"/>
                </a:highlight>
              </a:rPr>
              <a:t>WindowManager.LayoutParams.</a:t>
            </a:r>
            <a:r>
              <a:rPr lang="ko" sz="1200" i="1">
                <a:solidFill>
                  <a:srgbClr val="9876AA"/>
                </a:solidFill>
                <a:highlight>
                  <a:srgbClr val="2B2B2B"/>
                </a:highlight>
              </a:rPr>
              <a:t>FLAG_FULLSCREEN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setContentView(R.layout.</a:t>
            </a:r>
            <a:r>
              <a:rPr lang="ko" sz="1200" i="1">
                <a:solidFill>
                  <a:srgbClr val="9876AA"/>
                </a:solidFill>
                <a:highlight>
                  <a:srgbClr val="2B2B2B"/>
                </a:highlight>
              </a:rPr>
              <a:t>activity_main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mainMenu.setOnClickListener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startActivity(Intent(</a:t>
            </a:r>
            <a:r>
              <a:rPr lang="ko" sz="1200">
                <a:solidFill>
                  <a:srgbClr val="CC7832"/>
                </a:solidFill>
                <a:highlight>
                  <a:srgbClr val="2B2B2B"/>
                </a:highlight>
              </a:rPr>
              <a:t>this, </a:t>
            </a:r>
            <a:r>
              <a:rPr lang="ko" sz="1200">
                <a:solidFill>
                  <a:srgbClr val="A9B7C6"/>
                </a:solidFill>
                <a:highlight>
                  <a:srgbClr val="2B2B2B"/>
                </a:highlight>
              </a:rPr>
              <a:t>AirHockeyActivity::</a:t>
            </a:r>
            <a:r>
              <a:rPr lang="ko" sz="1200">
                <a:solidFill>
                  <a:srgbClr val="CC7832"/>
                </a:solidFill>
                <a:highlight>
                  <a:srgbClr val="2B2B2B"/>
                </a:highlight>
              </a:rPr>
              <a:t>class</a:t>
            </a:r>
            <a:r>
              <a:rPr lang="ko" sz="1200">
                <a:solidFill>
                  <a:srgbClr val="A9B7C6"/>
                </a:solidFill>
                <a:highlight>
                  <a:srgbClr val="2B2B2B"/>
                </a:highlight>
              </a:rPr>
              <a:t>.</a:t>
            </a:r>
            <a:r>
              <a:rPr lang="ko" sz="1200" i="1">
                <a:solidFill>
                  <a:srgbClr val="9876AA"/>
                </a:solidFill>
                <a:highlight>
                  <a:srgbClr val="2B2B2B"/>
                </a:highlight>
              </a:rPr>
              <a:t>java</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134" name="Google Shape;134;p3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5</a:t>
            </a:fld>
            <a:endParaRPr sz="2400"/>
          </a:p>
        </p:txBody>
      </p:sp>
      <p:sp>
        <p:nvSpPr>
          <p:cNvPr id="135" name="Google Shape;135;p30"/>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앱 실행 모습 및 기능</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ko"/>
              <a:t>그림파일 넣기</a:t>
            </a:r>
            <a:endParaRPr/>
          </a:p>
          <a:p>
            <a:pPr marL="914400" lvl="1" indent="-317500" algn="l" rtl="0">
              <a:spcBef>
                <a:spcPts val="0"/>
              </a:spcBef>
              <a:spcAft>
                <a:spcPts val="0"/>
              </a:spcAft>
              <a:buSzPts val="1400"/>
              <a:buChar char="○"/>
            </a:pPr>
            <a:r>
              <a:rPr lang="ko"/>
              <a:t>그림 파일들을 안드로이드 스튜디오 내의 drawable 폴더에 드래그-드롭합니다.</a:t>
            </a:r>
            <a:endParaRPr/>
          </a:p>
          <a:p>
            <a:pPr marL="914400" lvl="1" indent="-317500" algn="l" rtl="0">
              <a:spcBef>
                <a:spcPts val="0"/>
              </a:spcBef>
              <a:spcAft>
                <a:spcPts val="0"/>
              </a:spcAft>
              <a:buSzPts val="1400"/>
              <a:buChar char="○"/>
            </a:pPr>
            <a:r>
              <a:rPr lang="ko"/>
              <a:t>그림 파일의 용량이 너무 크면 out of memory 에러가 발생하므로 적당한 용량의 파일을 사용하도록 합시다.</a:t>
            </a:r>
            <a:endParaRPr/>
          </a:p>
        </p:txBody>
      </p:sp>
      <p:pic>
        <p:nvPicPr>
          <p:cNvPr id="136" name="Google Shape;136;p30"/>
          <p:cNvPicPr preferRelativeResize="0"/>
          <p:nvPr/>
        </p:nvPicPr>
        <p:blipFill rotWithShape="1">
          <a:blip r:embed="rId3">
            <a:alphaModFix/>
          </a:blip>
          <a:srcRect r="60782"/>
          <a:stretch/>
        </p:blipFill>
        <p:spPr>
          <a:xfrm>
            <a:off x="4423255" y="7367012"/>
            <a:ext cx="2440976" cy="1458939"/>
          </a:xfrm>
          <a:prstGeom prst="rect">
            <a:avLst/>
          </a:prstGeom>
          <a:noFill/>
          <a:ln w="9525" cap="flat" cmpd="sng">
            <a:solidFill>
              <a:srgbClr val="2B2B2B"/>
            </a:solidFill>
            <a:prstDash val="solid"/>
            <a:round/>
            <a:headEnd type="none" w="sm" len="sm"/>
            <a:tailEnd type="none" w="sm" len="sm"/>
          </a:ln>
        </p:spPr>
      </p:pic>
      <p:pic>
        <p:nvPicPr>
          <p:cNvPr id="137" name="Google Shape;137;p30"/>
          <p:cNvPicPr preferRelativeResize="0"/>
          <p:nvPr/>
        </p:nvPicPr>
        <p:blipFill>
          <a:blip r:embed="rId4">
            <a:alphaModFix/>
          </a:blip>
          <a:stretch>
            <a:fillRect/>
          </a:stretch>
        </p:blipFill>
        <p:spPr>
          <a:xfrm>
            <a:off x="695831" y="6499350"/>
            <a:ext cx="2718526" cy="3194250"/>
          </a:xfrm>
          <a:prstGeom prst="rect">
            <a:avLst/>
          </a:prstGeom>
          <a:noFill/>
          <a:ln>
            <a:noFill/>
          </a:ln>
        </p:spPr>
      </p:pic>
      <p:cxnSp>
        <p:nvCxnSpPr>
          <p:cNvPr id="138" name="Google Shape;138;p30"/>
          <p:cNvCxnSpPr>
            <a:stCxn id="136" idx="1"/>
            <a:endCxn id="137" idx="3"/>
          </p:cNvCxnSpPr>
          <p:nvPr/>
        </p:nvCxnSpPr>
        <p:spPr>
          <a:xfrm rot="10800000">
            <a:off x="3414355" y="8096482"/>
            <a:ext cx="1008900" cy="0"/>
          </a:xfrm>
          <a:prstGeom prst="straightConnector1">
            <a:avLst/>
          </a:prstGeom>
          <a:noFill/>
          <a:ln w="38100" cap="flat" cmpd="sng">
            <a:solidFill>
              <a:srgbClr val="CC0000"/>
            </a:solidFill>
            <a:prstDash val="solid"/>
            <a:round/>
            <a:headEnd type="none" w="med" len="med"/>
            <a:tailEnd type="triangle" w="med" len="med"/>
          </a:ln>
        </p:spPr>
      </p:cxnSp>
      <p:sp>
        <p:nvSpPr>
          <p:cNvPr id="139" name="Google Shape;139;p30"/>
          <p:cNvSpPr/>
          <p:nvPr/>
        </p:nvSpPr>
        <p:spPr>
          <a:xfrm>
            <a:off x="1091025" y="9398350"/>
            <a:ext cx="1558500" cy="295200"/>
          </a:xfrm>
          <a:prstGeom prst="rect">
            <a:avLst/>
          </a:prstGeom>
          <a:solidFill>
            <a:srgbClr val="000000">
              <a:alpha val="0"/>
            </a:srgbClr>
          </a:solid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0"/>
          <p:cNvSpPr txBox="1"/>
          <p:nvPr/>
        </p:nvSpPr>
        <p:spPr>
          <a:xfrm>
            <a:off x="305475" y="1381925"/>
            <a:ext cx="4005900" cy="3000000"/>
          </a:xfrm>
          <a:prstGeom prst="rect">
            <a:avLst/>
          </a:prstGeom>
          <a:noFill/>
          <a:ln>
            <a:noFill/>
          </a:ln>
        </p:spPr>
        <p:txBody>
          <a:bodyPr spcFirstLastPara="1" wrap="square" lIns="91425" tIns="91425" rIns="91425" bIns="91425" anchor="t" anchorCtr="0">
            <a:noAutofit/>
          </a:bodyPr>
          <a:lstStyle/>
          <a:p>
            <a:pPr marL="914400" lvl="1" indent="-317500" algn="l" rtl="0">
              <a:lnSpc>
                <a:spcPct val="115000"/>
              </a:lnSpc>
              <a:spcBef>
                <a:spcPts val="0"/>
              </a:spcBef>
              <a:spcAft>
                <a:spcPts val="0"/>
              </a:spcAft>
              <a:buClr>
                <a:schemeClr val="dk2"/>
              </a:buClr>
              <a:buSzPts val="1400"/>
              <a:buFont typeface="Nanum Gothic"/>
              <a:buChar char="○"/>
            </a:pPr>
            <a:r>
              <a:rPr lang="ko">
                <a:solidFill>
                  <a:schemeClr val="dk2"/>
                </a:solidFill>
                <a:latin typeface="Nanum Gothic"/>
                <a:ea typeface="Nanum Gothic"/>
                <a:cs typeface="Nanum Gothic"/>
                <a:sym typeface="Nanum Gothic"/>
              </a:rPr>
              <a:t>문제를 보고 바구니를 움직여서, 문제의 정답에 해당하는 사과를 받아야 하는 게임입니다.</a:t>
            </a:r>
            <a:endParaRPr>
              <a:solidFill>
                <a:schemeClr val="dk2"/>
              </a:solidFill>
              <a:latin typeface="Nanum Gothic"/>
              <a:ea typeface="Nanum Gothic"/>
              <a:cs typeface="Nanum Gothic"/>
              <a:sym typeface="Nanum Gothic"/>
            </a:endParaRPr>
          </a:p>
          <a:p>
            <a:pPr marL="914400" lvl="1" indent="-317500" algn="l" rtl="0">
              <a:lnSpc>
                <a:spcPct val="115000"/>
              </a:lnSpc>
              <a:spcBef>
                <a:spcPts val="0"/>
              </a:spcBef>
              <a:spcAft>
                <a:spcPts val="0"/>
              </a:spcAft>
              <a:buClr>
                <a:schemeClr val="dk2"/>
              </a:buClr>
              <a:buSzPts val="1400"/>
              <a:buFont typeface="Nanum Gothic"/>
              <a:buChar char="○"/>
            </a:pPr>
            <a:r>
              <a:rPr lang="ko">
                <a:solidFill>
                  <a:schemeClr val="dk2"/>
                </a:solidFill>
                <a:latin typeface="Nanum Gothic"/>
                <a:ea typeface="Nanum Gothic"/>
                <a:cs typeface="Nanum Gothic"/>
                <a:sym typeface="Nanum Gothic"/>
              </a:rPr>
              <a:t>오답 사과를 받으면 점수가 줄어들고, 정답 사과를 받으면 점수가 늘어나도록 합니다.</a:t>
            </a:r>
            <a:endParaRPr>
              <a:solidFill>
                <a:schemeClr val="dk2"/>
              </a:solidFill>
              <a:latin typeface="Nanum Gothic"/>
              <a:ea typeface="Nanum Gothic"/>
              <a:cs typeface="Nanum Gothic"/>
              <a:sym typeface="Nanum Gothic"/>
            </a:endParaRPr>
          </a:p>
        </p:txBody>
      </p:sp>
      <p:pic>
        <p:nvPicPr>
          <p:cNvPr id="141" name="Google Shape;141;p30"/>
          <p:cNvPicPr preferRelativeResize="0"/>
          <p:nvPr/>
        </p:nvPicPr>
        <p:blipFill rotWithShape="1">
          <a:blip r:embed="rId5">
            <a:alphaModFix/>
          </a:blip>
          <a:srcRect t="6200"/>
          <a:stretch/>
        </p:blipFill>
        <p:spPr>
          <a:xfrm>
            <a:off x="4423243" y="1074399"/>
            <a:ext cx="2440976" cy="417715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5"/>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2인용 게임 만들기</a:t>
            </a:r>
            <a:endParaRPr/>
          </a:p>
        </p:txBody>
      </p:sp>
      <p:sp>
        <p:nvSpPr>
          <p:cNvPr id="666" name="Google Shape;666;p75"/>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Air Hockey 게임 앱 만들기</a:t>
            </a:r>
            <a:endParaRPr/>
          </a:p>
          <a:p>
            <a:pPr marL="914400" lvl="1" indent="-317500" algn="l" rtl="0">
              <a:spcBef>
                <a:spcPts val="0"/>
              </a:spcBef>
              <a:spcAft>
                <a:spcPts val="0"/>
              </a:spcAft>
              <a:buSzPts val="1400"/>
              <a:buChar char="○"/>
            </a:pPr>
            <a:r>
              <a:rPr lang="ko"/>
              <a:t>기능 구현하기</a:t>
            </a:r>
            <a:endParaRPr/>
          </a:p>
          <a:p>
            <a:pPr marL="1371600" lvl="2" indent="-317500" algn="l" rtl="0">
              <a:spcBef>
                <a:spcPts val="0"/>
              </a:spcBef>
              <a:spcAft>
                <a:spcPts val="0"/>
              </a:spcAft>
              <a:buSzPts val="1400"/>
              <a:buChar char="■"/>
            </a:pPr>
            <a:r>
              <a:rPr lang="ko"/>
              <a:t>CustomClass.kt</a:t>
            </a:r>
            <a:endParaRPr/>
          </a:p>
        </p:txBody>
      </p:sp>
      <p:sp>
        <p:nvSpPr>
          <p:cNvPr id="667" name="Google Shape;667;p7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50</a:t>
            </a:fld>
            <a:endParaRPr/>
          </a:p>
        </p:txBody>
      </p:sp>
      <p:sp>
        <p:nvSpPr>
          <p:cNvPr id="668" name="Google Shape;668;p75"/>
          <p:cNvSpPr txBox="1"/>
          <p:nvPr/>
        </p:nvSpPr>
        <p:spPr>
          <a:xfrm>
            <a:off x="0" y="1927725"/>
            <a:ext cx="7560000" cy="17195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com.example.airhockey</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android.content.res.Resources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android.graphics.BitmapFactory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android.graphics.RectF</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open class </a:t>
            </a:r>
            <a:r>
              <a:rPr lang="ko" sz="1200">
                <a:solidFill>
                  <a:srgbClr val="A9B7C6"/>
                </a:solidFill>
                <a:highlight>
                  <a:srgbClr val="2B2B2B"/>
                </a:highlight>
              </a:rPr>
              <a:t>CustomBitmap{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lateinit var </a:t>
            </a:r>
            <a:r>
              <a:rPr lang="ko" sz="1200">
                <a:solidFill>
                  <a:srgbClr val="9876AA"/>
                </a:solidFill>
                <a:highlight>
                  <a:srgbClr val="2B2B2B"/>
                </a:highlight>
              </a:rPr>
              <a:t>bitmap</a:t>
            </a:r>
            <a:r>
              <a:rPr lang="ko" sz="1200">
                <a:solidFill>
                  <a:srgbClr val="A9B7C6"/>
                </a:solidFill>
                <a:highlight>
                  <a:srgbClr val="2B2B2B"/>
                </a:highlight>
              </a:rPr>
              <a:t>: 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w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h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drawBitmap</a:t>
            </a:r>
            <a:r>
              <a:rPr lang="ko" sz="1200">
                <a:solidFill>
                  <a:srgbClr val="A9B7C6"/>
                </a:solidFill>
                <a:highlight>
                  <a:srgbClr val="2B2B2B"/>
                </a:highlight>
              </a:rPr>
              <a:t>(canvas: 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canvas.drawBitmap(</a:t>
            </a:r>
            <a:r>
              <a:rPr lang="ko" sz="1200">
                <a:solidFill>
                  <a:srgbClr val="9876AA"/>
                </a:solidFill>
                <a:highlight>
                  <a:srgbClr val="2B2B2B"/>
                </a:highlight>
              </a:rPr>
              <a:t>bitmap</a:t>
            </a:r>
            <a:r>
              <a:rPr lang="ko" sz="1200">
                <a:solidFill>
                  <a:srgbClr val="CC7832"/>
                </a:solidFill>
                <a:highlight>
                  <a:srgbClr val="2B2B2B"/>
                </a:highlight>
              </a:rPr>
              <a:t>, </a:t>
            </a:r>
            <a:r>
              <a:rPr lang="ko" sz="1200">
                <a:solidFill>
                  <a:srgbClr val="9876AA"/>
                </a:solidFill>
                <a:highlight>
                  <a:srgbClr val="2B2B2B"/>
                </a:highlight>
              </a:rPr>
              <a:t>x</a:t>
            </a:r>
            <a:r>
              <a:rPr lang="ko" sz="1200">
                <a:solidFill>
                  <a:srgbClr val="CC7832"/>
                </a:solidFill>
                <a:highlight>
                  <a:srgbClr val="2B2B2B"/>
                </a:highlight>
              </a:rPr>
              <a:t>, </a:t>
            </a:r>
            <a:r>
              <a:rPr lang="ko" sz="1200">
                <a:solidFill>
                  <a:srgbClr val="9876AA"/>
                </a:solidFill>
                <a:highlight>
                  <a:srgbClr val="2B2B2B"/>
                </a:highlight>
              </a:rPr>
              <a:t>y</a:t>
            </a:r>
            <a:r>
              <a:rPr lang="ko" sz="1200">
                <a:solidFill>
                  <a:srgbClr val="CC7832"/>
                </a:solidFill>
                <a:highlight>
                  <a:srgbClr val="2B2B2B"/>
                </a:highlight>
              </a:rPr>
              <a:t>, null</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CustomButton(): CustomBitmap(){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id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lateinit var </a:t>
            </a:r>
            <a:r>
              <a:rPr lang="ko" sz="1200">
                <a:solidFill>
                  <a:srgbClr val="9876AA"/>
                </a:solidFill>
                <a:highlight>
                  <a:srgbClr val="2B2B2B"/>
                </a:highlight>
              </a:rPr>
              <a:t>rect</a:t>
            </a:r>
            <a:r>
              <a:rPr lang="ko" sz="1200">
                <a:solidFill>
                  <a:srgbClr val="A9B7C6"/>
                </a:solidFill>
                <a:highlight>
                  <a:srgbClr val="2B2B2B"/>
                </a:highlight>
              </a:rPr>
              <a:t>: RectF</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isTouch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constructor</a:t>
            </a:r>
            <a:r>
              <a:rPr lang="ko" sz="1200">
                <a:solidFill>
                  <a:srgbClr val="A9B7C6"/>
                </a:solidFill>
                <a:highlight>
                  <a:srgbClr val="2B2B2B"/>
                </a:highlight>
              </a:rPr>
              <a:t>(bitmap: Bitmap</a:t>
            </a:r>
            <a:r>
              <a:rPr lang="ko" sz="1200">
                <a:solidFill>
                  <a:srgbClr val="CC7832"/>
                </a:solidFill>
                <a:highlight>
                  <a:srgbClr val="2B2B2B"/>
                </a:highlight>
              </a:rPr>
              <a:t>, </a:t>
            </a:r>
            <a:r>
              <a:rPr lang="ko" sz="1200">
                <a:solidFill>
                  <a:srgbClr val="A9B7C6"/>
                </a:solidFill>
                <a:highlight>
                  <a:srgbClr val="2B2B2B"/>
                </a:highlight>
              </a:rPr>
              <a:t>x: Float</a:t>
            </a:r>
            <a:r>
              <a:rPr lang="ko" sz="1200">
                <a:solidFill>
                  <a:srgbClr val="CC7832"/>
                </a:solidFill>
                <a:highlight>
                  <a:srgbClr val="2B2B2B"/>
                </a:highlight>
              </a:rPr>
              <a:t>, </a:t>
            </a:r>
            <a:r>
              <a:rPr lang="ko" sz="1200">
                <a:solidFill>
                  <a:srgbClr val="A9B7C6"/>
                </a:solidFill>
                <a:highlight>
                  <a:srgbClr val="2B2B2B"/>
                </a:highlight>
              </a:rPr>
              <a:t>y: Float) :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y</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bitmap </a:t>
            </a:r>
            <a:r>
              <a:rPr lang="ko" sz="1200">
                <a:solidFill>
                  <a:srgbClr val="A9B7C6"/>
                </a:solidFill>
                <a:highlight>
                  <a:srgbClr val="2B2B2B"/>
                </a:highlight>
              </a:rPr>
              <a:t>= Bitmap.createScaledBitmap(bitmap</a:t>
            </a:r>
            <a:r>
              <a:rPr lang="ko" sz="1200">
                <a:solidFill>
                  <a:srgbClr val="CC7832"/>
                </a:solidFill>
                <a:highlight>
                  <a:srgbClr val="2B2B2B"/>
                </a:highlight>
              </a:rPr>
              <a:t>, </a:t>
            </a:r>
            <a:r>
              <a:rPr lang="ko" sz="1200">
                <a:solidFill>
                  <a:srgbClr val="A9B7C6"/>
                </a:solidFill>
                <a:highlight>
                  <a:srgbClr val="2B2B2B"/>
                </a:highlight>
              </a:rPr>
              <a:t>AirHockey.</a:t>
            </a:r>
            <a:r>
              <a:rPr lang="ko" sz="1200">
                <a:solidFill>
                  <a:srgbClr val="9876AA"/>
                </a:solidFill>
                <a:highlight>
                  <a:srgbClr val="2B2B2B"/>
                </a:highlight>
              </a:rPr>
              <a:t>screenWidth</a:t>
            </a:r>
            <a:r>
              <a:rPr lang="ko" sz="1200">
                <a:solidFill>
                  <a:srgbClr val="A9B7C6"/>
                </a:solidFill>
                <a:highlight>
                  <a:srgbClr val="2B2B2B"/>
                </a:highlight>
              </a:rPr>
              <a:t>/</a:t>
            </a:r>
            <a:r>
              <a:rPr lang="ko" sz="1200">
                <a:solidFill>
                  <a:srgbClr val="6897BB"/>
                </a:solidFill>
                <a:highlight>
                  <a:srgbClr val="2B2B2B"/>
                </a:highlight>
              </a:rPr>
              <a:t>6</a:t>
            </a:r>
            <a:r>
              <a:rPr lang="ko" sz="1200">
                <a:solidFill>
                  <a:srgbClr val="CC7832"/>
                </a:solidFill>
                <a:highlight>
                  <a:srgbClr val="2B2B2B"/>
                </a:highlight>
              </a:rPr>
              <a:t>, </a:t>
            </a:r>
            <a:r>
              <a:rPr lang="ko" sz="1200">
                <a:solidFill>
                  <a:srgbClr val="A9B7C6"/>
                </a:solidFill>
                <a:highlight>
                  <a:srgbClr val="2B2B2B"/>
                </a:highlight>
              </a:rPr>
              <a:t>AirHockey.</a:t>
            </a:r>
            <a:r>
              <a:rPr lang="ko" sz="1200">
                <a:solidFill>
                  <a:srgbClr val="9876AA"/>
                </a:solidFill>
                <a:highlight>
                  <a:srgbClr val="2B2B2B"/>
                </a:highlight>
              </a:rPr>
              <a:t>screenWidth</a:t>
            </a:r>
            <a:r>
              <a:rPr lang="ko" sz="1200">
                <a:solidFill>
                  <a:srgbClr val="A9B7C6"/>
                </a:solidFill>
                <a:highlight>
                  <a:srgbClr val="2B2B2B"/>
                </a:highlight>
              </a:rPr>
              <a:t>/</a:t>
            </a:r>
            <a:r>
              <a:rPr lang="ko" sz="1200">
                <a:solidFill>
                  <a:srgbClr val="6897BB"/>
                </a:solidFill>
                <a:highlight>
                  <a:srgbClr val="2B2B2B"/>
                </a:highlight>
              </a:rPr>
              <a:t>6</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 </a:t>
            </a: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width</a:t>
            </a:r>
            <a:r>
              <a:rPr lang="ko" sz="1200">
                <a:solidFill>
                  <a:srgbClr val="A9B7C6"/>
                </a:solidFill>
                <a:highlight>
                  <a:srgbClr val="2B2B2B"/>
                </a:highlight>
              </a:rPr>
              <a:t>.toFloat()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h </a:t>
            </a: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height</a:t>
            </a:r>
            <a:r>
              <a:rPr lang="ko" sz="1200">
                <a:solidFill>
                  <a:srgbClr val="A9B7C6"/>
                </a:solidFill>
                <a:highlight>
                  <a:srgbClr val="2B2B2B"/>
                </a:highlight>
              </a:rPr>
              <a:t>.toFloat()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rect </a:t>
            </a:r>
            <a:r>
              <a:rPr lang="ko" sz="1200">
                <a:solidFill>
                  <a:srgbClr val="A9B7C6"/>
                </a:solidFill>
                <a:highlight>
                  <a:srgbClr val="2B2B2B"/>
                </a:highlight>
              </a:rPr>
              <a:t>= RectF(x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a:t>
            </a:r>
            <a:r>
              <a:rPr lang="ko" sz="1200">
                <a:solidFill>
                  <a:srgbClr val="A9B7C6"/>
                </a:solidFill>
                <a:highlight>
                  <a:srgbClr val="2B2B2B"/>
                </a:highlight>
              </a:rPr>
              <a:t>x + </a:t>
            </a:r>
            <a:r>
              <a:rPr lang="ko" sz="1200">
                <a:solidFill>
                  <a:srgbClr val="9876AA"/>
                </a:solidFill>
                <a:highlight>
                  <a:srgbClr val="2B2B2B"/>
                </a:highlight>
              </a:rPr>
              <a:t>w</a:t>
            </a:r>
            <a:r>
              <a:rPr lang="ko" sz="1200">
                <a:solidFill>
                  <a:srgbClr val="CC7832"/>
                </a:solidFill>
                <a:highlight>
                  <a:srgbClr val="2B2B2B"/>
                </a:highlight>
              </a:rPr>
              <a:t>, </a:t>
            </a:r>
            <a:r>
              <a:rPr lang="ko" sz="1200">
                <a:solidFill>
                  <a:srgbClr val="A9B7C6"/>
                </a:solidFill>
                <a:highlight>
                  <a:srgbClr val="2B2B2B"/>
                </a:highlight>
              </a:rPr>
              <a:t>y + </a:t>
            </a:r>
            <a:r>
              <a:rPr lang="ko" sz="1200">
                <a:solidFill>
                  <a:srgbClr val="9876AA"/>
                </a:solidFill>
                <a:highlight>
                  <a:srgbClr val="2B2B2B"/>
                </a:highlight>
              </a:rPr>
              <a: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processButton</a:t>
            </a:r>
            <a:r>
              <a:rPr lang="ko" sz="1200">
                <a:solidFill>
                  <a:srgbClr val="A9B7C6"/>
                </a:solidFill>
                <a:highlight>
                  <a:srgbClr val="2B2B2B"/>
                </a:highlight>
              </a:rPr>
              <a:t>(x: Float</a:t>
            </a:r>
            <a:r>
              <a:rPr lang="ko" sz="1200">
                <a:solidFill>
                  <a:srgbClr val="CC7832"/>
                </a:solidFill>
                <a:highlight>
                  <a:srgbClr val="2B2B2B"/>
                </a:highlight>
              </a:rPr>
              <a:t>, </a:t>
            </a:r>
            <a:r>
              <a:rPr lang="ko" sz="1200">
                <a:solidFill>
                  <a:srgbClr val="A9B7C6"/>
                </a:solidFill>
                <a:highlight>
                  <a:srgbClr val="2B2B2B"/>
                </a:highlight>
              </a:rPr>
              <a:t>y: Float</a:t>
            </a:r>
            <a:r>
              <a:rPr lang="ko" sz="1200">
                <a:solidFill>
                  <a:srgbClr val="CC7832"/>
                </a:solidFill>
                <a:highlight>
                  <a:srgbClr val="2B2B2B"/>
                </a:highlight>
              </a:rPr>
              <a:t>, </a:t>
            </a:r>
            <a:r>
              <a:rPr lang="ko" sz="1200">
                <a:solidFill>
                  <a:srgbClr val="A9B7C6"/>
                </a:solidFill>
                <a:highlight>
                  <a:srgbClr val="2B2B2B"/>
                </a:highlight>
              </a:rPr>
              <a:t>isDown: Boolean){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rect</a:t>
            </a:r>
            <a:r>
              <a:rPr lang="ko" sz="1200">
                <a:solidFill>
                  <a:srgbClr val="A9B7C6"/>
                </a:solidFill>
                <a:highlight>
                  <a:srgbClr val="2B2B2B"/>
                </a:highlight>
              </a:rPr>
              <a:t>.contains(x</a:t>
            </a:r>
            <a:r>
              <a:rPr lang="ko" sz="1200">
                <a:solidFill>
                  <a:srgbClr val="CC7832"/>
                </a:solidFill>
                <a:highlight>
                  <a:srgbClr val="2B2B2B"/>
                </a:highlight>
              </a:rPr>
              <a:t>, </a:t>
            </a:r>
            <a:r>
              <a:rPr lang="ko" sz="1200">
                <a:solidFill>
                  <a:srgbClr val="A9B7C6"/>
                </a:solidFill>
                <a:highlight>
                  <a:srgbClr val="2B2B2B"/>
                </a:highlight>
              </a:rPr>
              <a:t>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isTouch </a:t>
            </a:r>
            <a:r>
              <a:rPr lang="ko" sz="1200">
                <a:solidFill>
                  <a:srgbClr val="A9B7C6"/>
                </a:solidFill>
                <a:highlight>
                  <a:srgbClr val="2B2B2B"/>
                </a:highlight>
              </a:rPr>
              <a:t>= isDown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Racket(): CustomBitmap(){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isSecondPlayer </a:t>
            </a:r>
            <a:r>
              <a:rPr lang="ko" sz="1200">
                <a:solidFill>
                  <a:srgbClr val="A9B7C6"/>
                </a:solidFill>
                <a:highlight>
                  <a:srgbClr val="2B2B2B"/>
                </a:highlight>
              </a:rPr>
              <a:t>=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var </a:t>
            </a:r>
            <a:r>
              <a:rPr lang="ko" sz="1200">
                <a:solidFill>
                  <a:srgbClr val="9876AA"/>
                </a:solidFill>
                <a:highlight>
                  <a:srgbClr val="2B2B2B"/>
                </a:highlight>
              </a:rPr>
              <a:t>btnDirection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(resources: Resources</a:t>
            </a:r>
            <a:r>
              <a:rPr lang="ko" sz="1200">
                <a:solidFill>
                  <a:srgbClr val="CC7832"/>
                </a:solidFill>
                <a:highlight>
                  <a:srgbClr val="2B2B2B"/>
                </a:highlight>
              </a:rPr>
              <a:t>, </a:t>
            </a:r>
            <a:r>
              <a:rPr lang="ko" sz="1200">
                <a:solidFill>
                  <a:srgbClr val="A9B7C6"/>
                </a:solidFill>
                <a:highlight>
                  <a:srgbClr val="2B2B2B"/>
                </a:highlight>
              </a:rPr>
              <a:t>x: Float</a:t>
            </a:r>
            <a:r>
              <a:rPr lang="ko" sz="1200">
                <a:solidFill>
                  <a:srgbClr val="CC7832"/>
                </a:solidFill>
                <a:highlight>
                  <a:srgbClr val="2B2B2B"/>
                </a:highlight>
              </a:rPr>
              <a:t>, </a:t>
            </a:r>
            <a:r>
              <a:rPr lang="ko" sz="1200">
                <a:solidFill>
                  <a:srgbClr val="A9B7C6"/>
                </a:solidFill>
                <a:highlight>
                  <a:srgbClr val="2B2B2B"/>
                </a:highlight>
              </a:rPr>
              <a:t>y: Float</a:t>
            </a:r>
            <a:r>
              <a:rPr lang="ko" sz="1200">
                <a:solidFill>
                  <a:srgbClr val="CC7832"/>
                </a:solidFill>
                <a:highlight>
                  <a:srgbClr val="2B2B2B"/>
                </a:highlight>
              </a:rPr>
              <a:t>, </a:t>
            </a:r>
            <a:r>
              <a:rPr lang="ko" sz="1200">
                <a:solidFill>
                  <a:srgbClr val="A9B7C6"/>
                </a:solidFill>
                <a:highlight>
                  <a:srgbClr val="2B2B2B"/>
                </a:highlight>
              </a:rPr>
              <a:t>isSecondPlayer: Boolean):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isSecondPlayer </a:t>
            </a:r>
            <a:r>
              <a:rPr lang="ko" sz="1200">
                <a:solidFill>
                  <a:srgbClr val="A9B7C6"/>
                </a:solidFill>
                <a:highlight>
                  <a:srgbClr val="2B2B2B"/>
                </a:highlight>
              </a:rPr>
              <a:t>= isSecondPlayer</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bitmap </a:t>
            </a:r>
            <a:r>
              <a:rPr lang="ko" sz="1200">
                <a:solidFill>
                  <a:srgbClr val="A9B7C6"/>
                </a:solidFill>
                <a:highlight>
                  <a:srgbClr val="2B2B2B"/>
                </a:highlight>
              </a:rPr>
              <a:t>= Bitmap.createScaledBitmap(BitmapFactory.decodeResource(resources</a:t>
            </a:r>
            <a:r>
              <a:rPr lang="ko" sz="1200">
                <a:solidFill>
                  <a:srgbClr val="CC7832"/>
                </a:solidFill>
                <a:highlight>
                  <a:srgbClr val="2B2B2B"/>
                </a:highlight>
              </a:rPr>
              <a:t>, if</a:t>
            </a:r>
            <a:r>
              <a:rPr lang="ko" sz="1200">
                <a:solidFill>
                  <a:srgbClr val="A9B7C6"/>
                </a:solidFill>
                <a:highlight>
                  <a:srgbClr val="2B2B2B"/>
                </a:highlight>
              </a:rPr>
              <a:t>(!</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isSecondPlayer</a:t>
            </a:r>
            <a:r>
              <a:rPr lang="ko" sz="1200">
                <a:solidFill>
                  <a:srgbClr val="A9B7C6"/>
                </a:solidFill>
                <a:highlight>
                  <a:srgbClr val="2B2B2B"/>
                </a:highlight>
              </a:rPr>
              <a:t>) { R.drawable.</a:t>
            </a:r>
            <a:r>
              <a:rPr lang="ko" sz="1200" i="1">
                <a:solidFill>
                  <a:srgbClr val="9876AA"/>
                </a:solidFill>
                <a:highlight>
                  <a:srgbClr val="2B2B2B"/>
                </a:highlight>
              </a:rPr>
              <a:t>player1 </a:t>
            </a:r>
            <a:r>
              <a:rPr lang="ko" sz="1200">
                <a:solidFill>
                  <a:srgbClr val="A9B7C6"/>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 R.drawable.</a:t>
            </a:r>
            <a:r>
              <a:rPr lang="ko" sz="1200" i="1">
                <a:solidFill>
                  <a:srgbClr val="9876AA"/>
                </a:solidFill>
                <a:highlight>
                  <a:srgbClr val="2B2B2B"/>
                </a:highlight>
              </a:rPr>
              <a:t>player2 </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(AirHockey.</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6</a:t>
            </a:r>
            <a:r>
              <a:rPr lang="ko" sz="1200">
                <a:solidFill>
                  <a:srgbClr val="A9B7C6"/>
                </a:solidFill>
                <a:highlight>
                  <a:srgbClr val="2B2B2B"/>
                </a:highlight>
              </a:rPr>
              <a:t>).toInt()</a:t>
            </a:r>
            <a:r>
              <a:rPr lang="ko" sz="1200">
                <a:solidFill>
                  <a:srgbClr val="CC7832"/>
                </a:solidFill>
                <a:highlight>
                  <a:srgbClr val="2B2B2B"/>
                </a:highlight>
              </a:rPr>
              <a:t>, </a:t>
            </a:r>
            <a:r>
              <a:rPr lang="ko" sz="1200">
                <a:solidFill>
                  <a:srgbClr val="A9B7C6"/>
                </a:solidFill>
                <a:highlight>
                  <a:srgbClr val="2B2B2B"/>
                </a:highlight>
              </a:rPr>
              <a:t>(AirHockey.</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24</a:t>
            </a:r>
            <a:r>
              <a:rPr lang="ko" sz="1200">
                <a:solidFill>
                  <a:srgbClr val="A9B7C6"/>
                </a:solidFill>
                <a:highlight>
                  <a:srgbClr val="2B2B2B"/>
                </a:highlight>
              </a:rPr>
              <a:t>).toInt()</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2f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h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2f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movePuck</a:t>
            </a:r>
            <a:r>
              <a:rPr lang="ko" sz="1200">
                <a:solidFill>
                  <a:srgbClr val="A9B7C6"/>
                </a:solidFill>
                <a:highlight>
                  <a:srgbClr val="2B2B2B"/>
                </a:highlight>
              </a:rPr>
              <a:t>(leftBtn: Boolean</a:t>
            </a:r>
            <a:r>
              <a:rPr lang="ko" sz="1200">
                <a:solidFill>
                  <a:srgbClr val="CC7832"/>
                </a:solidFill>
                <a:highlight>
                  <a:srgbClr val="2B2B2B"/>
                </a:highlight>
              </a:rPr>
              <a:t>, </a:t>
            </a:r>
            <a:r>
              <a:rPr lang="ko" sz="1200">
                <a:solidFill>
                  <a:srgbClr val="A9B7C6"/>
                </a:solidFill>
                <a:highlight>
                  <a:srgbClr val="2B2B2B"/>
                </a:highlight>
              </a:rPr>
              <a:t>rightBtn: Boolean){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(leftBtn){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btnDirection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x </a:t>
            </a:r>
            <a:r>
              <a:rPr lang="ko" sz="1200">
                <a:solidFill>
                  <a:srgbClr val="A9B7C6"/>
                </a:solidFill>
                <a:highlight>
                  <a:srgbClr val="2B2B2B"/>
                </a:highlight>
              </a:rPr>
              <a:t>-= AirHockey.</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80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(rightBtn){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btnDirection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x </a:t>
            </a:r>
            <a:r>
              <a:rPr lang="ko" sz="1200">
                <a:solidFill>
                  <a:srgbClr val="A9B7C6"/>
                </a:solidFill>
                <a:highlight>
                  <a:srgbClr val="2B2B2B"/>
                </a:highlight>
              </a:rPr>
              <a:t>+= AirHockey.</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80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Puck(): CustomBitmap(){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xSpeed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ySpeed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direction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(resources: Resources</a:t>
            </a:r>
            <a:r>
              <a:rPr lang="ko" sz="1200">
                <a:solidFill>
                  <a:srgbClr val="CC7832"/>
                </a:solidFill>
                <a:highlight>
                  <a:srgbClr val="2B2B2B"/>
                </a:highlight>
              </a:rPr>
              <a:t>, </a:t>
            </a:r>
            <a:r>
              <a:rPr lang="ko" sz="1200">
                <a:solidFill>
                  <a:srgbClr val="A9B7C6"/>
                </a:solidFill>
                <a:highlight>
                  <a:srgbClr val="2B2B2B"/>
                </a:highlight>
              </a:rPr>
              <a:t>x: Float</a:t>
            </a:r>
            <a:r>
              <a:rPr lang="ko" sz="1200">
                <a:solidFill>
                  <a:srgbClr val="CC7832"/>
                </a:solidFill>
                <a:highlight>
                  <a:srgbClr val="2B2B2B"/>
                </a:highlight>
              </a:rPr>
              <a:t>, </a:t>
            </a:r>
            <a:r>
              <a:rPr lang="ko" sz="1200">
                <a:solidFill>
                  <a:srgbClr val="A9B7C6"/>
                </a:solidFill>
                <a:highlight>
                  <a:srgbClr val="2B2B2B"/>
                </a:highlight>
              </a:rPr>
              <a:t>y: Float</a:t>
            </a:r>
            <a:r>
              <a:rPr lang="ko" sz="1200">
                <a:solidFill>
                  <a:srgbClr val="CC7832"/>
                </a:solidFill>
                <a:highlight>
                  <a:srgbClr val="2B2B2B"/>
                </a:highlight>
              </a:rPr>
              <a:t>, </a:t>
            </a:r>
            <a:r>
              <a:rPr lang="ko" sz="1200">
                <a:solidFill>
                  <a:srgbClr val="A9B7C6"/>
                </a:solidFill>
                <a:highlight>
                  <a:srgbClr val="2B2B2B"/>
                </a:highlight>
              </a:rPr>
              <a:t>xSpeed: Int</a:t>
            </a:r>
            <a:r>
              <a:rPr lang="ko" sz="1200">
                <a:solidFill>
                  <a:srgbClr val="CC7832"/>
                </a:solidFill>
                <a:highlight>
                  <a:srgbClr val="2B2B2B"/>
                </a:highlight>
              </a:rPr>
              <a:t>, </a:t>
            </a:r>
            <a:r>
              <a:rPr lang="ko" sz="1200">
                <a:solidFill>
                  <a:srgbClr val="A9B7C6"/>
                </a:solidFill>
                <a:highlight>
                  <a:srgbClr val="2B2B2B"/>
                </a:highlight>
              </a:rPr>
              <a:t>ySpeed: Int):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bitmap </a:t>
            </a:r>
            <a:r>
              <a:rPr lang="ko" sz="1200">
                <a:solidFill>
                  <a:srgbClr val="A9B7C6"/>
                </a:solidFill>
                <a:highlight>
                  <a:srgbClr val="2B2B2B"/>
                </a:highlight>
              </a:rPr>
              <a:t>= Bitmap.createScaledBitmap((BitmapFactory.decodeResource(resources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puck</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AirHockey.</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16</a:t>
            </a:r>
            <a:r>
              <a:rPr lang="ko" sz="1200">
                <a:solidFill>
                  <a:srgbClr val="CC7832"/>
                </a:solidFill>
                <a:highlight>
                  <a:srgbClr val="2B2B2B"/>
                </a:highlight>
              </a:rPr>
              <a:t>, </a:t>
            </a:r>
            <a:r>
              <a:rPr lang="ko" sz="1200">
                <a:solidFill>
                  <a:srgbClr val="A9B7C6"/>
                </a:solidFill>
                <a:highlight>
                  <a:srgbClr val="2B2B2B"/>
                </a:highlight>
              </a:rPr>
              <a:t>AirHockey.</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16</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w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width </a:t>
            </a:r>
            <a:r>
              <a:rPr lang="ko" sz="1200">
                <a:solidFill>
                  <a:srgbClr val="A9B7C6"/>
                </a:solidFill>
                <a:highlight>
                  <a:srgbClr val="2B2B2B"/>
                </a:highlight>
              </a:rPr>
              <a:t>/ </a:t>
            </a:r>
            <a:r>
              <a:rPr lang="ko" sz="1200">
                <a:solidFill>
                  <a:srgbClr val="6897BB"/>
                </a:solidFill>
                <a:highlight>
                  <a:srgbClr val="2B2B2B"/>
                </a:highlight>
              </a:rPr>
              <a:t>2f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h </a:t>
            </a:r>
            <a:r>
              <a:rPr lang="ko" sz="1200">
                <a:solidFill>
                  <a:srgbClr val="A9B7C6"/>
                </a:solidFill>
                <a:highlight>
                  <a:srgbClr val="2B2B2B"/>
                </a:highlight>
              </a:rPr>
              <a:t>= </a:t>
            </a:r>
            <a:r>
              <a:rPr lang="ko" sz="1200">
                <a:solidFill>
                  <a:srgbClr val="9876AA"/>
                </a:solidFill>
                <a:highlight>
                  <a:srgbClr val="2B2B2B"/>
                </a:highlight>
              </a:rPr>
              <a:t>bitmap</a:t>
            </a:r>
            <a:r>
              <a:rPr lang="ko" sz="1200">
                <a:solidFill>
                  <a:srgbClr val="A9B7C6"/>
                </a:solidFill>
                <a:highlight>
                  <a:srgbClr val="2B2B2B"/>
                </a:highlight>
              </a:rPr>
              <a:t>.</a:t>
            </a:r>
            <a:r>
              <a:rPr lang="ko" sz="1200" i="1">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2f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xSpeed </a:t>
            </a:r>
            <a:r>
              <a:rPr lang="ko" sz="1200">
                <a:solidFill>
                  <a:srgbClr val="A9B7C6"/>
                </a:solidFill>
                <a:highlight>
                  <a:srgbClr val="2B2B2B"/>
                </a:highlight>
              </a:rPr>
              <a:t>= xSpeed</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ySpeed </a:t>
            </a:r>
            <a:r>
              <a:rPr lang="ko" sz="1200">
                <a:solidFill>
                  <a:srgbClr val="A9B7C6"/>
                </a:solidFill>
                <a:highlight>
                  <a:srgbClr val="2B2B2B"/>
                </a:highlight>
              </a:rPr>
              <a:t>= ySpeed</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6"/>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2인용 게임 만들기</a:t>
            </a:r>
            <a:endParaRPr/>
          </a:p>
        </p:txBody>
      </p:sp>
      <p:sp>
        <p:nvSpPr>
          <p:cNvPr id="674" name="Google Shape;674;p76"/>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Air Hockey 게임 앱 만들기</a:t>
            </a:r>
            <a:endParaRPr/>
          </a:p>
          <a:p>
            <a:pPr marL="914400" lvl="1" indent="-317500" algn="l" rtl="0">
              <a:spcBef>
                <a:spcPts val="0"/>
              </a:spcBef>
              <a:spcAft>
                <a:spcPts val="0"/>
              </a:spcAft>
              <a:buSzPts val="1400"/>
              <a:buChar char="○"/>
            </a:pPr>
            <a:r>
              <a:rPr lang="ko"/>
              <a:t>기능 구현하기</a:t>
            </a:r>
            <a:endParaRPr/>
          </a:p>
          <a:p>
            <a:pPr marL="1371600" lvl="2" indent="-317500" algn="l" rtl="0">
              <a:spcBef>
                <a:spcPts val="0"/>
              </a:spcBef>
              <a:spcAft>
                <a:spcPts val="0"/>
              </a:spcAft>
              <a:buSzPts val="1400"/>
              <a:buChar char="■"/>
            </a:pPr>
            <a:r>
              <a:rPr lang="ko"/>
              <a:t>AirHockeyActivity.kt</a:t>
            </a:r>
            <a:endParaRPr/>
          </a:p>
        </p:txBody>
      </p:sp>
      <p:sp>
        <p:nvSpPr>
          <p:cNvPr id="675" name="Google Shape;675;p7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51</a:t>
            </a:fld>
            <a:endParaRPr/>
          </a:p>
        </p:txBody>
      </p:sp>
      <p:sp>
        <p:nvSpPr>
          <p:cNvPr id="676" name="Google Shape;676;p76"/>
          <p:cNvSpPr txBox="1"/>
          <p:nvPr/>
        </p:nvSpPr>
        <p:spPr>
          <a:xfrm>
            <a:off x="0" y="1927725"/>
            <a:ext cx="7560000" cy="43146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com.example.airhockey</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android.content.Context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android.content.pm.ActivityInfo</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android.util.AttributeSet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android.view.MotionEvent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android.view.WindowManager</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kotlinx.coroutines.*</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AirHockeyActivity : AppCompatActivity()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9876AA"/>
                </a:solidFill>
                <a:highlight>
                  <a:srgbClr val="2B2B2B"/>
                </a:highlight>
              </a:rPr>
              <a:t>requestedOrientation </a:t>
            </a:r>
            <a:r>
              <a:rPr lang="ko" sz="1200">
                <a:solidFill>
                  <a:srgbClr val="A9B7C6"/>
                </a:solidFill>
                <a:highlight>
                  <a:srgbClr val="2B2B2B"/>
                </a:highlight>
              </a:rPr>
              <a:t>= ActivityInfo.</a:t>
            </a:r>
            <a:r>
              <a:rPr lang="ko" sz="1200" i="1">
                <a:solidFill>
                  <a:srgbClr val="9876AA"/>
                </a:solidFill>
                <a:highlight>
                  <a:srgbClr val="2B2B2B"/>
                </a:highlight>
              </a:rPr>
              <a:t>SCREEN_ORIENTATION_PORTRAIT</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window</a:t>
            </a:r>
            <a:r>
              <a:rPr lang="ko" sz="1200">
                <a:solidFill>
                  <a:srgbClr val="A9B7C6"/>
                </a:solidFill>
                <a:highlight>
                  <a:srgbClr val="2B2B2B"/>
                </a:highlight>
              </a:rPr>
              <a:t>.setFlags(WindowManager.LayoutParams.</a:t>
            </a:r>
            <a:r>
              <a:rPr lang="ko" sz="1200" i="1">
                <a:solidFill>
                  <a:srgbClr val="9876AA"/>
                </a:solidFill>
                <a:highlight>
                  <a:srgbClr val="2B2B2B"/>
                </a:highlight>
              </a:rPr>
              <a:t>FLAG_FULLSCREEN</a:t>
            </a:r>
            <a:r>
              <a:rPr lang="ko" sz="1200">
                <a:solidFill>
                  <a:srgbClr val="CC7832"/>
                </a:solidFill>
                <a:highlight>
                  <a:srgbClr val="2B2B2B"/>
                </a:highlight>
              </a:rPr>
              <a:t>, </a:t>
            </a:r>
            <a:r>
              <a:rPr lang="ko" sz="1200">
                <a:solidFill>
                  <a:srgbClr val="A9B7C6"/>
                </a:solidFill>
                <a:highlight>
                  <a:srgbClr val="2B2B2B"/>
                </a:highlight>
              </a:rPr>
              <a:t>WindowManager.LayoutParams.</a:t>
            </a:r>
            <a:r>
              <a:rPr lang="ko" sz="1200" i="1">
                <a:solidFill>
                  <a:srgbClr val="9876AA"/>
                </a:solidFill>
                <a:highlight>
                  <a:srgbClr val="2B2B2B"/>
                </a:highlight>
              </a:rPr>
              <a:t>FLAG_FULLSCREEN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setContentView(R.layout.</a:t>
            </a:r>
            <a:r>
              <a:rPr lang="ko" sz="1200" i="1">
                <a:solidFill>
                  <a:srgbClr val="9876AA"/>
                </a:solidFill>
                <a:highlight>
                  <a:srgbClr val="2B2B2B"/>
                </a:highlight>
              </a:rPr>
              <a:t>activity_airhockey</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AirHockey(context: Context</a:t>
            </a:r>
            <a:r>
              <a:rPr lang="ko" sz="1200">
                <a:solidFill>
                  <a:srgbClr val="CC7832"/>
                </a:solidFill>
                <a:highlight>
                  <a:srgbClr val="2B2B2B"/>
                </a:highlight>
              </a:rPr>
              <a:t>, </a:t>
            </a:r>
            <a:r>
              <a:rPr lang="ko" sz="1200">
                <a:solidFill>
                  <a:srgbClr val="A9B7C6"/>
                </a:solidFill>
                <a:highlight>
                  <a:srgbClr val="2B2B2B"/>
                </a:highlight>
              </a:rPr>
              <a:t>attributeSet: AttributeSet) : View(context</a:t>
            </a:r>
            <a:r>
              <a:rPr lang="ko" sz="1200">
                <a:solidFill>
                  <a:srgbClr val="CC7832"/>
                </a:solidFill>
                <a:highlight>
                  <a:srgbClr val="2B2B2B"/>
                </a:highlight>
              </a:rPr>
              <a:t>, </a:t>
            </a:r>
            <a:r>
              <a:rPr lang="ko" sz="1200">
                <a:solidFill>
                  <a:srgbClr val="A9B7C6"/>
                </a:solidFill>
                <a:highlight>
                  <a:srgbClr val="2B2B2B"/>
                </a:highlight>
              </a:rPr>
              <a:t>attributeSet)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companion object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screenHeight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9876AA"/>
                </a:solidFill>
                <a:highlight>
                  <a:srgbClr val="2B2B2B"/>
                </a:highlight>
              </a:rPr>
              <a:t>backImage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Bitmap.createScaledBitmap(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background</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screenWidth</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screenHeight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9876AA"/>
                </a:solidFill>
                <a:highlight>
                  <a:srgbClr val="2B2B2B"/>
                </a:highlight>
              </a:rPr>
              <a:t>player1</a:t>
            </a:r>
            <a:r>
              <a:rPr lang="ko" sz="1200">
                <a:solidFill>
                  <a:srgbClr val="A9B7C6"/>
                </a:solidFill>
                <a:highlight>
                  <a:srgbClr val="2B2B2B"/>
                </a:highlight>
              </a:rPr>
              <a:t>: Racket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Racket(</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2f</a:t>
            </a:r>
            <a:r>
              <a:rPr lang="ko" sz="1200">
                <a:solidFill>
                  <a:srgbClr val="CC7832"/>
                </a:solidFill>
                <a:highlight>
                  <a:srgbClr val="2B2B2B"/>
                </a:highlight>
              </a:rPr>
              <a:t>, </a:t>
            </a:r>
            <a:r>
              <a:rPr lang="ko" sz="1200">
                <a:solidFill>
                  <a:srgbClr val="9876AA"/>
                </a:solidFill>
                <a:highlight>
                  <a:srgbClr val="2B2B2B"/>
                </a:highlight>
              </a:rPr>
              <a:t>screenHeight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2f</a:t>
            </a:r>
            <a:r>
              <a:rPr lang="ko" sz="1200">
                <a:solidFill>
                  <a:srgbClr val="CC7832"/>
                </a:solidFill>
                <a:highlight>
                  <a:srgbClr val="2B2B2B"/>
                </a:highlight>
              </a:rPr>
              <a:t>, false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9876AA"/>
                </a:solidFill>
                <a:highlight>
                  <a:srgbClr val="2B2B2B"/>
                </a:highlight>
              </a:rPr>
              <a:t>player2</a:t>
            </a:r>
            <a:r>
              <a:rPr lang="ko" sz="1200">
                <a:solidFill>
                  <a:srgbClr val="A9B7C6"/>
                </a:solidFill>
                <a:highlight>
                  <a:srgbClr val="2B2B2B"/>
                </a:highlight>
              </a:rPr>
              <a:t>: Racket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Racket(</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2f</a:t>
            </a:r>
            <a:r>
              <a:rPr lang="ko" sz="1200">
                <a:solidFill>
                  <a:srgbClr val="CC7832"/>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.toFloat()</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9876AA"/>
                </a:solidFill>
                <a:highlight>
                  <a:srgbClr val="2B2B2B"/>
                </a:highlight>
              </a:rPr>
              <a:t>buttonWidth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6</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9876AA"/>
                </a:solidFill>
                <a:highlight>
                  <a:srgbClr val="2B2B2B"/>
                </a:highlight>
              </a:rPr>
              <a:t>player1Button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CustomButton(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left_arrow</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screenHeight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 * </a:t>
            </a:r>
            <a:r>
              <a:rPr lang="ko" sz="1200">
                <a:solidFill>
                  <a:srgbClr val="6897BB"/>
                </a:solidFill>
                <a:highlight>
                  <a:srgbClr val="2B2B2B"/>
                </a:highlight>
              </a:rPr>
              <a:t>5f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CustomButton(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right_arrow</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screenHeight </a:t>
            </a:r>
            <a:r>
              <a:rPr lang="ko" sz="1200">
                <a:solidFill>
                  <a:srgbClr val="A9B7C6"/>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 * </a:t>
            </a:r>
            <a:r>
              <a:rPr lang="ko" sz="1200">
                <a:solidFill>
                  <a:srgbClr val="6897BB"/>
                </a:solidFill>
                <a:highlight>
                  <a:srgbClr val="2B2B2B"/>
                </a:highlight>
              </a:rPr>
              <a:t>5f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9876AA"/>
                </a:solidFill>
                <a:highlight>
                  <a:srgbClr val="2B2B2B"/>
                </a:highlight>
              </a:rPr>
              <a:t>player2Button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i="1">
                <a:solidFill>
                  <a:srgbClr val="A9B7C6"/>
                </a:solidFill>
                <a:highlight>
                  <a:srgbClr val="2B2B2B"/>
                </a:highlight>
              </a:rPr>
              <a:t>arrayOf</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CustomButton(BitmapFactory.decodeResource(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left_arrow</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4f</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CustomButton(</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BitmapFactory.decodeResource(</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A9B7C6"/>
                </a:solidFill>
                <a:highlight>
                  <a:srgbClr val="2B2B2B"/>
                </a:highlight>
              </a:rPr>
              <a:t>R.drawable.</a:t>
            </a:r>
            <a:r>
              <a:rPr lang="ko" sz="1200" i="1">
                <a:solidFill>
                  <a:srgbClr val="9876AA"/>
                </a:solidFill>
                <a:highlight>
                  <a:srgbClr val="2B2B2B"/>
                </a:highlight>
              </a:rPr>
              <a:t>right_arrow</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.toFloat()</a:t>
            </a:r>
            <a:r>
              <a:rPr lang="ko" sz="1200">
                <a:solidFill>
                  <a:srgbClr val="CC7832"/>
                </a:solidFill>
                <a:highlight>
                  <a:srgbClr val="2B2B2B"/>
                </a:highlight>
              </a:rPr>
              <a:t>,</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4f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9876AA"/>
                </a:solidFill>
                <a:highlight>
                  <a:srgbClr val="2B2B2B"/>
                </a:highlight>
              </a:rPr>
              <a:t>puck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Puck(</a:t>
            </a:r>
            <a:r>
              <a:rPr lang="ko" sz="1200" i="1">
                <a:solidFill>
                  <a:srgbClr val="9876AA"/>
                </a:solidFill>
                <a:highlight>
                  <a:srgbClr val="2B2B2B"/>
                </a:highlight>
              </a:rPr>
              <a:t>resources</a:t>
            </a:r>
            <a:r>
              <a:rPr lang="ko" sz="1200">
                <a:solidFill>
                  <a:srgbClr val="CC7832"/>
                </a:solidFill>
                <a:highlight>
                  <a:srgbClr val="2B2B2B"/>
                </a:highlight>
              </a:rPr>
              <a:t>, </a:t>
            </a:r>
            <a:r>
              <a:rPr lang="ko" sz="1200">
                <a:solidFill>
                  <a:srgbClr val="9876AA"/>
                </a:solidFill>
                <a:highlight>
                  <a:srgbClr val="2B2B2B"/>
                </a:highlight>
              </a:rPr>
              <a:t>player1</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player1</a:t>
            </a:r>
            <a:r>
              <a:rPr lang="ko" sz="1200">
                <a:solidFill>
                  <a:srgbClr val="A9B7C6"/>
                </a:solidFill>
                <a:highlight>
                  <a:srgbClr val="2B2B2B"/>
                </a:highlight>
              </a:rPr>
              <a:t>.</a:t>
            </a:r>
            <a:r>
              <a:rPr lang="ko" sz="1200">
                <a:solidFill>
                  <a:srgbClr val="9876AA"/>
                </a:solidFill>
                <a:highlight>
                  <a:srgbClr val="2B2B2B"/>
                </a:highlight>
              </a:rPr>
              <a:t>w</a:t>
            </a:r>
            <a:r>
              <a:rPr lang="ko" sz="1200">
                <a:solidFill>
                  <a:srgbClr val="CC7832"/>
                </a:solidFill>
                <a:highlight>
                  <a:srgbClr val="2B2B2B"/>
                </a:highlight>
              </a:rPr>
              <a:t>, </a:t>
            </a:r>
            <a:r>
              <a:rPr lang="ko" sz="1200">
                <a:solidFill>
                  <a:srgbClr val="9876AA"/>
                </a:solidFill>
                <a:highlight>
                  <a:srgbClr val="2B2B2B"/>
                </a:highlight>
              </a:rPr>
              <a:t>player1</a:t>
            </a:r>
            <a:r>
              <a:rPr lang="ko" sz="1200">
                <a:solidFill>
                  <a:srgbClr val="A9B7C6"/>
                </a:solidFill>
                <a:highlight>
                  <a:srgbClr val="2B2B2B"/>
                </a:highlight>
              </a:rPr>
              <a:t>.</a:t>
            </a:r>
            <a:r>
              <a:rPr lang="ko" sz="1200">
                <a:solidFill>
                  <a:srgbClr val="9876AA"/>
                </a:solidFill>
                <a:highlight>
                  <a:srgbClr val="2B2B2B"/>
                </a:highlight>
              </a:rPr>
              <a:t>y</a:t>
            </a:r>
            <a:r>
              <a:rPr lang="ko" sz="1200">
                <a:solidFill>
                  <a:srgbClr val="CC7832"/>
                </a:solidFill>
                <a:highlight>
                  <a:srgbClr val="2B2B2B"/>
                </a:highlight>
              </a:rPr>
              <a:t>, </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60</a:t>
            </a:r>
            <a:r>
              <a:rPr lang="ko" sz="1200">
                <a:solidFill>
                  <a:srgbClr val="CC7832"/>
                </a:solidFill>
                <a:highlight>
                  <a:srgbClr val="2B2B2B"/>
                </a:highlight>
              </a:rPr>
              <a:t>, </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42</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9876AA"/>
                </a:solidFill>
                <a:highlight>
                  <a:srgbClr val="2B2B2B"/>
                </a:highlight>
              </a:rPr>
              <a:t>paint </a:t>
            </a:r>
            <a:r>
              <a:rPr lang="ko" sz="1200">
                <a:solidFill>
                  <a:srgbClr val="CC7832"/>
                </a:solidFill>
                <a:highlight>
                  <a:srgbClr val="2B2B2B"/>
                </a:highlight>
              </a:rPr>
              <a:t>by </a:t>
            </a:r>
            <a:r>
              <a:rPr lang="ko" sz="1200" i="1">
                <a:solidFill>
                  <a:srgbClr val="A9B7C6"/>
                </a:solidFill>
                <a:highlight>
                  <a:srgbClr val="2B2B2B"/>
                </a:highlight>
              </a:rPr>
              <a:t>lazy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Paint()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onSizeChanged</a:t>
            </a:r>
            <a:r>
              <a:rPr lang="ko" sz="1200">
                <a:solidFill>
                  <a:srgbClr val="A9B7C6"/>
                </a:solidFill>
                <a:highlight>
                  <a:srgbClr val="2B2B2B"/>
                </a:highlight>
              </a:rPr>
              <a:t>(w: Int</a:t>
            </a:r>
            <a:r>
              <a:rPr lang="ko" sz="1200">
                <a:solidFill>
                  <a:srgbClr val="CC7832"/>
                </a:solidFill>
                <a:highlight>
                  <a:srgbClr val="2B2B2B"/>
                </a:highlight>
              </a:rPr>
              <a:t>, </a:t>
            </a:r>
            <a:r>
              <a:rPr lang="ko" sz="1200">
                <a:solidFill>
                  <a:srgbClr val="A9B7C6"/>
                </a:solidFill>
                <a:highlight>
                  <a:srgbClr val="2B2B2B"/>
                </a:highlight>
              </a:rPr>
              <a:t>h: Int</a:t>
            </a:r>
            <a:r>
              <a:rPr lang="ko" sz="1200">
                <a:solidFill>
                  <a:srgbClr val="CC7832"/>
                </a:solidFill>
                <a:highlight>
                  <a:srgbClr val="2B2B2B"/>
                </a:highlight>
              </a:rPr>
              <a:t>, </a:t>
            </a:r>
            <a:r>
              <a:rPr lang="ko" sz="1200">
                <a:solidFill>
                  <a:srgbClr val="A9B7C6"/>
                </a:solidFill>
                <a:highlight>
                  <a:srgbClr val="2B2B2B"/>
                </a:highlight>
              </a:rPr>
              <a:t>oldw: Int</a:t>
            </a:r>
            <a:r>
              <a:rPr lang="ko" sz="1200">
                <a:solidFill>
                  <a:srgbClr val="CC7832"/>
                </a:solidFill>
                <a:highlight>
                  <a:srgbClr val="2B2B2B"/>
                </a:highlight>
              </a:rPr>
              <a:t>, </a:t>
            </a:r>
            <a:r>
              <a:rPr lang="ko" sz="1200">
                <a:solidFill>
                  <a:srgbClr val="A9B7C6"/>
                </a:solidFill>
                <a:highlight>
                  <a:srgbClr val="2B2B2B"/>
                </a:highlight>
              </a:rPr>
              <a:t>oldh: Int)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.onSizeChanged(w</a:t>
            </a:r>
            <a:r>
              <a:rPr lang="ko" sz="1200">
                <a:solidFill>
                  <a:srgbClr val="CC7832"/>
                </a:solidFill>
                <a:highlight>
                  <a:srgbClr val="2B2B2B"/>
                </a:highlight>
              </a:rPr>
              <a:t>, </a:t>
            </a:r>
            <a:r>
              <a:rPr lang="ko" sz="1200">
                <a:solidFill>
                  <a:srgbClr val="A9B7C6"/>
                </a:solidFill>
                <a:highlight>
                  <a:srgbClr val="2B2B2B"/>
                </a:highlight>
              </a:rPr>
              <a:t>h</a:t>
            </a:r>
            <a:r>
              <a:rPr lang="ko" sz="1200">
                <a:solidFill>
                  <a:srgbClr val="CC7832"/>
                </a:solidFill>
                <a:highlight>
                  <a:srgbClr val="2B2B2B"/>
                </a:highlight>
              </a:rPr>
              <a:t>, </a:t>
            </a:r>
            <a:r>
              <a:rPr lang="ko" sz="1200">
                <a:solidFill>
                  <a:srgbClr val="A9B7C6"/>
                </a:solidFill>
                <a:highlight>
                  <a:srgbClr val="2B2B2B"/>
                </a:highlight>
              </a:rPr>
              <a:t>oldw</a:t>
            </a:r>
            <a:r>
              <a:rPr lang="ko" sz="1200">
                <a:solidFill>
                  <a:srgbClr val="CC7832"/>
                </a:solidFill>
                <a:highlight>
                  <a:srgbClr val="2B2B2B"/>
                </a:highlight>
              </a:rPr>
              <a:t>, </a:t>
            </a:r>
            <a:r>
              <a:rPr lang="ko" sz="1200">
                <a:solidFill>
                  <a:srgbClr val="A9B7C6"/>
                </a:solidFill>
                <a:highlight>
                  <a:srgbClr val="2B2B2B"/>
                </a:highlight>
              </a:rPr>
              <a:t>oldh)</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display = (</a:t>
            </a:r>
            <a:r>
              <a:rPr lang="ko" sz="1200" i="1">
                <a:solidFill>
                  <a:srgbClr val="9876AA"/>
                </a:solidFill>
                <a:highlight>
                  <a:srgbClr val="2B2B2B"/>
                </a:highlight>
              </a:rPr>
              <a:t>context</a:t>
            </a:r>
            <a:r>
              <a:rPr lang="ko" sz="1200">
                <a:solidFill>
                  <a:srgbClr val="A9B7C6"/>
                </a:solidFill>
                <a:highlight>
                  <a:srgbClr val="2B2B2B"/>
                </a:highlight>
              </a:rPr>
              <a:t>.getSystemService(Context.</a:t>
            </a:r>
            <a:r>
              <a:rPr lang="ko" sz="1200" i="1">
                <a:solidFill>
                  <a:srgbClr val="9876AA"/>
                </a:solidFill>
                <a:highlight>
                  <a:srgbClr val="2B2B2B"/>
                </a:highlight>
              </a:rPr>
              <a:t>WINDOW_SERVICE</a:t>
            </a:r>
            <a:r>
              <a:rPr lang="ko" sz="1200">
                <a:solidFill>
                  <a:srgbClr val="A9B7C6"/>
                </a:solidFill>
                <a:highlight>
                  <a:srgbClr val="2B2B2B"/>
                </a:highlight>
              </a:rPr>
              <a:t>) </a:t>
            </a:r>
            <a:r>
              <a:rPr lang="ko" sz="1200">
                <a:solidFill>
                  <a:srgbClr val="CC7832"/>
                </a:solidFill>
                <a:highlight>
                  <a:srgbClr val="2B2B2B"/>
                </a:highlight>
              </a:rPr>
              <a:t>as </a:t>
            </a:r>
            <a:r>
              <a:rPr lang="ko" sz="1200">
                <a:solidFill>
                  <a:srgbClr val="A9B7C6"/>
                </a:solidFill>
                <a:highlight>
                  <a:srgbClr val="2B2B2B"/>
                </a:highlight>
              </a:rPr>
              <a:t>WindowManager).</a:t>
            </a:r>
            <a:r>
              <a:rPr lang="ko" sz="1200" i="1">
                <a:solidFill>
                  <a:srgbClr val="9876AA"/>
                </a:solidFill>
                <a:highlight>
                  <a:srgbClr val="2B2B2B"/>
                </a:highlight>
              </a:rPr>
              <a:t>defaultDisplay</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 = Point()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display.getSize(p)</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screenWidth </a:t>
            </a:r>
            <a:r>
              <a:rPr lang="ko" sz="1200">
                <a:solidFill>
                  <a:srgbClr val="A9B7C6"/>
                </a:solidFill>
                <a:highlight>
                  <a:srgbClr val="2B2B2B"/>
                </a:highlight>
              </a:rPr>
              <a:t>= p.</a:t>
            </a:r>
            <a:r>
              <a:rPr lang="ko" sz="1200">
                <a:solidFill>
                  <a:srgbClr val="9876AA"/>
                </a:solidFill>
                <a:highlight>
                  <a:srgbClr val="2B2B2B"/>
                </a:highlight>
              </a:rPr>
              <a:t>x</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screenHeight </a:t>
            </a:r>
            <a:r>
              <a:rPr lang="ko" sz="1200">
                <a:solidFill>
                  <a:srgbClr val="A9B7C6"/>
                </a:solidFill>
                <a:highlight>
                  <a:srgbClr val="2B2B2B"/>
                </a:highlight>
              </a:rPr>
              <a:t>= p.</a:t>
            </a:r>
            <a:r>
              <a:rPr lang="ko" sz="1200">
                <a:solidFill>
                  <a:srgbClr val="9876AA"/>
                </a:solidFill>
                <a:highlight>
                  <a:srgbClr val="2B2B2B"/>
                </a:highlight>
              </a:rPr>
              <a:t>y</a:t>
            </a:r>
            <a:endParaRPr sz="1200">
              <a:solidFill>
                <a:srgbClr val="9876AA"/>
              </a:solidFill>
              <a:highlight>
                <a:srgbClr val="2B2B2B"/>
              </a:highlight>
            </a:endParaRPr>
          </a:p>
          <a:p>
            <a:pPr marL="0" lvl="0" indent="0" algn="l" rtl="0">
              <a:spcBef>
                <a:spcPts val="0"/>
              </a:spcBef>
              <a:spcAft>
                <a:spcPts val="0"/>
              </a:spcAft>
              <a:buNone/>
            </a:pP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gamePlayCoroutine</a:t>
            </a:r>
            <a:r>
              <a:rPr lang="ko" sz="1200">
                <a:solidFill>
                  <a:srgbClr val="A9B7C6"/>
                </a:solidFill>
                <a:highlight>
                  <a:srgbClr val="2B2B2B"/>
                </a:highlight>
              </a:rPr>
              <a:t>.start()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onDetachedFromWindow</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gamePlayCoroutine</a:t>
            </a:r>
            <a:r>
              <a:rPr lang="ko" sz="1200">
                <a:solidFill>
                  <a:srgbClr val="A9B7C6"/>
                </a:solidFill>
                <a:highlight>
                  <a:srgbClr val="2B2B2B"/>
                </a:highlight>
              </a:rPr>
              <a:t>.cancel()</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.onDetachedFromWindow()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operation </a:t>
            </a:r>
            <a:r>
              <a:rPr lang="ko" sz="1200">
                <a:solidFill>
                  <a:srgbClr val="A9B7C6"/>
                </a:solidFill>
                <a:highlight>
                  <a:srgbClr val="2B2B2B"/>
                </a:highlight>
              </a:rPr>
              <a:t>=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val </a:t>
            </a:r>
            <a:r>
              <a:rPr lang="ko" sz="1200">
                <a:solidFill>
                  <a:srgbClr val="9876AA"/>
                </a:solidFill>
                <a:highlight>
                  <a:srgbClr val="2B2B2B"/>
                </a:highlight>
              </a:rPr>
              <a:t>gamePlayCoroutine </a:t>
            </a:r>
            <a:r>
              <a:rPr lang="ko" sz="1200">
                <a:solidFill>
                  <a:srgbClr val="A9B7C6"/>
                </a:solidFill>
                <a:highlight>
                  <a:srgbClr val="2B2B2B"/>
                </a:highlight>
              </a:rPr>
              <a:t>= </a:t>
            </a:r>
            <a:r>
              <a:rPr lang="ko" sz="1200" i="1">
                <a:solidFill>
                  <a:srgbClr val="A9B7C6"/>
                </a:solidFill>
                <a:highlight>
                  <a:srgbClr val="2B2B2B"/>
                </a:highlight>
              </a:rPr>
              <a:t>CoroutineScope</a:t>
            </a:r>
            <a:r>
              <a:rPr lang="ko" sz="1200">
                <a:solidFill>
                  <a:srgbClr val="A9B7C6"/>
                </a:solidFill>
                <a:highlight>
                  <a:srgbClr val="2B2B2B"/>
                </a:highlight>
              </a:rPr>
              <a:t>(Dispatchers.</a:t>
            </a:r>
            <a:r>
              <a:rPr lang="ko" sz="1200">
                <a:solidFill>
                  <a:srgbClr val="9876AA"/>
                </a:solidFill>
                <a:highlight>
                  <a:srgbClr val="2B2B2B"/>
                </a:highlight>
              </a:rPr>
              <a:t>Default</a:t>
            </a:r>
            <a:r>
              <a:rPr lang="ko" sz="1200">
                <a:solidFill>
                  <a:srgbClr val="A9B7C6"/>
                </a:solidFill>
                <a:highlight>
                  <a:srgbClr val="2B2B2B"/>
                </a:highlight>
              </a:rPr>
              <a:t>).</a:t>
            </a:r>
            <a:r>
              <a:rPr lang="ko" sz="1200" i="1">
                <a:solidFill>
                  <a:srgbClr val="FFC66D"/>
                </a:solidFill>
                <a:highlight>
                  <a:srgbClr val="2B2B2B"/>
                </a:highlight>
              </a:rPr>
              <a:t>launch</a:t>
            </a:r>
            <a:r>
              <a:rPr lang="ko" sz="1200">
                <a:solidFill>
                  <a:srgbClr val="A9B7C6"/>
                </a:solidFill>
                <a:highlight>
                  <a:srgbClr val="2B2B2B"/>
                </a:highlight>
              </a:rPr>
              <a:t>(</a:t>
            </a:r>
            <a:r>
              <a:rPr lang="ko" sz="1200">
                <a:solidFill>
                  <a:srgbClr val="467CDA"/>
                </a:solidFill>
                <a:highlight>
                  <a:srgbClr val="2B2B2B"/>
                </a:highlight>
              </a:rPr>
              <a:t>start = </a:t>
            </a:r>
            <a:r>
              <a:rPr lang="ko" sz="1200">
                <a:solidFill>
                  <a:srgbClr val="A9B7C6"/>
                </a:solidFill>
                <a:highlight>
                  <a:srgbClr val="2B2B2B"/>
                </a:highlight>
              </a:rPr>
              <a:t>CoroutineStart.</a:t>
            </a:r>
            <a:r>
              <a:rPr lang="ko" sz="1200">
                <a:solidFill>
                  <a:srgbClr val="9876AA"/>
                </a:solidFill>
                <a:highlight>
                  <a:srgbClr val="2B2B2B"/>
                </a:highlight>
              </a:rPr>
              <a:t>LAZY</a:t>
            </a: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WHITE</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r>
              <a:rPr lang="ko" sz="1200" i="1">
                <a:solidFill>
                  <a:srgbClr val="9876AA"/>
                </a:solidFill>
                <a:highlight>
                  <a:srgbClr val="2B2B2B"/>
                </a:highlight>
              </a:rPr>
              <a:t>isAntiAlias </a:t>
            </a:r>
            <a:r>
              <a:rPr lang="ko" sz="1200">
                <a:solidFill>
                  <a:srgbClr val="A9B7C6"/>
                </a:solidFill>
                <a:highlight>
                  <a:srgbClr val="2B2B2B"/>
                </a:highlight>
              </a:rPr>
              <a:t>=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r>
              <a:rPr lang="ko" sz="1200" i="1">
                <a:solidFill>
                  <a:srgbClr val="9876AA"/>
                </a:solidFill>
                <a:highlight>
                  <a:srgbClr val="2B2B2B"/>
                </a:highlight>
              </a:rPr>
              <a:t>typeface </a:t>
            </a:r>
            <a:r>
              <a:rPr lang="ko" sz="1200">
                <a:solidFill>
                  <a:srgbClr val="A9B7C6"/>
                </a:solidFill>
                <a:highlight>
                  <a:srgbClr val="2B2B2B"/>
                </a:highlight>
              </a:rPr>
              <a:t>= Typeface.create(</a:t>
            </a:r>
            <a:r>
              <a:rPr lang="ko" sz="1200">
                <a:solidFill>
                  <a:srgbClr val="6A8759"/>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Typeface.</a:t>
            </a:r>
            <a:r>
              <a:rPr lang="ko" sz="1200" i="1">
                <a:solidFill>
                  <a:srgbClr val="9876AA"/>
                </a:solidFill>
                <a:highlight>
                  <a:srgbClr val="2B2B2B"/>
                </a:highlight>
              </a:rPr>
              <a:t>BOLD</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r>
              <a:rPr lang="ko" sz="1200" i="1">
                <a:solidFill>
                  <a:srgbClr val="9876AA"/>
                </a:solidFill>
                <a:highlight>
                  <a:srgbClr val="2B2B2B"/>
                </a:highlight>
              </a:rPr>
              <a:t>textSize </a:t>
            </a:r>
            <a:r>
              <a:rPr lang="ko" sz="1200">
                <a:solidFill>
                  <a:srgbClr val="A9B7C6"/>
                </a:solidFill>
                <a:highlight>
                  <a:srgbClr val="2B2B2B"/>
                </a:highlight>
              </a:rPr>
              <a:t>= </a:t>
            </a:r>
            <a:r>
              <a:rPr lang="ko" sz="1200">
                <a:solidFill>
                  <a:srgbClr val="6897BB"/>
                </a:solidFill>
                <a:highlight>
                  <a:srgbClr val="2B2B2B"/>
                </a:highlight>
              </a:rPr>
              <a:t>62f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while </a:t>
            </a:r>
            <a:r>
              <a:rPr lang="ko" sz="1200">
                <a:solidFill>
                  <a:srgbClr val="A9B7C6"/>
                </a:solidFill>
                <a:highlight>
                  <a:srgbClr val="2B2B2B"/>
                </a:highlight>
              </a:rPr>
              <a:t>(</a:t>
            </a:r>
            <a:r>
              <a:rPr lang="ko" sz="1200">
                <a:solidFill>
                  <a:srgbClr val="9876AA"/>
                </a:solidFill>
                <a:highlight>
                  <a:srgbClr val="2B2B2B"/>
                </a:highlight>
              </a:rPr>
              <a:t>operation</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player1</a:t>
            </a:r>
            <a:r>
              <a:rPr lang="ko" sz="1200">
                <a:solidFill>
                  <a:srgbClr val="A9B7C6"/>
                </a:solidFill>
                <a:highlight>
                  <a:srgbClr val="2B2B2B"/>
                </a:highlight>
              </a:rPr>
              <a:t>.movePuck(</a:t>
            </a:r>
            <a:r>
              <a:rPr lang="ko" sz="1200">
                <a:solidFill>
                  <a:srgbClr val="9876AA"/>
                </a:solidFill>
                <a:highlight>
                  <a:srgbClr val="2B2B2B"/>
                </a:highlight>
              </a:rPr>
              <a:t>player1Button</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isTouch</a:t>
            </a:r>
            <a:r>
              <a:rPr lang="ko" sz="1200">
                <a:solidFill>
                  <a:srgbClr val="CC7832"/>
                </a:solidFill>
                <a:highlight>
                  <a:srgbClr val="2B2B2B"/>
                </a:highlight>
              </a:rPr>
              <a:t>, </a:t>
            </a:r>
            <a:r>
              <a:rPr lang="ko" sz="1200">
                <a:solidFill>
                  <a:srgbClr val="9876AA"/>
                </a:solidFill>
                <a:highlight>
                  <a:srgbClr val="2B2B2B"/>
                </a:highlight>
              </a:rPr>
              <a:t>player1Button</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9876AA"/>
                </a:solidFill>
                <a:highlight>
                  <a:srgbClr val="2B2B2B"/>
                </a:highlight>
              </a:rPr>
              <a:t>isTouch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player2</a:t>
            </a:r>
            <a:r>
              <a:rPr lang="ko" sz="1200">
                <a:solidFill>
                  <a:srgbClr val="A9B7C6"/>
                </a:solidFill>
                <a:highlight>
                  <a:srgbClr val="2B2B2B"/>
                </a:highlight>
              </a:rPr>
              <a:t>.movePuck(</a:t>
            </a:r>
            <a:r>
              <a:rPr lang="ko" sz="1200">
                <a:solidFill>
                  <a:srgbClr val="9876AA"/>
                </a:solidFill>
                <a:highlight>
                  <a:srgbClr val="2B2B2B"/>
                </a:highlight>
              </a:rPr>
              <a:t>player2Button</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9876AA"/>
                </a:solidFill>
                <a:highlight>
                  <a:srgbClr val="2B2B2B"/>
                </a:highlight>
              </a:rPr>
              <a:t>isTouch</a:t>
            </a:r>
            <a:r>
              <a:rPr lang="ko" sz="1200">
                <a:solidFill>
                  <a:srgbClr val="CC7832"/>
                </a:solidFill>
                <a:highlight>
                  <a:srgbClr val="2B2B2B"/>
                </a:highlight>
              </a:rPr>
              <a:t>, </a:t>
            </a:r>
            <a:r>
              <a:rPr lang="ko" sz="1200">
                <a:solidFill>
                  <a:srgbClr val="9876AA"/>
                </a:solidFill>
                <a:highlight>
                  <a:srgbClr val="2B2B2B"/>
                </a:highlight>
              </a:rPr>
              <a:t>player2Button</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9876AA"/>
                </a:solidFill>
                <a:highlight>
                  <a:srgbClr val="2B2B2B"/>
                </a:highlight>
              </a:rPr>
              <a:t>isTouch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postInvalidate()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delay</a:t>
            </a:r>
            <a:r>
              <a:rPr lang="ko" sz="1200">
                <a:solidFill>
                  <a:srgbClr val="A9B7C6"/>
                </a:solidFill>
                <a:highlight>
                  <a:srgbClr val="2B2B2B"/>
                </a:highlight>
              </a:rPr>
              <a:t>(</a:t>
            </a:r>
            <a:r>
              <a:rPr lang="ko" sz="1200">
                <a:solidFill>
                  <a:srgbClr val="6897BB"/>
                </a:solidFill>
                <a:highlight>
                  <a:srgbClr val="2B2B2B"/>
                </a:highlight>
              </a:rPr>
              <a:t>10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isCollision</a:t>
            </a:r>
            <a:r>
              <a:rPr lang="ko" sz="1200">
                <a:solidFill>
                  <a:srgbClr val="A9B7C6"/>
                </a:solidFill>
                <a:highlight>
                  <a:srgbClr val="2B2B2B"/>
                </a:highlight>
              </a:rPr>
              <a:t>(r: Racket):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a:t>
            </a:r>
            <a:r>
              <a:rPr lang="ko" sz="1200">
                <a:solidFill>
                  <a:srgbClr val="A9B7C6"/>
                </a:solidFill>
                <a:highlight>
                  <a:srgbClr val="2B2B2B"/>
                </a:highlight>
              </a:rPr>
              <a:t>(r.</a:t>
            </a:r>
            <a:r>
              <a:rPr lang="ko" sz="1200">
                <a:solidFill>
                  <a:srgbClr val="9876AA"/>
                </a:solidFill>
                <a:highlight>
                  <a:srgbClr val="2B2B2B"/>
                </a:highlight>
              </a:rPr>
              <a:t>w </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w </a:t>
            </a:r>
            <a:r>
              <a:rPr lang="ko" sz="1200">
                <a:solidFill>
                  <a:srgbClr val="A9B7C6"/>
                </a:solidFill>
                <a:highlight>
                  <a:srgbClr val="2B2B2B"/>
                </a:highlight>
              </a:rPr>
              <a:t>&gt; Math.abs((r.</a:t>
            </a:r>
            <a:r>
              <a:rPr lang="ko" sz="1200">
                <a:solidFill>
                  <a:srgbClr val="9876AA"/>
                </a:solidFill>
                <a:highlight>
                  <a:srgbClr val="2B2B2B"/>
                </a:highlight>
              </a:rPr>
              <a:t>x </a:t>
            </a:r>
            <a:r>
              <a:rPr lang="ko" sz="1200">
                <a:solidFill>
                  <a:srgbClr val="A9B7C6"/>
                </a:solidFill>
                <a:highlight>
                  <a:srgbClr val="2B2B2B"/>
                </a:highlight>
              </a:rPr>
              <a:t>+ r.</a:t>
            </a:r>
            <a:r>
              <a:rPr lang="ko" sz="1200">
                <a:solidFill>
                  <a:srgbClr val="9876AA"/>
                </a:solidFill>
                <a:highlight>
                  <a:srgbClr val="2B2B2B"/>
                </a:highlight>
              </a:rPr>
              <a:t>w</a:t>
            </a:r>
            <a:r>
              <a:rPr lang="ko" sz="1200">
                <a:solidFill>
                  <a:srgbClr val="A9B7C6"/>
                </a:solidFill>
                <a:highlight>
                  <a:srgbClr val="2B2B2B"/>
                </a:highlight>
              </a:rPr>
              <a:t>) -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w</a:t>
            </a:r>
            <a:r>
              <a:rPr lang="ko" sz="1200">
                <a:solidFill>
                  <a:srgbClr val="A9B7C6"/>
                </a:solidFill>
                <a:highlight>
                  <a:srgbClr val="2B2B2B"/>
                </a:highlight>
              </a:rPr>
              <a:t>)) &amp;&amp; r.</a:t>
            </a:r>
            <a:r>
              <a:rPr lang="ko" sz="1200">
                <a:solidFill>
                  <a:srgbClr val="9876AA"/>
                </a:solidFill>
                <a:highlight>
                  <a:srgbClr val="2B2B2B"/>
                </a:highlight>
              </a:rPr>
              <a:t>h </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h </a:t>
            </a:r>
            <a:r>
              <a:rPr lang="ko" sz="1200">
                <a:solidFill>
                  <a:srgbClr val="A9B7C6"/>
                </a:solidFill>
                <a:highlight>
                  <a:srgbClr val="2B2B2B"/>
                </a:highlight>
              </a:rPr>
              <a:t>&gt; Math.abs((r.</a:t>
            </a:r>
            <a:r>
              <a:rPr lang="ko" sz="1200">
                <a:solidFill>
                  <a:srgbClr val="9876AA"/>
                </a:solidFill>
                <a:highlight>
                  <a:srgbClr val="2B2B2B"/>
                </a:highlight>
              </a:rPr>
              <a:t>y </a:t>
            </a:r>
            <a:r>
              <a:rPr lang="ko" sz="1200">
                <a:solidFill>
                  <a:srgbClr val="A9B7C6"/>
                </a:solidFill>
                <a:highlight>
                  <a:srgbClr val="2B2B2B"/>
                </a:highlight>
              </a:rPr>
              <a:t>+ r.</a:t>
            </a:r>
            <a:r>
              <a:rPr lang="ko" sz="1200">
                <a:solidFill>
                  <a:srgbClr val="9876AA"/>
                </a:solidFill>
                <a:highlight>
                  <a:srgbClr val="2B2B2B"/>
                </a:highlight>
              </a:rPr>
              <a:t>h</a:t>
            </a:r>
            <a:r>
              <a:rPr lang="ko" sz="1200">
                <a:solidFill>
                  <a:srgbClr val="A9B7C6"/>
                </a:solidFill>
                <a:highlight>
                  <a:srgbClr val="2B2B2B"/>
                </a:highlight>
              </a:rPr>
              <a:t>) -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onDraw</a:t>
            </a:r>
            <a:r>
              <a:rPr lang="ko" sz="1200">
                <a:solidFill>
                  <a:srgbClr val="A9B7C6"/>
                </a:solidFill>
                <a:highlight>
                  <a:srgbClr val="2B2B2B"/>
                </a:highlight>
              </a:rPr>
              <a:t>(canvas: Canvas?)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canvas!!.drawBitmap(</a:t>
            </a:r>
            <a:r>
              <a:rPr lang="ko" sz="1200">
                <a:solidFill>
                  <a:srgbClr val="9876AA"/>
                </a:solidFill>
                <a:highlight>
                  <a:srgbClr val="2B2B2B"/>
                </a:highlight>
              </a:rPr>
              <a:t>backImage</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6897BB"/>
                </a:solidFill>
                <a:highlight>
                  <a:srgbClr val="2B2B2B"/>
                </a:highlight>
              </a:rPr>
              <a:t>0f</a:t>
            </a:r>
            <a:r>
              <a:rPr lang="ko" sz="1200">
                <a:solidFill>
                  <a:srgbClr val="CC7832"/>
                </a:solidFill>
                <a:highlight>
                  <a:srgbClr val="2B2B2B"/>
                </a:highlight>
              </a:rPr>
              <a:t>, null</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(isCollision(</a:t>
            </a:r>
            <a:r>
              <a:rPr lang="ko" sz="1200">
                <a:solidFill>
                  <a:srgbClr val="9876AA"/>
                </a:solidFill>
                <a:highlight>
                  <a:srgbClr val="2B2B2B"/>
                </a:highlight>
              </a:rPr>
              <a:t>player1</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ySpeed </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ySpeed</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puck</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player1</a:t>
            </a:r>
            <a:r>
              <a:rPr lang="ko" sz="1200">
                <a:solidFill>
                  <a:srgbClr val="A9B7C6"/>
                </a:solidFill>
                <a:highlight>
                  <a:srgbClr val="2B2B2B"/>
                </a:highlight>
              </a:rPr>
              <a:t>.</a:t>
            </a:r>
            <a:r>
              <a:rPr lang="ko" sz="1200">
                <a:solidFill>
                  <a:srgbClr val="9876AA"/>
                </a:solidFill>
                <a:highlight>
                  <a:srgbClr val="2B2B2B"/>
                </a:highlight>
              </a:rPr>
              <a:t>btnDirection </a:t>
            </a:r>
            <a:r>
              <a:rPr lang="ko" sz="1200">
                <a:solidFill>
                  <a:srgbClr val="A9B7C6"/>
                </a:solidFill>
                <a:highlight>
                  <a:srgbClr val="2B2B2B"/>
                </a:highlight>
              </a:rPr>
              <a:t>== </a:t>
            </a:r>
            <a:r>
              <a:rPr lang="ko" sz="1200">
                <a:solidFill>
                  <a:srgbClr val="6897BB"/>
                </a:solidFill>
                <a:highlight>
                  <a:srgbClr val="2B2B2B"/>
                </a:highlight>
              </a:rPr>
              <a:t>0</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direction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 </a:t>
            </a:r>
            <a:r>
              <a:rPr lang="ko" sz="1200">
                <a:solidFill>
                  <a:srgbClr val="CC7832"/>
                </a:solidFill>
                <a:highlight>
                  <a:srgbClr val="2B2B2B"/>
                </a:highlight>
              </a:rPr>
              <a:t>else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direction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(isCollision(</a:t>
            </a:r>
            <a:r>
              <a:rPr lang="ko" sz="1200">
                <a:solidFill>
                  <a:srgbClr val="9876AA"/>
                </a:solidFill>
                <a:highlight>
                  <a:srgbClr val="2B2B2B"/>
                </a:highlight>
              </a:rPr>
              <a:t>player2</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ySpeed </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ySpeed</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puck</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player1</a:t>
            </a:r>
            <a:r>
              <a:rPr lang="ko" sz="1200">
                <a:solidFill>
                  <a:srgbClr val="A9B7C6"/>
                </a:solidFill>
                <a:highlight>
                  <a:srgbClr val="2B2B2B"/>
                </a:highlight>
              </a:rPr>
              <a:t>.</a:t>
            </a:r>
            <a:r>
              <a:rPr lang="ko" sz="1200">
                <a:solidFill>
                  <a:srgbClr val="9876AA"/>
                </a:solidFill>
                <a:highlight>
                  <a:srgbClr val="2B2B2B"/>
                </a:highlight>
              </a:rPr>
              <a:t>btnDirection </a:t>
            </a:r>
            <a:r>
              <a:rPr lang="ko" sz="1200">
                <a:solidFill>
                  <a:srgbClr val="A9B7C6"/>
                </a:solidFill>
                <a:highlight>
                  <a:srgbClr val="2B2B2B"/>
                </a:highlight>
              </a:rPr>
              <a:t>== </a:t>
            </a:r>
            <a:r>
              <a:rPr lang="ko" sz="1200">
                <a:solidFill>
                  <a:srgbClr val="6897BB"/>
                </a:solidFill>
                <a:highlight>
                  <a:srgbClr val="2B2B2B"/>
                </a:highlight>
              </a:rPr>
              <a:t>0</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direction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 </a:t>
            </a:r>
            <a:r>
              <a:rPr lang="ko" sz="1200">
                <a:solidFill>
                  <a:srgbClr val="CC7832"/>
                </a:solidFill>
                <a:highlight>
                  <a:srgbClr val="2B2B2B"/>
                </a:highlight>
              </a:rPr>
              <a:t>else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direction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player1</a:t>
            </a:r>
            <a:r>
              <a:rPr lang="ko" sz="1200">
                <a:solidFill>
                  <a:srgbClr val="A9B7C6"/>
                </a:solidFill>
                <a:highlight>
                  <a:srgbClr val="2B2B2B"/>
                </a:highlight>
              </a:rPr>
              <a:t>.drawBitmap(</a:t>
            </a:r>
            <a:r>
              <a:rPr lang="ko" sz="1200">
                <a:solidFill>
                  <a:srgbClr val="A9B7C6"/>
                </a:solidFill>
                <a:highlight>
                  <a:srgbClr val="223C23"/>
                </a:highlight>
              </a:rPr>
              <a:t>canvas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player2</a:t>
            </a:r>
            <a:r>
              <a:rPr lang="ko" sz="1200">
                <a:solidFill>
                  <a:srgbClr val="A9B7C6"/>
                </a:solidFill>
                <a:highlight>
                  <a:srgbClr val="2B2B2B"/>
                </a:highlight>
              </a:rPr>
              <a:t>.drawBitmap(</a:t>
            </a:r>
            <a:r>
              <a:rPr lang="ko" sz="1200">
                <a:solidFill>
                  <a:srgbClr val="A9B7C6"/>
                </a:solidFill>
                <a:highlight>
                  <a:srgbClr val="223C23"/>
                </a:highlight>
              </a:rPr>
              <a:t>canvas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&lt; </a:t>
            </a:r>
            <a:r>
              <a:rPr lang="ko" sz="1200">
                <a:solidFill>
                  <a:srgbClr val="6897BB"/>
                </a:solidFill>
                <a:highlight>
                  <a:srgbClr val="2B2B2B"/>
                </a:highlight>
              </a:rPr>
              <a:t>0 </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&gt;= </a:t>
            </a:r>
            <a:r>
              <a:rPr lang="ko" sz="1200">
                <a:solidFill>
                  <a:srgbClr val="9876AA"/>
                </a:solidFill>
                <a:highlight>
                  <a:srgbClr val="2B2B2B"/>
                </a:highlight>
              </a:rPr>
              <a:t>screenWidth</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direction </a:t>
            </a:r>
            <a:r>
              <a:rPr lang="ko" sz="1200">
                <a:solidFill>
                  <a:srgbClr val="A9B7C6"/>
                </a:solidFill>
                <a:highlight>
                  <a:srgbClr val="2B2B2B"/>
                </a:highlight>
              </a:rPr>
              <a:t>== </a:t>
            </a:r>
            <a:r>
              <a:rPr lang="ko" sz="1200">
                <a:solidFill>
                  <a:srgbClr val="6897BB"/>
                </a:solidFill>
                <a:highlight>
                  <a:srgbClr val="2B2B2B"/>
                </a:highlight>
              </a:rPr>
              <a:t>1</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direction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else if </a:t>
            </a:r>
            <a:r>
              <a:rPr lang="ko" sz="1200">
                <a:solidFill>
                  <a:srgbClr val="A9B7C6"/>
                </a:solidFill>
                <a:highlight>
                  <a:srgbClr val="2B2B2B"/>
                </a:highlight>
              </a:rPr>
              <a:t>(</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direction </a:t>
            </a:r>
            <a:r>
              <a:rPr lang="ko" sz="1200">
                <a:solidFill>
                  <a:srgbClr val="A9B7C6"/>
                </a:solidFill>
                <a:highlight>
                  <a:srgbClr val="2B2B2B"/>
                </a:highlight>
              </a:rPr>
              <a:t>== </a:t>
            </a:r>
            <a:r>
              <a:rPr lang="ko" sz="1200">
                <a:solidFill>
                  <a:srgbClr val="6897BB"/>
                </a:solidFill>
                <a:highlight>
                  <a:srgbClr val="2B2B2B"/>
                </a:highlight>
              </a:rPr>
              <a:t>0</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direction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direction </a:t>
            </a:r>
            <a:r>
              <a:rPr lang="ko" sz="1200">
                <a:solidFill>
                  <a:srgbClr val="A9B7C6"/>
                </a:solidFill>
                <a:highlight>
                  <a:srgbClr val="2B2B2B"/>
                </a:highlight>
              </a:rPr>
              <a:t>== </a:t>
            </a:r>
            <a:r>
              <a:rPr lang="ko" sz="1200">
                <a:solidFill>
                  <a:srgbClr val="6897BB"/>
                </a:solidFill>
                <a:highlight>
                  <a:srgbClr val="2B2B2B"/>
                </a:highlight>
              </a:rPr>
              <a:t>0</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xSpeed</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xSpeed</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ySpeed</a:t>
            </a:r>
            <a:endParaRPr sz="1200">
              <a:solidFill>
                <a:srgbClr val="9876AA"/>
              </a:solidFill>
              <a:highlight>
                <a:srgbClr val="2B2B2B"/>
              </a:highlight>
            </a:endParaRPr>
          </a:p>
          <a:p>
            <a:pPr marL="0" lvl="0" indent="0" algn="l" rtl="0">
              <a:spcBef>
                <a:spcPts val="0"/>
              </a:spcBef>
              <a:spcAft>
                <a:spcPts val="0"/>
              </a:spcAft>
              <a:buNone/>
            </a:pP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puck</a:t>
            </a:r>
            <a:r>
              <a:rPr lang="ko" sz="1200">
                <a:solidFill>
                  <a:srgbClr val="A9B7C6"/>
                </a:solidFill>
                <a:highlight>
                  <a:srgbClr val="2B2B2B"/>
                </a:highlight>
              </a:rPr>
              <a:t>.drawBitmap(</a:t>
            </a:r>
            <a:r>
              <a:rPr lang="ko" sz="1200">
                <a:solidFill>
                  <a:srgbClr val="A9B7C6"/>
                </a:solidFill>
                <a:highlight>
                  <a:srgbClr val="223C23"/>
                </a:highlight>
              </a:rPr>
              <a:t>canvas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&lt; </a:t>
            </a:r>
            <a:r>
              <a:rPr lang="ko" sz="1200">
                <a:solidFill>
                  <a:srgbClr val="6897BB"/>
                </a:solidFill>
                <a:highlight>
                  <a:srgbClr val="2B2B2B"/>
                </a:highlight>
              </a:rPr>
              <a:t>0</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screenHeight </a:t>
            </a:r>
            <a:r>
              <a:rPr lang="ko" sz="1200">
                <a:solidFill>
                  <a:srgbClr val="A9B7C6"/>
                </a:solidFill>
                <a:highlight>
                  <a:srgbClr val="2B2B2B"/>
                </a:highlight>
              </a:rPr>
              <a:t>/ </a:t>
            </a:r>
            <a:r>
              <a:rPr lang="ko" sz="1200">
                <a:solidFill>
                  <a:srgbClr val="6897BB"/>
                </a:solidFill>
                <a:highlight>
                  <a:srgbClr val="2B2B2B"/>
                </a:highlight>
              </a:rPr>
              <a:t>2f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player1</a:t>
            </a:r>
            <a:r>
              <a:rPr lang="ko" sz="1200">
                <a:solidFill>
                  <a:srgbClr val="A9B7C6"/>
                </a:solidFill>
                <a:highlight>
                  <a:srgbClr val="2B2B2B"/>
                </a:highlight>
              </a:rPr>
              <a:t>.</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&gt; </a:t>
            </a:r>
            <a:r>
              <a:rPr lang="ko" sz="1200">
                <a:solidFill>
                  <a:srgbClr val="9876AA"/>
                </a:solidFill>
                <a:highlight>
                  <a:srgbClr val="2B2B2B"/>
                </a:highlight>
              </a:rPr>
              <a:t>screenHeight</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screenHeight </a:t>
            </a:r>
            <a:r>
              <a:rPr lang="ko" sz="1200">
                <a:solidFill>
                  <a:srgbClr val="A9B7C6"/>
                </a:solidFill>
                <a:highlight>
                  <a:srgbClr val="2B2B2B"/>
                </a:highlight>
              </a:rPr>
              <a:t>/ </a:t>
            </a:r>
            <a:r>
              <a:rPr lang="ko" sz="1200">
                <a:solidFill>
                  <a:srgbClr val="6897BB"/>
                </a:solidFill>
                <a:highlight>
                  <a:srgbClr val="2B2B2B"/>
                </a:highlight>
              </a:rPr>
              <a:t>2f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puck</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9876AA"/>
                </a:solidFill>
                <a:highlight>
                  <a:srgbClr val="2B2B2B"/>
                </a:highlight>
              </a:rPr>
              <a:t>player2</a:t>
            </a:r>
            <a:r>
              <a:rPr lang="ko" sz="1200">
                <a:solidFill>
                  <a:srgbClr val="A9B7C6"/>
                </a:solidFill>
                <a:highlight>
                  <a:srgbClr val="2B2B2B"/>
                </a:highlight>
              </a:rPr>
              <a:t>.</a:t>
            </a:r>
            <a:r>
              <a:rPr lang="ko" sz="1200">
                <a:solidFill>
                  <a:srgbClr val="9876AA"/>
                </a:solidFill>
                <a:highlight>
                  <a:srgbClr val="2B2B2B"/>
                </a:highlight>
              </a:rPr>
              <a:t>score </a:t>
            </a:r>
            <a:r>
              <a:rPr lang="ko" sz="1200">
                <a:solidFill>
                  <a:srgbClr val="A9B7C6"/>
                </a:solidFill>
                <a:highlight>
                  <a:srgbClr val="2B2B2B"/>
                </a:highlight>
              </a:rPr>
              <a:t>+= </a:t>
            </a:r>
            <a:r>
              <a:rPr lang="ko" sz="1200">
                <a:solidFill>
                  <a:srgbClr val="6897BB"/>
                </a:solidFill>
                <a:highlight>
                  <a:srgbClr val="2B2B2B"/>
                </a:highlight>
              </a:rPr>
              <a:t>10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(p1 </a:t>
            </a:r>
            <a:r>
              <a:rPr lang="ko" sz="1200">
                <a:solidFill>
                  <a:srgbClr val="CC7832"/>
                </a:solidFill>
                <a:highlight>
                  <a:srgbClr val="2B2B2B"/>
                </a:highlight>
              </a:rPr>
              <a:t>in </a:t>
            </a:r>
            <a:r>
              <a:rPr lang="ko" sz="1200">
                <a:solidFill>
                  <a:srgbClr val="9876AA"/>
                </a:solidFill>
                <a:highlight>
                  <a:srgbClr val="2B2B2B"/>
                </a:highlight>
              </a:rPr>
              <a:t>player1Button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p1.drawBitmap(</a:t>
            </a:r>
            <a:r>
              <a:rPr lang="ko" sz="1200">
                <a:solidFill>
                  <a:srgbClr val="A9B7C6"/>
                </a:solidFill>
                <a:highlight>
                  <a:srgbClr val="223C23"/>
                </a:highlight>
              </a:rPr>
              <a:t>canvas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(p2 </a:t>
            </a:r>
            <a:r>
              <a:rPr lang="ko" sz="1200">
                <a:solidFill>
                  <a:srgbClr val="CC7832"/>
                </a:solidFill>
                <a:highlight>
                  <a:srgbClr val="2B2B2B"/>
                </a:highlight>
              </a:rPr>
              <a:t>in </a:t>
            </a:r>
            <a:r>
              <a:rPr lang="ko" sz="1200">
                <a:solidFill>
                  <a:srgbClr val="9876AA"/>
                </a:solidFill>
                <a:highlight>
                  <a:srgbClr val="2B2B2B"/>
                </a:highlight>
              </a:rPr>
              <a:t>player2Button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p2.drawBitmap(</a:t>
            </a:r>
            <a:r>
              <a:rPr lang="ko" sz="1200">
                <a:solidFill>
                  <a:srgbClr val="A9B7C6"/>
                </a:solidFill>
                <a:highlight>
                  <a:srgbClr val="223C23"/>
                </a:highlight>
              </a:rPr>
              <a:t>canvas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"점수 : </a:t>
            </a:r>
            <a:r>
              <a:rPr lang="ko" sz="1200">
                <a:solidFill>
                  <a:srgbClr val="CC7832"/>
                </a:solidFill>
                <a:highlight>
                  <a:srgbClr val="2B2B2B"/>
                </a:highlight>
              </a:rPr>
              <a:t>${</a:t>
            </a:r>
            <a:r>
              <a:rPr lang="ko" sz="1200">
                <a:solidFill>
                  <a:srgbClr val="9876AA"/>
                </a:solidFill>
                <a:highlight>
                  <a:srgbClr val="2B2B2B"/>
                </a:highlight>
              </a:rPr>
              <a:t>player1</a:t>
            </a:r>
            <a:r>
              <a:rPr lang="ko" sz="1200">
                <a:solidFill>
                  <a:srgbClr val="A9B7C6"/>
                </a:solidFill>
                <a:highlight>
                  <a:srgbClr val="2B2B2B"/>
                </a:highlight>
              </a:rPr>
              <a:t>.</a:t>
            </a:r>
            <a:r>
              <a:rPr lang="ko" sz="1200">
                <a:solidFill>
                  <a:srgbClr val="9876AA"/>
                </a:solidFill>
                <a:highlight>
                  <a:srgbClr val="2B2B2B"/>
                </a:highlight>
              </a:rPr>
              <a:t>score</a:t>
            </a:r>
            <a:r>
              <a:rPr lang="ko" sz="1200">
                <a:solidFill>
                  <a:srgbClr val="CC7832"/>
                </a:solidFill>
                <a:highlight>
                  <a:srgbClr val="2B2B2B"/>
                </a:highlight>
              </a:rPr>
              <a:t>}</a:t>
            </a:r>
            <a:r>
              <a:rPr lang="ko" sz="1200">
                <a:solidFill>
                  <a:srgbClr val="6A8759"/>
                </a:solidFill>
                <a:highlight>
                  <a:srgbClr val="2B2B2B"/>
                </a:highlight>
              </a:rPr>
              <a:t>"</a:t>
            </a:r>
            <a:r>
              <a:rPr lang="ko" sz="1200">
                <a:solidFill>
                  <a:srgbClr val="CC7832"/>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2f</a:t>
            </a:r>
            <a:r>
              <a:rPr lang="ko" sz="1200">
                <a:solidFill>
                  <a:srgbClr val="CC7832"/>
                </a:solidFill>
                <a:highlight>
                  <a:srgbClr val="2B2B2B"/>
                </a:highlight>
              </a:rPr>
              <a:t>, </a:t>
            </a:r>
            <a:r>
              <a:rPr lang="ko" sz="1200">
                <a:solidFill>
                  <a:srgbClr val="9876AA"/>
                </a:solidFill>
                <a:highlight>
                  <a:srgbClr val="2B2B2B"/>
                </a:highlight>
              </a:rPr>
              <a:t>screenHeight </a:t>
            </a:r>
            <a:r>
              <a:rPr lang="ko" sz="1200">
                <a:solidFill>
                  <a:srgbClr val="A9B7C6"/>
                </a:solidFill>
                <a:highlight>
                  <a:srgbClr val="2B2B2B"/>
                </a:highlight>
              </a:rPr>
              <a:t>/ </a:t>
            </a:r>
            <a:r>
              <a:rPr lang="ko" sz="1200">
                <a:solidFill>
                  <a:srgbClr val="6897BB"/>
                </a:solidFill>
                <a:highlight>
                  <a:srgbClr val="2B2B2B"/>
                </a:highlight>
              </a:rPr>
              <a:t>2f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.rotate(</a:t>
            </a:r>
            <a:r>
              <a:rPr lang="ko" sz="1200">
                <a:solidFill>
                  <a:srgbClr val="6897BB"/>
                </a:solidFill>
                <a:highlight>
                  <a:srgbClr val="2B2B2B"/>
                </a:highlight>
              </a:rPr>
              <a:t>180f</a:t>
            </a:r>
            <a:r>
              <a:rPr lang="ko" sz="1200">
                <a:solidFill>
                  <a:srgbClr val="CC7832"/>
                </a:solidFill>
                <a:highlight>
                  <a:srgbClr val="2B2B2B"/>
                </a:highlight>
              </a:rPr>
              <a:t>, </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2f</a:t>
            </a:r>
            <a:r>
              <a:rPr lang="ko" sz="1200">
                <a:solidFill>
                  <a:srgbClr val="CC7832"/>
                </a:solidFill>
                <a:highlight>
                  <a:srgbClr val="2B2B2B"/>
                </a:highlight>
              </a:rPr>
              <a:t>, </a:t>
            </a:r>
            <a:r>
              <a:rPr lang="ko" sz="1200">
                <a:solidFill>
                  <a:srgbClr val="9876AA"/>
                </a:solidFill>
                <a:highlight>
                  <a:srgbClr val="2B2B2B"/>
                </a:highlight>
              </a:rPr>
              <a:t>screenHeight </a:t>
            </a:r>
            <a:r>
              <a:rPr lang="ko" sz="1200">
                <a:solidFill>
                  <a:srgbClr val="A9B7C6"/>
                </a:solidFill>
                <a:highlight>
                  <a:srgbClr val="2B2B2B"/>
                </a:highlight>
              </a:rPr>
              <a:t>/ </a:t>
            </a:r>
            <a:r>
              <a:rPr lang="ko" sz="1200">
                <a:solidFill>
                  <a:srgbClr val="6897BB"/>
                </a:solidFill>
                <a:highlight>
                  <a:srgbClr val="2B2B2B"/>
                </a:highlight>
              </a:rPr>
              <a:t>2f</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.drawText(</a:t>
            </a:r>
            <a:r>
              <a:rPr lang="ko" sz="1200">
                <a:solidFill>
                  <a:srgbClr val="6A8759"/>
                </a:solidFill>
                <a:highlight>
                  <a:srgbClr val="2B2B2B"/>
                </a:highlight>
              </a:rPr>
              <a:t>"점수 : </a:t>
            </a:r>
            <a:r>
              <a:rPr lang="ko" sz="1200">
                <a:solidFill>
                  <a:srgbClr val="CC7832"/>
                </a:solidFill>
                <a:highlight>
                  <a:srgbClr val="2B2B2B"/>
                </a:highlight>
              </a:rPr>
              <a:t>${</a:t>
            </a:r>
            <a:r>
              <a:rPr lang="ko" sz="1200">
                <a:solidFill>
                  <a:srgbClr val="9876AA"/>
                </a:solidFill>
                <a:highlight>
                  <a:srgbClr val="2B2B2B"/>
                </a:highlight>
              </a:rPr>
              <a:t>player2</a:t>
            </a:r>
            <a:r>
              <a:rPr lang="ko" sz="1200">
                <a:solidFill>
                  <a:srgbClr val="A9B7C6"/>
                </a:solidFill>
                <a:highlight>
                  <a:srgbClr val="2B2B2B"/>
                </a:highlight>
              </a:rPr>
              <a:t>.</a:t>
            </a:r>
            <a:r>
              <a:rPr lang="ko" sz="1200">
                <a:solidFill>
                  <a:srgbClr val="9876AA"/>
                </a:solidFill>
                <a:highlight>
                  <a:srgbClr val="2B2B2B"/>
                </a:highlight>
              </a:rPr>
              <a:t>score</a:t>
            </a:r>
            <a:r>
              <a:rPr lang="ko" sz="1200">
                <a:solidFill>
                  <a:srgbClr val="CC7832"/>
                </a:solidFill>
                <a:highlight>
                  <a:srgbClr val="2B2B2B"/>
                </a:highlight>
              </a:rPr>
              <a:t>}</a:t>
            </a:r>
            <a:r>
              <a:rPr lang="ko" sz="1200">
                <a:solidFill>
                  <a:srgbClr val="6A8759"/>
                </a:solidFill>
                <a:highlight>
                  <a:srgbClr val="2B2B2B"/>
                </a:highlight>
              </a:rPr>
              <a:t>"</a:t>
            </a:r>
            <a:r>
              <a:rPr lang="ko" sz="1200">
                <a:solidFill>
                  <a:srgbClr val="CC7832"/>
                </a:solidFill>
                <a:highlight>
                  <a:srgbClr val="2B2B2B"/>
                </a:highlight>
              </a:rPr>
              <a:t>, </a:t>
            </a:r>
            <a:r>
              <a:rPr lang="ko" sz="1200">
                <a:solidFill>
                  <a:srgbClr val="9876AA"/>
                </a:solidFill>
                <a:highlight>
                  <a:srgbClr val="2B2B2B"/>
                </a:highlight>
              </a:rPr>
              <a:t>buttonWidth </a:t>
            </a:r>
            <a:r>
              <a:rPr lang="ko" sz="1200">
                <a:solidFill>
                  <a:srgbClr val="A9B7C6"/>
                </a:solidFill>
                <a:highlight>
                  <a:srgbClr val="2B2B2B"/>
                </a:highlight>
              </a:rPr>
              <a:t>* </a:t>
            </a:r>
            <a:r>
              <a:rPr lang="ko" sz="1200">
                <a:solidFill>
                  <a:srgbClr val="6897BB"/>
                </a:solidFill>
                <a:highlight>
                  <a:srgbClr val="2B2B2B"/>
                </a:highlight>
              </a:rPr>
              <a:t>2f</a:t>
            </a:r>
            <a:r>
              <a:rPr lang="ko" sz="1200">
                <a:solidFill>
                  <a:srgbClr val="CC7832"/>
                </a:solidFill>
                <a:highlight>
                  <a:srgbClr val="2B2B2B"/>
                </a:highlight>
              </a:rPr>
              <a:t>, </a:t>
            </a:r>
            <a:r>
              <a:rPr lang="ko" sz="1200">
                <a:solidFill>
                  <a:srgbClr val="9876AA"/>
                </a:solidFill>
                <a:highlight>
                  <a:srgbClr val="2B2B2B"/>
                </a:highlight>
              </a:rPr>
              <a:t>screenHeight </a:t>
            </a:r>
            <a:r>
              <a:rPr lang="ko" sz="1200">
                <a:solidFill>
                  <a:srgbClr val="A9B7C6"/>
                </a:solidFill>
                <a:highlight>
                  <a:srgbClr val="2B2B2B"/>
                </a:highlight>
              </a:rPr>
              <a:t>/ </a:t>
            </a:r>
            <a:r>
              <a:rPr lang="ko" sz="1200">
                <a:solidFill>
                  <a:srgbClr val="6897BB"/>
                </a:solidFill>
                <a:highlight>
                  <a:srgbClr val="2B2B2B"/>
                </a:highlight>
              </a:rPr>
              <a:t>2f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CC7832"/>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.rotate(</a:t>
            </a:r>
            <a:r>
              <a:rPr lang="ko" sz="1200">
                <a:solidFill>
                  <a:srgbClr val="6897BB"/>
                </a:solidFill>
                <a:highlight>
                  <a:srgbClr val="2B2B2B"/>
                </a:highlight>
              </a:rPr>
              <a:t>180f</a:t>
            </a:r>
            <a:r>
              <a:rPr lang="ko" sz="1200">
                <a:solidFill>
                  <a:srgbClr val="CC7832"/>
                </a:solidFill>
                <a:highlight>
                  <a:srgbClr val="2B2B2B"/>
                </a:highlight>
              </a:rPr>
              <a:t>, </a:t>
            </a:r>
            <a:r>
              <a:rPr lang="ko" sz="1200">
                <a:solidFill>
                  <a:srgbClr val="9876AA"/>
                </a:solidFill>
                <a:highlight>
                  <a:srgbClr val="2B2B2B"/>
                </a:highlight>
              </a:rPr>
              <a:t>screenWidth </a:t>
            </a:r>
            <a:r>
              <a:rPr lang="ko" sz="1200">
                <a:solidFill>
                  <a:srgbClr val="A9B7C6"/>
                </a:solidFill>
                <a:highlight>
                  <a:srgbClr val="2B2B2B"/>
                </a:highlight>
              </a:rPr>
              <a:t>/ </a:t>
            </a:r>
            <a:r>
              <a:rPr lang="ko" sz="1200">
                <a:solidFill>
                  <a:srgbClr val="6897BB"/>
                </a:solidFill>
                <a:highlight>
                  <a:srgbClr val="2B2B2B"/>
                </a:highlight>
              </a:rPr>
              <a:t>2f</a:t>
            </a:r>
            <a:r>
              <a:rPr lang="ko" sz="1200">
                <a:solidFill>
                  <a:srgbClr val="CC7832"/>
                </a:solidFill>
                <a:highlight>
                  <a:srgbClr val="2B2B2B"/>
                </a:highlight>
              </a:rPr>
              <a:t>, </a:t>
            </a:r>
            <a:r>
              <a:rPr lang="ko" sz="1200">
                <a:solidFill>
                  <a:srgbClr val="9876AA"/>
                </a:solidFill>
                <a:highlight>
                  <a:srgbClr val="2B2B2B"/>
                </a:highlight>
              </a:rPr>
              <a:t>screenHeight </a:t>
            </a:r>
            <a:r>
              <a:rPr lang="ko" sz="1200">
                <a:solidFill>
                  <a:srgbClr val="A9B7C6"/>
                </a:solidFill>
                <a:highlight>
                  <a:srgbClr val="2B2B2B"/>
                </a:highlight>
              </a:rPr>
              <a:t>/ </a:t>
            </a:r>
            <a:r>
              <a:rPr lang="ko" sz="1200">
                <a:solidFill>
                  <a:srgbClr val="6897BB"/>
                </a:solidFill>
                <a:highlight>
                  <a:srgbClr val="2B2B2B"/>
                </a:highlight>
              </a:rPr>
              <a:t>2f</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//터치 이벤트 발생시</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onTouchEvent</a:t>
            </a:r>
            <a:r>
              <a:rPr lang="ko" sz="1200">
                <a:solidFill>
                  <a:srgbClr val="A9B7C6"/>
                </a:solidFill>
                <a:highlight>
                  <a:srgbClr val="2B2B2B"/>
                </a:highlight>
              </a:rPr>
              <a:t>(event: MotionEvent):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x = Array(</a:t>
            </a:r>
            <a:r>
              <a:rPr lang="ko" sz="1200">
                <a:solidFill>
                  <a:srgbClr val="6897BB"/>
                </a:solidFill>
                <a:highlight>
                  <a:srgbClr val="2B2B2B"/>
                </a:highlight>
              </a:rPr>
              <a:t>4</a:t>
            </a:r>
            <a:r>
              <a:rPr lang="ko" sz="1200">
                <a:solidFill>
                  <a:srgbClr val="A9B7C6"/>
                </a:solidFill>
                <a:highlight>
                  <a:srgbClr val="2B2B2B"/>
                </a:highlight>
              </a:rPr>
              <a:t>) </a:t>
            </a:r>
            <a:r>
              <a:rPr lang="ko" sz="1200" b="1">
                <a:solidFill>
                  <a:srgbClr val="A9B7C6"/>
                </a:solidFill>
                <a:highlight>
                  <a:srgbClr val="2B2B2B"/>
                </a:highlight>
              </a:rPr>
              <a:t>{ </a:t>
            </a:r>
            <a:r>
              <a:rPr lang="ko" sz="1200">
                <a:solidFill>
                  <a:srgbClr val="A9B7C6"/>
                </a:solidFill>
                <a:highlight>
                  <a:srgbClr val="2B2B2B"/>
                </a:highlight>
              </a:rPr>
              <a:t>-</a:t>
            </a:r>
            <a:r>
              <a:rPr lang="ko" sz="1200">
                <a:solidFill>
                  <a:srgbClr val="6897BB"/>
                </a:solidFill>
                <a:highlight>
                  <a:srgbClr val="2B2B2B"/>
                </a:highlight>
              </a:rPr>
              <a:t>1f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y = Array(</a:t>
            </a:r>
            <a:r>
              <a:rPr lang="ko" sz="1200">
                <a:solidFill>
                  <a:srgbClr val="6897BB"/>
                </a:solidFill>
                <a:highlight>
                  <a:srgbClr val="2B2B2B"/>
                </a:highlight>
              </a:rPr>
              <a:t>4</a:t>
            </a:r>
            <a:r>
              <a:rPr lang="ko" sz="1200">
                <a:solidFill>
                  <a:srgbClr val="A9B7C6"/>
                </a:solidFill>
                <a:highlight>
                  <a:srgbClr val="2B2B2B"/>
                </a:highlight>
              </a:rPr>
              <a:t>) </a:t>
            </a:r>
            <a:r>
              <a:rPr lang="ko" sz="1200" b="1">
                <a:solidFill>
                  <a:srgbClr val="A9B7C6"/>
                </a:solidFill>
                <a:highlight>
                  <a:srgbClr val="2B2B2B"/>
                </a:highlight>
              </a:rPr>
              <a:t>{ </a:t>
            </a:r>
            <a:r>
              <a:rPr lang="ko" sz="1200">
                <a:solidFill>
                  <a:srgbClr val="A9B7C6"/>
                </a:solidFill>
                <a:highlight>
                  <a:srgbClr val="2B2B2B"/>
                </a:highlight>
              </a:rPr>
              <a:t>-</a:t>
            </a:r>
            <a:r>
              <a:rPr lang="ko" sz="1200">
                <a:solidFill>
                  <a:srgbClr val="6897BB"/>
                </a:solidFill>
                <a:highlight>
                  <a:srgbClr val="2B2B2B"/>
                </a:highlight>
              </a:rPr>
              <a:t>1f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isTouch = Array(</a:t>
            </a:r>
            <a:r>
              <a:rPr lang="ko" sz="1200">
                <a:solidFill>
                  <a:srgbClr val="6897BB"/>
                </a:solidFill>
                <a:highlight>
                  <a:srgbClr val="2B2B2B"/>
                </a:highlight>
              </a:rPr>
              <a:t>4</a:t>
            </a:r>
            <a:r>
              <a:rPr lang="ko" sz="1200">
                <a:solidFill>
                  <a:srgbClr val="A9B7C6"/>
                </a:solidFill>
                <a:highlight>
                  <a:srgbClr val="2B2B2B"/>
                </a:highlight>
              </a:rPr>
              <a:t>) </a:t>
            </a:r>
            <a:r>
              <a:rPr lang="ko" sz="1200" b="1">
                <a:solidFill>
                  <a:srgbClr val="A9B7C6"/>
                </a:solidFill>
                <a:highlight>
                  <a:srgbClr val="2B2B2B"/>
                </a:highlight>
              </a:rPr>
              <a:t>{ </a:t>
            </a:r>
            <a:r>
              <a:rPr lang="ko" sz="1200">
                <a:solidFill>
                  <a:srgbClr val="CC7832"/>
                </a:solidFill>
                <a:highlight>
                  <a:srgbClr val="2B2B2B"/>
                </a:highlight>
              </a:rPr>
              <a:t>false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pointerCount = event.</a:t>
            </a:r>
            <a:r>
              <a:rPr lang="ko" sz="1200" i="1">
                <a:solidFill>
                  <a:srgbClr val="9876AA"/>
                </a:solidFill>
                <a:highlight>
                  <a:srgbClr val="2B2B2B"/>
                </a:highlight>
              </a:rPr>
              <a:t>pointerCount</a:t>
            </a:r>
            <a:endParaRPr sz="1200" i="1">
              <a:solidFill>
                <a:srgbClr val="9876AA"/>
              </a:solidFill>
              <a:highlight>
                <a:srgbClr val="2B2B2B"/>
              </a:highlight>
            </a:endParaRPr>
          </a:p>
          <a:p>
            <a:pPr marL="0" lvl="0" indent="0" algn="l" rtl="0">
              <a:spcBef>
                <a:spcPts val="0"/>
              </a:spcBef>
              <a:spcAft>
                <a:spcPts val="0"/>
              </a:spcAft>
              <a:buNone/>
            </a:pP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CC7832"/>
                </a:solidFill>
                <a:highlight>
                  <a:srgbClr val="2B2B2B"/>
                </a:highlight>
              </a:rPr>
              <a:t>when </a:t>
            </a:r>
            <a:r>
              <a:rPr lang="ko" sz="1200">
                <a:solidFill>
                  <a:srgbClr val="A9B7C6"/>
                </a:solidFill>
                <a:highlight>
                  <a:srgbClr val="2B2B2B"/>
                </a:highlight>
              </a:rPr>
              <a:t>(event.</a:t>
            </a:r>
            <a:r>
              <a:rPr lang="ko" sz="1200" i="1">
                <a:solidFill>
                  <a:srgbClr val="9876AA"/>
                </a:solidFill>
                <a:highlight>
                  <a:srgbClr val="2B2B2B"/>
                </a:highlight>
              </a:rPr>
              <a:t>actionMasked</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//여러 점 터치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MotionEvent.</a:t>
            </a:r>
            <a:r>
              <a:rPr lang="ko" sz="1200" i="1">
                <a:solidFill>
                  <a:srgbClr val="9876AA"/>
                </a:solidFill>
                <a:highlight>
                  <a:srgbClr val="2B2B2B"/>
                </a:highlight>
              </a:rPr>
              <a:t>ACTION_POINTER_DOWN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6897BB"/>
                </a:solidFill>
                <a:highlight>
                  <a:srgbClr val="2B2B2B"/>
                </a:highlight>
              </a:rPr>
              <a:t>0 </a:t>
            </a:r>
            <a:r>
              <a:rPr lang="ko" sz="1200" i="1">
                <a:solidFill>
                  <a:srgbClr val="FFC66D"/>
                </a:solidFill>
                <a:highlight>
                  <a:srgbClr val="2B2B2B"/>
                </a:highlight>
              </a:rPr>
              <a:t>until </a:t>
            </a:r>
            <a:r>
              <a:rPr lang="ko" sz="1200">
                <a:solidFill>
                  <a:srgbClr val="A9B7C6"/>
                </a:solidFill>
                <a:highlight>
                  <a:srgbClr val="2B2B2B"/>
                </a:highlight>
              </a:rPr>
              <a:t>pointerCount)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//터치한 좌표</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x[i] = event.getX(i)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y[i] = event.getY(i)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isTouch[i] =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//한 점 터치</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MotionEvent.</a:t>
            </a:r>
            <a:r>
              <a:rPr lang="ko" sz="1200" i="1">
                <a:solidFill>
                  <a:srgbClr val="9876AA"/>
                </a:solidFill>
                <a:highlight>
                  <a:srgbClr val="2B2B2B"/>
                </a:highlight>
              </a:rPr>
              <a:t>ACTION_DOWN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//터치한 좌표</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x[</a:t>
            </a:r>
            <a:r>
              <a:rPr lang="ko" sz="1200">
                <a:solidFill>
                  <a:srgbClr val="6897BB"/>
                </a:solidFill>
                <a:highlight>
                  <a:srgbClr val="2B2B2B"/>
                </a:highlight>
              </a:rPr>
              <a:t>0</a:t>
            </a:r>
            <a:r>
              <a:rPr lang="ko" sz="1200">
                <a:solidFill>
                  <a:srgbClr val="A9B7C6"/>
                </a:solidFill>
                <a:highlight>
                  <a:srgbClr val="2B2B2B"/>
                </a:highlight>
              </a:rPr>
              <a:t>] = event.getX(</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y[</a:t>
            </a:r>
            <a:r>
              <a:rPr lang="ko" sz="1200">
                <a:solidFill>
                  <a:srgbClr val="6897BB"/>
                </a:solidFill>
                <a:highlight>
                  <a:srgbClr val="2B2B2B"/>
                </a:highlight>
              </a:rPr>
              <a:t>0</a:t>
            </a:r>
            <a:r>
              <a:rPr lang="ko" sz="1200">
                <a:solidFill>
                  <a:srgbClr val="A9B7C6"/>
                </a:solidFill>
                <a:highlight>
                  <a:srgbClr val="2B2B2B"/>
                </a:highlight>
              </a:rPr>
              <a:t>] = event.getY(</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isTouch[</a:t>
            </a:r>
            <a:r>
              <a:rPr lang="ko" sz="1200">
                <a:solidFill>
                  <a:srgbClr val="6897BB"/>
                </a:solidFill>
                <a:highlight>
                  <a:srgbClr val="2B2B2B"/>
                </a:highlight>
              </a:rPr>
              <a:t>0</a:t>
            </a:r>
            <a:r>
              <a:rPr lang="ko" sz="1200">
                <a:solidFill>
                  <a:srgbClr val="A9B7C6"/>
                </a:solidFill>
                <a:highlight>
                  <a:srgbClr val="2B2B2B"/>
                </a:highlight>
              </a:rPr>
              <a:t>] = </a:t>
            </a:r>
            <a:r>
              <a:rPr lang="ko" sz="1200">
                <a:solidFill>
                  <a:srgbClr val="CC7832"/>
                </a:solidFill>
                <a:highlight>
                  <a:srgbClr val="2B2B2B"/>
                </a:highlight>
              </a:rPr>
              <a:t>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//여러 점 손가락 떼기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MotionEvent.</a:t>
            </a:r>
            <a:r>
              <a:rPr lang="ko" sz="1200" i="1">
                <a:solidFill>
                  <a:srgbClr val="9876AA"/>
                </a:solidFill>
                <a:highlight>
                  <a:srgbClr val="2B2B2B"/>
                </a:highlight>
              </a:rPr>
              <a:t>ACTION_POINTER_UP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index = event.</a:t>
            </a:r>
            <a:r>
              <a:rPr lang="ko" sz="1200" i="1">
                <a:solidFill>
                  <a:srgbClr val="9876AA"/>
                </a:solidFill>
                <a:highlight>
                  <a:srgbClr val="2B2B2B"/>
                </a:highlight>
              </a:rPr>
              <a:t>actionIndex</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A9B7C6"/>
                </a:solidFill>
                <a:highlight>
                  <a:srgbClr val="2B2B2B"/>
                </a:highlight>
              </a:rPr>
              <a:t>x[index] = event.getX(index)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y[index] = event.getY(index)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isTouch[event.</a:t>
            </a:r>
            <a:r>
              <a:rPr lang="ko" sz="1200" i="1">
                <a:solidFill>
                  <a:srgbClr val="9876AA"/>
                </a:solidFill>
                <a:highlight>
                  <a:srgbClr val="2B2B2B"/>
                </a:highlight>
              </a:rPr>
              <a:t>actionIndex</a:t>
            </a:r>
            <a:r>
              <a:rPr lang="ko" sz="1200">
                <a:solidFill>
                  <a:srgbClr val="A9B7C6"/>
                </a:solidFill>
                <a:highlight>
                  <a:srgbClr val="2B2B2B"/>
                </a:highlight>
              </a:rPr>
              <a:t>] =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//한 점 손가락 떼기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MotionEvent.</a:t>
            </a:r>
            <a:r>
              <a:rPr lang="ko" sz="1200" i="1">
                <a:solidFill>
                  <a:srgbClr val="9876AA"/>
                </a:solidFill>
                <a:highlight>
                  <a:srgbClr val="2B2B2B"/>
                </a:highlight>
              </a:rPr>
              <a:t>ACTION_UP </a:t>
            </a:r>
            <a:r>
              <a:rPr lang="ko" sz="1200">
                <a:solidFill>
                  <a:srgbClr val="A9B7C6"/>
                </a:solidFill>
                <a:highlight>
                  <a:srgbClr val="2B2B2B"/>
                </a:highlight>
              </a:rPr>
              <a:t>-&gt;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index = event.</a:t>
            </a:r>
            <a:r>
              <a:rPr lang="ko" sz="1200" i="1">
                <a:solidFill>
                  <a:srgbClr val="9876AA"/>
                </a:solidFill>
                <a:highlight>
                  <a:srgbClr val="2B2B2B"/>
                </a:highlight>
              </a:rPr>
              <a:t>actionIndex</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808080"/>
                </a:solidFill>
                <a:highlight>
                  <a:srgbClr val="2B2B2B"/>
                </a:highlight>
              </a:rPr>
              <a:t>//터치한 좌표</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x[index] = event.getX(index)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y[index] = event.getY(index)</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isTouch[index] = </a:t>
            </a:r>
            <a:r>
              <a:rPr lang="ko" sz="1200">
                <a:solidFill>
                  <a:srgbClr val="CC7832"/>
                </a:solidFill>
                <a:highlight>
                  <a:srgbClr val="2B2B2B"/>
                </a:highlight>
              </a:rPr>
              <a:t>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-&gt; </a:t>
            </a:r>
            <a:r>
              <a:rPr lang="ko" sz="1200">
                <a:solidFill>
                  <a:srgbClr val="CC7832"/>
                </a:solidFill>
                <a:highlight>
                  <a:srgbClr val="2B2B2B"/>
                </a:highlight>
              </a:rPr>
              <a:t>return 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//터치 4개까지 처리함</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6897BB"/>
                </a:solidFill>
                <a:highlight>
                  <a:srgbClr val="2B2B2B"/>
                </a:highlight>
              </a:rPr>
              <a:t>0</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(button </a:t>
            </a:r>
            <a:r>
              <a:rPr lang="ko" sz="1200">
                <a:solidFill>
                  <a:srgbClr val="CC7832"/>
                </a:solidFill>
                <a:highlight>
                  <a:srgbClr val="2B2B2B"/>
                </a:highlight>
              </a:rPr>
              <a:t>in </a:t>
            </a:r>
            <a:r>
              <a:rPr lang="ko" sz="1200">
                <a:solidFill>
                  <a:srgbClr val="9876AA"/>
                </a:solidFill>
                <a:highlight>
                  <a:srgbClr val="2B2B2B"/>
                </a:highlight>
              </a:rPr>
              <a:t>player1Button</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button.processButton(x[i]</a:t>
            </a:r>
            <a:r>
              <a:rPr lang="ko" sz="1200">
                <a:solidFill>
                  <a:srgbClr val="CC7832"/>
                </a:solidFill>
                <a:highlight>
                  <a:srgbClr val="2B2B2B"/>
                </a:highlight>
              </a:rPr>
              <a:t>, </a:t>
            </a:r>
            <a:r>
              <a:rPr lang="ko" sz="1200">
                <a:solidFill>
                  <a:srgbClr val="A9B7C6"/>
                </a:solidFill>
                <a:highlight>
                  <a:srgbClr val="2B2B2B"/>
                </a:highlight>
              </a:rPr>
              <a:t>y[i]</a:t>
            </a:r>
            <a:r>
              <a:rPr lang="ko" sz="1200">
                <a:solidFill>
                  <a:srgbClr val="CC7832"/>
                </a:solidFill>
                <a:highlight>
                  <a:srgbClr val="2B2B2B"/>
                </a:highlight>
              </a:rPr>
              <a:t>, </a:t>
            </a:r>
            <a:r>
              <a:rPr lang="ko" sz="1200">
                <a:solidFill>
                  <a:srgbClr val="A9B7C6"/>
                </a:solidFill>
                <a:highlight>
                  <a:srgbClr val="2B2B2B"/>
                </a:highlight>
              </a:rPr>
              <a:t>isTouch[i])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(button </a:t>
            </a:r>
            <a:r>
              <a:rPr lang="ko" sz="1200">
                <a:solidFill>
                  <a:srgbClr val="CC7832"/>
                </a:solidFill>
                <a:highlight>
                  <a:srgbClr val="2B2B2B"/>
                </a:highlight>
              </a:rPr>
              <a:t>in </a:t>
            </a:r>
            <a:r>
              <a:rPr lang="ko" sz="1200">
                <a:solidFill>
                  <a:srgbClr val="9876AA"/>
                </a:solidFill>
                <a:highlight>
                  <a:srgbClr val="2B2B2B"/>
                </a:highlight>
              </a:rPr>
              <a:t>player2Button</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button.processButton(x[i]</a:t>
            </a:r>
            <a:r>
              <a:rPr lang="ko" sz="1200">
                <a:solidFill>
                  <a:srgbClr val="CC7832"/>
                </a:solidFill>
                <a:highlight>
                  <a:srgbClr val="2B2B2B"/>
                </a:highlight>
              </a:rPr>
              <a:t>, </a:t>
            </a:r>
            <a:r>
              <a:rPr lang="ko" sz="1200">
                <a:solidFill>
                  <a:srgbClr val="A9B7C6"/>
                </a:solidFill>
                <a:highlight>
                  <a:srgbClr val="2B2B2B"/>
                </a:highlight>
              </a:rPr>
              <a:t>y[i]</a:t>
            </a:r>
            <a:r>
              <a:rPr lang="ko" sz="1200">
                <a:solidFill>
                  <a:srgbClr val="CC7832"/>
                </a:solidFill>
                <a:highlight>
                  <a:srgbClr val="2B2B2B"/>
                </a:highlight>
              </a:rPr>
              <a:t>, </a:t>
            </a:r>
            <a:r>
              <a:rPr lang="ko" sz="1200">
                <a:solidFill>
                  <a:srgbClr val="A9B7C6"/>
                </a:solidFill>
                <a:highlight>
                  <a:srgbClr val="2B2B2B"/>
                </a:highlight>
              </a:rPr>
              <a:t>isTouch[i])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7"/>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WebView</a:t>
            </a:r>
            <a:endParaRPr/>
          </a:p>
        </p:txBody>
      </p:sp>
      <p:sp>
        <p:nvSpPr>
          <p:cNvPr id="682" name="Google Shape;682;p77"/>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WebView란?</a:t>
            </a:r>
            <a:endParaRPr/>
          </a:p>
          <a:p>
            <a:pPr marL="914400" lvl="1" indent="-317500" algn="l" rtl="0">
              <a:spcBef>
                <a:spcPts val="0"/>
              </a:spcBef>
              <a:spcAft>
                <a:spcPts val="0"/>
              </a:spcAft>
              <a:buSzPts val="1400"/>
              <a:buChar char="○"/>
            </a:pPr>
            <a:r>
              <a:rPr lang="ko"/>
              <a:t>앱에서 Web 화면을 볼 수 있도록 해주는 Control이다.</a:t>
            </a:r>
            <a:endParaRPr/>
          </a:p>
          <a:p>
            <a:pPr marL="914400" lvl="1" indent="-317500" algn="l" rtl="0">
              <a:spcBef>
                <a:spcPts val="0"/>
              </a:spcBef>
              <a:spcAft>
                <a:spcPts val="0"/>
              </a:spcAft>
              <a:buSzPts val="1400"/>
              <a:buChar char="○"/>
            </a:pPr>
            <a:r>
              <a:rPr lang="ko"/>
              <a:t>WebView는 핸드폰에 있는 Android System WebView라는 시스템 앱 기능을 사용하는데, 핸드폰마다 버전이 달라서 미세한 차이가 생길 수 있다.</a:t>
            </a:r>
            <a:endParaRPr/>
          </a:p>
          <a:p>
            <a:pPr marL="914400" lvl="1" indent="-317500" algn="l" rtl="0">
              <a:spcBef>
                <a:spcPts val="0"/>
              </a:spcBef>
              <a:spcAft>
                <a:spcPts val="0"/>
              </a:spcAft>
              <a:buSzPts val="1400"/>
              <a:buChar char="○"/>
            </a:pPr>
            <a:r>
              <a:rPr lang="ko"/>
              <a:t>장점</a:t>
            </a:r>
            <a:endParaRPr/>
          </a:p>
          <a:p>
            <a:pPr marL="1371600" lvl="2" indent="-317500" algn="l" rtl="0">
              <a:spcBef>
                <a:spcPts val="0"/>
              </a:spcBef>
              <a:spcAft>
                <a:spcPts val="0"/>
              </a:spcAft>
              <a:buSzPts val="1400"/>
              <a:buChar char="■"/>
            </a:pPr>
            <a:r>
              <a:rPr lang="ko"/>
              <a:t>HTML을 이용한 화려한 디자인이 가능</a:t>
            </a:r>
            <a:endParaRPr/>
          </a:p>
          <a:p>
            <a:pPr marL="1371600" lvl="2" indent="-317500" algn="l" rtl="0">
              <a:spcBef>
                <a:spcPts val="0"/>
              </a:spcBef>
              <a:spcAft>
                <a:spcPts val="0"/>
              </a:spcAft>
              <a:buSzPts val="1400"/>
              <a:buChar char="■"/>
            </a:pPr>
            <a:r>
              <a:rPr lang="ko"/>
              <a:t>배우기 쉽다.</a:t>
            </a:r>
            <a:endParaRPr/>
          </a:p>
          <a:p>
            <a:pPr marL="1371600" lvl="2" indent="-317500" algn="l" rtl="0">
              <a:spcBef>
                <a:spcPts val="0"/>
              </a:spcBef>
              <a:spcAft>
                <a:spcPts val="0"/>
              </a:spcAft>
              <a:buSzPts val="1400"/>
              <a:buChar char="■"/>
            </a:pPr>
            <a:r>
              <a:rPr lang="ko"/>
              <a:t>웹이랑 연동하여 실시간 변경이 가능</a:t>
            </a:r>
            <a:endParaRPr/>
          </a:p>
          <a:p>
            <a:pPr marL="914400" lvl="1" indent="-317500" algn="l" rtl="0">
              <a:spcBef>
                <a:spcPts val="0"/>
              </a:spcBef>
              <a:spcAft>
                <a:spcPts val="0"/>
              </a:spcAft>
              <a:buSzPts val="1400"/>
              <a:buChar char="○"/>
            </a:pPr>
            <a:r>
              <a:rPr lang="ko"/>
              <a:t>단점</a:t>
            </a:r>
            <a:endParaRPr/>
          </a:p>
          <a:p>
            <a:pPr marL="1371600" lvl="2" indent="-317500" algn="l" rtl="0">
              <a:spcBef>
                <a:spcPts val="0"/>
              </a:spcBef>
              <a:spcAft>
                <a:spcPts val="0"/>
              </a:spcAft>
              <a:buSzPts val="1400"/>
              <a:buChar char="■"/>
            </a:pPr>
            <a:r>
              <a:rPr lang="ko"/>
              <a:t>느리다</a:t>
            </a:r>
            <a:endParaRPr/>
          </a:p>
          <a:p>
            <a:pPr marL="1371600" lvl="2" indent="-317500" algn="l" rtl="0">
              <a:spcBef>
                <a:spcPts val="0"/>
              </a:spcBef>
              <a:spcAft>
                <a:spcPts val="0"/>
              </a:spcAft>
              <a:buSzPts val="1400"/>
              <a:buChar char="■"/>
            </a:pPr>
            <a:r>
              <a:rPr lang="ko"/>
              <a:t>핸드폰마다 약간의 차이가 있다.</a:t>
            </a:r>
            <a:endParaRPr/>
          </a:p>
          <a:p>
            <a:pPr marL="1371600" lvl="2" indent="-317500" algn="l" rtl="0">
              <a:spcBef>
                <a:spcPts val="0"/>
              </a:spcBef>
              <a:spcAft>
                <a:spcPts val="0"/>
              </a:spcAft>
              <a:buSzPts val="1400"/>
              <a:buChar char="■"/>
            </a:pPr>
            <a:r>
              <a:rPr lang="ko"/>
              <a:t>기능에 제약이 많다</a:t>
            </a:r>
            <a:endParaRPr/>
          </a:p>
          <a:p>
            <a:pPr marL="1371600" lvl="0" indent="0" algn="l" rtl="0">
              <a:spcBef>
                <a:spcPts val="1600"/>
              </a:spcBef>
              <a:spcAft>
                <a:spcPts val="0"/>
              </a:spcAft>
              <a:buNone/>
            </a:pPr>
            <a:endParaRPr/>
          </a:p>
          <a:p>
            <a:pPr marL="457200" lvl="0" indent="-342900" algn="l" rtl="0">
              <a:spcBef>
                <a:spcPts val="1600"/>
              </a:spcBef>
              <a:spcAft>
                <a:spcPts val="0"/>
              </a:spcAft>
              <a:buSzPts val="1800"/>
              <a:buChar char="●"/>
            </a:pPr>
            <a:r>
              <a:rPr lang="ko"/>
              <a:t>Permission(퍼미션)이란?</a:t>
            </a:r>
            <a:endParaRPr/>
          </a:p>
          <a:p>
            <a:pPr marL="914400" lvl="1" indent="-317500" algn="l" rtl="0">
              <a:spcBef>
                <a:spcPts val="0"/>
              </a:spcBef>
              <a:spcAft>
                <a:spcPts val="0"/>
              </a:spcAft>
              <a:buSzPts val="1400"/>
              <a:buChar char="○"/>
            </a:pPr>
            <a:r>
              <a:rPr lang="ko"/>
              <a:t>새로운 앱을 깔면 아래와 같이 내 핸드폰의 접근 권한을 허가해줘야 어플에서 권한을 받은 기능을 수행할 수 있다. 만약 허가하지않는다면 우리는 그 기능을 사용할 수 없는 것이다.</a:t>
            </a:r>
            <a:endParaRPr/>
          </a:p>
          <a:p>
            <a:pPr marL="914400" lvl="1" indent="-317500" algn="l" rtl="0">
              <a:spcBef>
                <a:spcPts val="0"/>
              </a:spcBef>
              <a:spcAft>
                <a:spcPts val="0"/>
              </a:spcAft>
              <a:buSzPts val="1400"/>
              <a:buChar char="○"/>
            </a:pPr>
            <a:r>
              <a:rPr lang="ko"/>
              <a:t>안드로이드에서 사용자의 개인정보나 카메라, 연락처 등을 설정할 때 사용자에게 권한을 요청하고, 허가(permission)이 되었을 때만 사용이 가능하다. 사용자에게 어플리케이션의 어떠한 기능을 사용하는 지 알려주는 목적으로 꼭 필요한 개념이니 알아두자.</a:t>
            </a:r>
            <a:endParaRPr/>
          </a:p>
          <a:p>
            <a:pPr marL="914400" lvl="1" indent="-317500" algn="l" rtl="0">
              <a:spcBef>
                <a:spcPts val="0"/>
              </a:spcBef>
              <a:spcAft>
                <a:spcPts val="0"/>
              </a:spcAft>
              <a:buSzPts val="1400"/>
              <a:buChar char="○"/>
            </a:pPr>
            <a:r>
              <a:rPr lang="ko"/>
              <a:t>AndroidManifest.xml 파일에 들어가서 &lt;uses-permission  ( 얻고 싶은 권한) &gt; 을 써주면 됩니다.</a:t>
            </a:r>
            <a:endParaRPr/>
          </a:p>
          <a:p>
            <a:pPr marL="914400" lvl="1" indent="-317500" algn="l" rtl="0">
              <a:spcBef>
                <a:spcPts val="0"/>
              </a:spcBef>
              <a:spcAft>
                <a:spcPts val="0"/>
              </a:spcAft>
              <a:buSzPts val="1400"/>
              <a:buChar char="○"/>
            </a:pPr>
            <a:endParaRPr/>
          </a:p>
          <a:p>
            <a:pPr marL="914400" lvl="1" indent="-317500" algn="l" rtl="0">
              <a:spcBef>
                <a:spcPts val="0"/>
              </a:spcBef>
              <a:spcAft>
                <a:spcPts val="0"/>
              </a:spcAft>
              <a:buSzPts val="1400"/>
              <a:buChar char="○"/>
            </a:pPr>
            <a:endParaRPr/>
          </a:p>
          <a:p>
            <a:pPr marL="914400" lvl="1" indent="-317500" algn="l" rtl="0">
              <a:spcBef>
                <a:spcPts val="0"/>
              </a:spcBef>
              <a:spcAft>
                <a:spcPts val="0"/>
              </a:spcAft>
              <a:buSzPts val="1400"/>
              <a:buChar char="○"/>
            </a:pPr>
            <a:endParaRPr/>
          </a:p>
          <a:p>
            <a:pPr marL="914400" lvl="1" indent="-317500" algn="l" rtl="0">
              <a:spcBef>
                <a:spcPts val="0"/>
              </a:spcBef>
              <a:spcAft>
                <a:spcPts val="0"/>
              </a:spcAft>
              <a:buSzPts val="1400"/>
              <a:buChar char="○"/>
            </a:pPr>
            <a:endParaRPr/>
          </a:p>
          <a:p>
            <a:pPr marL="914400" lvl="1" indent="-317500" algn="l" rtl="0">
              <a:spcBef>
                <a:spcPts val="0"/>
              </a:spcBef>
              <a:spcAft>
                <a:spcPts val="0"/>
              </a:spcAft>
              <a:buSzPts val="1400"/>
              <a:buChar char="○"/>
            </a:pPr>
            <a:endParaRPr/>
          </a:p>
          <a:p>
            <a:pPr marL="914400" lvl="1" indent="-317500" algn="l" rtl="0">
              <a:spcBef>
                <a:spcPts val="0"/>
              </a:spcBef>
              <a:spcAft>
                <a:spcPts val="0"/>
              </a:spcAft>
              <a:buSzPts val="1400"/>
              <a:buChar char="○"/>
            </a:pPr>
            <a:r>
              <a:rPr lang="ko"/>
              <a:t>인터넷 퍼미션</a:t>
            </a:r>
            <a:endParaRPr/>
          </a:p>
          <a:p>
            <a:pPr marL="1371600" lvl="2" indent="-317500" algn="l" rtl="0">
              <a:spcBef>
                <a:spcPts val="0"/>
              </a:spcBef>
              <a:spcAft>
                <a:spcPts val="0"/>
              </a:spcAft>
              <a:buSzPts val="1400"/>
              <a:buChar char="■"/>
            </a:pPr>
            <a:r>
              <a:rPr lang="ko"/>
              <a:t>&lt;uses-permission android:name=”android.permission.INTERNET”/&gt;</a:t>
            </a:r>
            <a:endParaRPr/>
          </a:p>
          <a:p>
            <a:pPr marL="914400" lvl="1" indent="-317500" algn="l" rtl="0">
              <a:spcBef>
                <a:spcPts val="0"/>
              </a:spcBef>
              <a:spcAft>
                <a:spcPts val="0"/>
              </a:spcAft>
              <a:buSzPts val="1400"/>
              <a:buChar char="○"/>
            </a:pPr>
            <a:endParaRPr/>
          </a:p>
        </p:txBody>
      </p:sp>
      <p:sp>
        <p:nvSpPr>
          <p:cNvPr id="683" name="Google Shape;683;p7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52</a:t>
            </a:fld>
            <a:endParaRPr/>
          </a:p>
        </p:txBody>
      </p:sp>
      <p:pic>
        <p:nvPicPr>
          <p:cNvPr id="684" name="Google Shape;684;p77"/>
          <p:cNvPicPr preferRelativeResize="0"/>
          <p:nvPr/>
        </p:nvPicPr>
        <p:blipFill>
          <a:blip r:embed="rId3">
            <a:alphaModFix/>
          </a:blip>
          <a:stretch>
            <a:fillRect/>
          </a:stretch>
        </p:blipFill>
        <p:spPr>
          <a:xfrm>
            <a:off x="7050375" y="4972175"/>
            <a:ext cx="1577200" cy="2671051"/>
          </a:xfrm>
          <a:prstGeom prst="rect">
            <a:avLst/>
          </a:prstGeom>
          <a:noFill/>
          <a:ln>
            <a:noFill/>
          </a:ln>
        </p:spPr>
      </p:pic>
      <p:pic>
        <p:nvPicPr>
          <p:cNvPr id="685" name="Google Shape;685;p77"/>
          <p:cNvPicPr preferRelativeResize="0"/>
          <p:nvPr/>
        </p:nvPicPr>
        <p:blipFill>
          <a:blip r:embed="rId4">
            <a:alphaModFix/>
          </a:blip>
          <a:stretch>
            <a:fillRect/>
          </a:stretch>
        </p:blipFill>
        <p:spPr>
          <a:xfrm>
            <a:off x="44838" y="7643223"/>
            <a:ext cx="7470323" cy="1114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8"/>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WebView</a:t>
            </a:r>
            <a:endParaRPr/>
          </a:p>
        </p:txBody>
      </p:sp>
      <p:sp>
        <p:nvSpPr>
          <p:cNvPr id="691" name="Google Shape;691;p78"/>
          <p:cNvSpPr txBox="1">
            <a:spLocks noGrp="1"/>
          </p:cNvSpPr>
          <p:nvPr>
            <p:ph type="body" idx="1"/>
          </p:nvPr>
        </p:nvSpPr>
        <p:spPr>
          <a:xfrm>
            <a:off x="0" y="984325"/>
            <a:ext cx="3130500" cy="870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WebView 이해하기</a:t>
            </a:r>
            <a:endParaRPr/>
          </a:p>
          <a:p>
            <a:pPr marL="914400" marR="0" lvl="1" indent="-317500" algn="l" rtl="0">
              <a:lnSpc>
                <a:spcPct val="115000"/>
              </a:lnSpc>
              <a:spcBef>
                <a:spcPts val="0"/>
              </a:spcBef>
              <a:spcAft>
                <a:spcPts val="0"/>
              </a:spcAft>
              <a:buClr>
                <a:schemeClr val="dk2"/>
              </a:buClr>
              <a:buSzPts val="1400"/>
              <a:buFont typeface="Dotum"/>
              <a:buChar char="○"/>
            </a:pPr>
            <a:r>
              <a:rPr lang="ko"/>
              <a:t>예제 1</a:t>
            </a:r>
            <a:endParaRPr/>
          </a:p>
          <a:p>
            <a:pPr marL="914400" marR="0" lvl="1" indent="-317500" algn="l" rtl="0">
              <a:lnSpc>
                <a:spcPct val="115000"/>
              </a:lnSpc>
              <a:spcBef>
                <a:spcPts val="0"/>
              </a:spcBef>
              <a:spcAft>
                <a:spcPts val="0"/>
              </a:spcAft>
              <a:buClr>
                <a:schemeClr val="dk2"/>
              </a:buClr>
              <a:buSzPts val="1400"/>
              <a:buFont typeface="Dotum"/>
              <a:buChar char="○"/>
            </a:pPr>
            <a:r>
              <a:rPr lang="ko"/>
              <a:t> WebView 기본 기능</a:t>
            </a:r>
            <a:endParaRPr/>
          </a:p>
          <a:p>
            <a:pPr marL="1371600" marR="0" lvl="2" indent="-304800" algn="l" rtl="0">
              <a:lnSpc>
                <a:spcPct val="115000"/>
              </a:lnSpc>
              <a:spcBef>
                <a:spcPts val="0"/>
              </a:spcBef>
              <a:spcAft>
                <a:spcPts val="0"/>
              </a:spcAft>
              <a:buSzPts val="1200"/>
              <a:buChar char="■"/>
            </a:pPr>
            <a:r>
              <a:rPr lang="ko"/>
              <a:t>화면 구성하기</a:t>
            </a:r>
            <a:endParaRPr/>
          </a:p>
        </p:txBody>
      </p:sp>
      <p:sp>
        <p:nvSpPr>
          <p:cNvPr id="692" name="Google Shape;692;p78"/>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53</a:t>
            </a:fld>
            <a:endParaRPr/>
          </a:p>
        </p:txBody>
      </p:sp>
      <p:pic>
        <p:nvPicPr>
          <p:cNvPr id="693" name="Google Shape;693;p78"/>
          <p:cNvPicPr preferRelativeResize="0"/>
          <p:nvPr/>
        </p:nvPicPr>
        <p:blipFill>
          <a:blip r:embed="rId3">
            <a:alphaModFix/>
          </a:blip>
          <a:stretch>
            <a:fillRect/>
          </a:stretch>
        </p:blipFill>
        <p:spPr>
          <a:xfrm>
            <a:off x="626909" y="1323573"/>
            <a:ext cx="265498" cy="265498"/>
          </a:xfrm>
          <a:prstGeom prst="rect">
            <a:avLst/>
          </a:prstGeom>
          <a:noFill/>
          <a:ln>
            <a:noFill/>
          </a:ln>
        </p:spPr>
      </p:pic>
      <p:pic>
        <p:nvPicPr>
          <p:cNvPr id="694" name="Google Shape;694;p78"/>
          <p:cNvPicPr preferRelativeResize="0"/>
          <p:nvPr/>
        </p:nvPicPr>
        <p:blipFill>
          <a:blip r:embed="rId4">
            <a:alphaModFix/>
          </a:blip>
          <a:stretch>
            <a:fillRect/>
          </a:stretch>
        </p:blipFill>
        <p:spPr>
          <a:xfrm>
            <a:off x="109176" y="2157925"/>
            <a:ext cx="2912151" cy="2546583"/>
          </a:xfrm>
          <a:prstGeom prst="rect">
            <a:avLst/>
          </a:prstGeom>
          <a:noFill/>
          <a:ln>
            <a:noFill/>
          </a:ln>
        </p:spPr>
      </p:pic>
      <p:sp>
        <p:nvSpPr>
          <p:cNvPr id="695" name="Google Shape;695;p78"/>
          <p:cNvSpPr txBox="1">
            <a:spLocks noGrp="1"/>
          </p:cNvSpPr>
          <p:nvPr>
            <p:ph type="body" idx="2"/>
          </p:nvPr>
        </p:nvSpPr>
        <p:spPr>
          <a:xfrm>
            <a:off x="3306525" y="984325"/>
            <a:ext cx="4253400" cy="8709300"/>
          </a:xfrm>
          <a:prstGeom prst="rect">
            <a:avLst/>
          </a:prstGeom>
          <a:solidFill>
            <a:srgbClr val="2B2B2B"/>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&lt;?</a:t>
            </a:r>
            <a:r>
              <a:rPr lang="ko" sz="1100">
                <a:solidFill>
                  <a:srgbClr val="BABABA"/>
                </a:solidFill>
                <a:highlight>
                  <a:srgbClr val="2B2B2B"/>
                </a:highlight>
                <a:latin typeface="Arial"/>
                <a:ea typeface="Arial"/>
                <a:cs typeface="Arial"/>
                <a:sym typeface="Arial"/>
              </a:rPr>
              <a:t>xml version=</a:t>
            </a:r>
            <a:r>
              <a:rPr lang="ko" sz="1100">
                <a:solidFill>
                  <a:srgbClr val="6A8759"/>
                </a:solidFill>
                <a:highlight>
                  <a:srgbClr val="2B2B2B"/>
                </a:highlight>
                <a:latin typeface="Arial"/>
                <a:ea typeface="Arial"/>
                <a:cs typeface="Arial"/>
                <a:sym typeface="Arial"/>
              </a:rPr>
              <a:t>"1.0" </a:t>
            </a:r>
            <a:r>
              <a:rPr lang="ko" sz="1100">
                <a:solidFill>
                  <a:srgbClr val="BABABA"/>
                </a:solidFill>
                <a:highlight>
                  <a:srgbClr val="2B2B2B"/>
                </a:highlight>
                <a:latin typeface="Arial"/>
                <a:ea typeface="Arial"/>
                <a:cs typeface="Arial"/>
                <a:sym typeface="Arial"/>
              </a:rPr>
              <a:t>encoding=</a:t>
            </a:r>
            <a:r>
              <a:rPr lang="ko" sz="1100">
                <a:solidFill>
                  <a:srgbClr val="6A8759"/>
                </a:solidFill>
                <a:highlight>
                  <a:srgbClr val="2B2B2B"/>
                </a:highlight>
                <a:latin typeface="Arial"/>
                <a:ea typeface="Arial"/>
                <a:cs typeface="Arial"/>
                <a:sym typeface="Arial"/>
              </a:rPr>
              <a:t>"utf-8"</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&lt;RelativeLayout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a:t>
            </a:r>
            <a:r>
              <a:rPr lang="ko" sz="1100">
                <a:solidFill>
                  <a:srgbClr val="BABABA"/>
                </a:solidFill>
                <a:highlight>
                  <a:srgbClr val="2B2B2B"/>
                </a:highlight>
                <a:latin typeface="Arial"/>
                <a:ea typeface="Arial"/>
                <a:cs typeface="Arial"/>
                <a:sym typeface="Arial"/>
              </a:rPr>
              <a:t>xmlns:</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a:t>
            </a:r>
            <a:r>
              <a:rPr lang="ko" sz="1100">
                <a:solidFill>
                  <a:srgbClr val="6A8759"/>
                </a:solidFill>
                <a:highlight>
                  <a:srgbClr val="2B2B2B"/>
                </a:highlight>
                <a:latin typeface="Arial"/>
                <a:ea typeface="Arial"/>
                <a:cs typeface="Arial"/>
                <a:sym typeface="Arial"/>
              </a:rPr>
              <a:t>"http://schemas.android.com/apk/res/android"</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BABABA"/>
                </a:solidFill>
                <a:highlight>
                  <a:srgbClr val="2B2B2B"/>
                </a:highlight>
                <a:latin typeface="Arial"/>
                <a:ea typeface="Arial"/>
                <a:cs typeface="Arial"/>
                <a:sym typeface="Arial"/>
              </a:rPr>
              <a:t>xmlns:</a:t>
            </a:r>
            <a:r>
              <a:rPr lang="ko" sz="1100">
                <a:solidFill>
                  <a:srgbClr val="9876AA"/>
                </a:solidFill>
                <a:highlight>
                  <a:srgbClr val="2B2B2B"/>
                </a:highlight>
                <a:latin typeface="Arial"/>
                <a:ea typeface="Arial"/>
                <a:cs typeface="Arial"/>
                <a:sym typeface="Arial"/>
              </a:rPr>
              <a:t>tools</a:t>
            </a:r>
            <a:r>
              <a:rPr lang="ko" sz="1100">
                <a:solidFill>
                  <a:srgbClr val="BABABA"/>
                </a:solidFill>
                <a:highlight>
                  <a:srgbClr val="2B2B2B"/>
                </a:highlight>
                <a:latin typeface="Arial"/>
                <a:ea typeface="Arial"/>
                <a:cs typeface="Arial"/>
                <a:sym typeface="Arial"/>
              </a:rPr>
              <a:t>=</a:t>
            </a:r>
            <a:r>
              <a:rPr lang="ko" sz="1100">
                <a:solidFill>
                  <a:srgbClr val="6A8759"/>
                </a:solidFill>
                <a:highlight>
                  <a:srgbClr val="2B2B2B"/>
                </a:highlight>
                <a:latin typeface="Arial"/>
                <a:ea typeface="Arial"/>
                <a:cs typeface="Arial"/>
                <a:sym typeface="Arial"/>
              </a:rPr>
              <a:t>"http://schemas.android.com/tools"</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:layout_width=</a:t>
            </a:r>
            <a:r>
              <a:rPr lang="ko" sz="1100">
                <a:solidFill>
                  <a:srgbClr val="6A8759"/>
                </a:solidFill>
                <a:highlight>
                  <a:srgbClr val="2B2B2B"/>
                </a:highlight>
                <a:latin typeface="Arial"/>
                <a:ea typeface="Arial"/>
                <a:cs typeface="Arial"/>
                <a:sym typeface="Arial"/>
              </a:rPr>
              <a:t>"match_parent"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:layout_height=</a:t>
            </a:r>
            <a:r>
              <a:rPr lang="ko" sz="1100">
                <a:solidFill>
                  <a:srgbClr val="6A8759"/>
                </a:solidFill>
                <a:highlight>
                  <a:srgbClr val="2B2B2B"/>
                </a:highlight>
                <a:latin typeface="Arial"/>
                <a:ea typeface="Arial"/>
                <a:cs typeface="Arial"/>
                <a:sym typeface="Arial"/>
              </a:rPr>
              <a:t>"match_parent"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:background=</a:t>
            </a:r>
            <a:r>
              <a:rPr lang="ko" sz="1100">
                <a:solidFill>
                  <a:srgbClr val="6A8759"/>
                </a:solidFill>
                <a:highlight>
                  <a:srgbClr val="2B2B2B"/>
                </a:highlight>
                <a:latin typeface="Arial"/>
                <a:ea typeface="Arial"/>
                <a:cs typeface="Arial"/>
                <a:sym typeface="Arial"/>
              </a:rPr>
              <a:t>"#000000"</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tools</a:t>
            </a:r>
            <a:r>
              <a:rPr lang="ko" sz="1100">
                <a:solidFill>
                  <a:srgbClr val="BABABA"/>
                </a:solidFill>
                <a:highlight>
                  <a:srgbClr val="2B2B2B"/>
                </a:highlight>
                <a:latin typeface="Arial"/>
                <a:ea typeface="Arial"/>
                <a:cs typeface="Arial"/>
                <a:sym typeface="Arial"/>
              </a:rPr>
              <a:t>:context=</a:t>
            </a:r>
            <a:r>
              <a:rPr lang="ko" sz="1100">
                <a:solidFill>
                  <a:srgbClr val="6A8759"/>
                </a:solidFill>
                <a:highlight>
                  <a:srgbClr val="2B2B2B"/>
                </a:highlight>
                <a:latin typeface="Arial"/>
                <a:ea typeface="Arial"/>
                <a:cs typeface="Arial"/>
                <a:sym typeface="Arial"/>
              </a:rPr>
              <a:t>".MainActivity"</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&lt;LinearLayout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:orientation=</a:t>
            </a:r>
            <a:r>
              <a:rPr lang="ko" sz="1100">
                <a:solidFill>
                  <a:srgbClr val="6A8759"/>
                </a:solidFill>
                <a:highlight>
                  <a:srgbClr val="2B2B2B"/>
                </a:highlight>
                <a:latin typeface="Arial"/>
                <a:ea typeface="Arial"/>
                <a:cs typeface="Arial"/>
                <a:sym typeface="Arial"/>
              </a:rPr>
              <a:t>"vertical"</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:background=</a:t>
            </a:r>
            <a:r>
              <a:rPr lang="ko" sz="1100">
                <a:solidFill>
                  <a:srgbClr val="6A8759"/>
                </a:solidFill>
                <a:highlight>
                  <a:srgbClr val="2B2B2B"/>
                </a:highlight>
                <a:latin typeface="Arial"/>
                <a:ea typeface="Arial"/>
                <a:cs typeface="Arial"/>
                <a:sym typeface="Arial"/>
              </a:rPr>
              <a:t>"#2e2b2b"</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:layout_width=</a:t>
            </a:r>
            <a:r>
              <a:rPr lang="ko" sz="1100">
                <a:solidFill>
                  <a:srgbClr val="6A8759"/>
                </a:solidFill>
                <a:highlight>
                  <a:srgbClr val="2B2B2B"/>
                </a:highlight>
                <a:latin typeface="Arial"/>
                <a:ea typeface="Arial"/>
                <a:cs typeface="Arial"/>
                <a:sym typeface="Arial"/>
              </a:rPr>
              <a:t>"match_parent"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:layout_height=</a:t>
            </a:r>
            <a:r>
              <a:rPr lang="ko" sz="1100">
                <a:solidFill>
                  <a:srgbClr val="6A8759"/>
                </a:solidFill>
                <a:highlight>
                  <a:srgbClr val="2B2B2B"/>
                </a:highlight>
                <a:latin typeface="Arial"/>
                <a:ea typeface="Arial"/>
                <a:cs typeface="Arial"/>
                <a:sym typeface="Arial"/>
              </a:rPr>
              <a:t>"match_parent"</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&lt;WebView</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:id=</a:t>
            </a:r>
            <a:r>
              <a:rPr lang="ko" sz="1100">
                <a:solidFill>
                  <a:srgbClr val="6A8759"/>
                </a:solidFill>
                <a:highlight>
                  <a:srgbClr val="2B2B2B"/>
                </a:highlight>
                <a:latin typeface="Arial"/>
                <a:ea typeface="Arial"/>
                <a:cs typeface="Arial"/>
                <a:sym typeface="Arial"/>
              </a:rPr>
              <a:t>"@+id/wbMain"</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:layout_weight=</a:t>
            </a:r>
            <a:r>
              <a:rPr lang="ko" sz="1100">
                <a:solidFill>
                  <a:srgbClr val="6A8759"/>
                </a:solidFill>
                <a:highlight>
                  <a:srgbClr val="2B2B2B"/>
                </a:highlight>
                <a:latin typeface="Arial"/>
                <a:ea typeface="Arial"/>
                <a:cs typeface="Arial"/>
                <a:sym typeface="Arial"/>
              </a:rPr>
              <a:t>"1"</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:layout_width=</a:t>
            </a:r>
            <a:r>
              <a:rPr lang="ko" sz="1100">
                <a:solidFill>
                  <a:srgbClr val="6A8759"/>
                </a:solidFill>
                <a:highlight>
                  <a:srgbClr val="2B2B2B"/>
                </a:highlight>
                <a:latin typeface="Arial"/>
                <a:ea typeface="Arial"/>
                <a:cs typeface="Arial"/>
                <a:sym typeface="Arial"/>
              </a:rPr>
              <a:t>"match_parent"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:layout_height=</a:t>
            </a:r>
            <a:r>
              <a:rPr lang="ko" sz="1100">
                <a:solidFill>
                  <a:srgbClr val="6A8759"/>
                </a:solidFill>
                <a:highlight>
                  <a:srgbClr val="2B2B2B"/>
                </a:highlight>
                <a:latin typeface="Arial"/>
                <a:ea typeface="Arial"/>
                <a:cs typeface="Arial"/>
                <a:sym typeface="Arial"/>
              </a:rPr>
              <a:t>"match_parent"</a:t>
            </a:r>
            <a:r>
              <a:rPr lang="ko" sz="1100">
                <a:solidFill>
                  <a:srgbClr val="E8BF6A"/>
                </a:solidFill>
                <a:highlight>
                  <a:srgbClr val="2B2B2B"/>
                </a:highlight>
                <a:latin typeface="Arial"/>
                <a:ea typeface="Arial"/>
                <a:cs typeface="Arial"/>
                <a:sym typeface="Arial"/>
              </a:rPr>
              <a:t>&gt;&lt;/WebView&gt;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&lt;LinearLayout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:orientation=</a:t>
            </a:r>
            <a:r>
              <a:rPr lang="ko" sz="1100">
                <a:solidFill>
                  <a:srgbClr val="6A8759"/>
                </a:solidFill>
                <a:highlight>
                  <a:srgbClr val="2B2B2B"/>
                </a:highlight>
                <a:latin typeface="Arial"/>
                <a:ea typeface="Arial"/>
                <a:cs typeface="Arial"/>
                <a:sym typeface="Arial"/>
              </a:rPr>
              <a:t>"horizontal"</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:layout_width=</a:t>
            </a:r>
            <a:r>
              <a:rPr lang="ko" sz="1100">
                <a:solidFill>
                  <a:srgbClr val="6A8759"/>
                </a:solidFill>
                <a:highlight>
                  <a:srgbClr val="2B2B2B"/>
                </a:highlight>
                <a:latin typeface="Arial"/>
                <a:ea typeface="Arial"/>
                <a:cs typeface="Arial"/>
                <a:sym typeface="Arial"/>
              </a:rPr>
              <a:t>"match_parent"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:layout_height=</a:t>
            </a:r>
            <a:r>
              <a:rPr lang="ko" sz="1100">
                <a:solidFill>
                  <a:srgbClr val="6A8759"/>
                </a:solidFill>
                <a:highlight>
                  <a:srgbClr val="2B2B2B"/>
                </a:highlight>
                <a:latin typeface="Arial"/>
                <a:ea typeface="Arial"/>
                <a:cs typeface="Arial"/>
                <a:sym typeface="Arial"/>
              </a:rPr>
              <a:t>"wrap_content"</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&lt;Button</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:alpha=</a:t>
            </a:r>
            <a:r>
              <a:rPr lang="ko" sz="1100">
                <a:solidFill>
                  <a:srgbClr val="6A8759"/>
                </a:solidFill>
                <a:highlight>
                  <a:srgbClr val="2B2B2B"/>
                </a:highlight>
                <a:latin typeface="Arial"/>
                <a:ea typeface="Arial"/>
                <a:cs typeface="Arial"/>
                <a:sym typeface="Arial"/>
              </a:rPr>
              <a:t>"0.7"</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:text=</a:t>
            </a:r>
            <a:r>
              <a:rPr lang="ko" sz="1100">
                <a:solidFill>
                  <a:srgbClr val="6A8759"/>
                </a:solidFill>
                <a:highlight>
                  <a:srgbClr val="2B2B2B"/>
                </a:highlight>
                <a:latin typeface="Arial"/>
                <a:ea typeface="Arial"/>
                <a:cs typeface="Arial"/>
                <a:sym typeface="Arial"/>
              </a:rPr>
              <a:t>"naver"</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:layout_weight=</a:t>
            </a:r>
            <a:r>
              <a:rPr lang="ko" sz="1100">
                <a:solidFill>
                  <a:srgbClr val="6A8759"/>
                </a:solidFill>
                <a:highlight>
                  <a:srgbClr val="2B2B2B"/>
                </a:highlight>
                <a:latin typeface="Arial"/>
                <a:ea typeface="Arial"/>
                <a:cs typeface="Arial"/>
                <a:sym typeface="Arial"/>
              </a:rPr>
              <a:t>"1"</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:id=</a:t>
            </a:r>
            <a:r>
              <a:rPr lang="ko" sz="1100">
                <a:solidFill>
                  <a:srgbClr val="6A8759"/>
                </a:solidFill>
                <a:highlight>
                  <a:srgbClr val="2B2B2B"/>
                </a:highlight>
                <a:latin typeface="Arial"/>
                <a:ea typeface="Arial"/>
                <a:cs typeface="Arial"/>
                <a:sym typeface="Arial"/>
              </a:rPr>
              <a:t>"@+id/btnNaver"</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:layout_width=</a:t>
            </a:r>
            <a:r>
              <a:rPr lang="ko" sz="1100">
                <a:solidFill>
                  <a:srgbClr val="6A8759"/>
                </a:solidFill>
                <a:highlight>
                  <a:srgbClr val="2B2B2B"/>
                </a:highlight>
                <a:latin typeface="Arial"/>
                <a:ea typeface="Arial"/>
                <a:cs typeface="Arial"/>
                <a:sym typeface="Arial"/>
              </a:rPr>
              <a:t>"match_parent"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:layout_height=</a:t>
            </a:r>
            <a:r>
              <a:rPr lang="ko" sz="1100">
                <a:solidFill>
                  <a:srgbClr val="6A8759"/>
                </a:solidFill>
                <a:highlight>
                  <a:srgbClr val="2B2B2B"/>
                </a:highlight>
                <a:latin typeface="Arial"/>
                <a:ea typeface="Arial"/>
                <a:cs typeface="Arial"/>
                <a:sym typeface="Arial"/>
              </a:rPr>
              <a:t>"wrap_content"</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&lt;Button</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:alpha=</a:t>
            </a:r>
            <a:r>
              <a:rPr lang="ko" sz="1100">
                <a:solidFill>
                  <a:srgbClr val="6A8759"/>
                </a:solidFill>
                <a:highlight>
                  <a:srgbClr val="2B2B2B"/>
                </a:highlight>
                <a:latin typeface="Arial"/>
                <a:ea typeface="Arial"/>
                <a:cs typeface="Arial"/>
                <a:sym typeface="Arial"/>
              </a:rPr>
              <a:t>"0.7"</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:layout_weight=</a:t>
            </a:r>
            <a:r>
              <a:rPr lang="ko" sz="1100">
                <a:solidFill>
                  <a:srgbClr val="6A8759"/>
                </a:solidFill>
                <a:highlight>
                  <a:srgbClr val="2B2B2B"/>
                </a:highlight>
                <a:latin typeface="Arial"/>
                <a:ea typeface="Arial"/>
                <a:cs typeface="Arial"/>
                <a:sym typeface="Arial"/>
              </a:rPr>
              <a:t>"1"</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:text=</a:t>
            </a:r>
            <a:r>
              <a:rPr lang="ko" sz="1100">
                <a:solidFill>
                  <a:srgbClr val="6A8759"/>
                </a:solidFill>
                <a:highlight>
                  <a:srgbClr val="2B2B2B"/>
                </a:highlight>
                <a:latin typeface="Arial"/>
                <a:ea typeface="Arial"/>
                <a:cs typeface="Arial"/>
                <a:sym typeface="Arial"/>
              </a:rPr>
              <a:t>"Open Layer"</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:id=</a:t>
            </a:r>
            <a:r>
              <a:rPr lang="ko" sz="1100">
                <a:solidFill>
                  <a:srgbClr val="6A8759"/>
                </a:solidFill>
                <a:highlight>
                  <a:srgbClr val="2B2B2B"/>
                </a:highlight>
                <a:latin typeface="Arial"/>
                <a:ea typeface="Arial"/>
                <a:cs typeface="Arial"/>
                <a:sym typeface="Arial"/>
              </a:rPr>
              <a:t>"@+id/btnGoogle"</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:layout_width=</a:t>
            </a:r>
            <a:r>
              <a:rPr lang="ko" sz="1100">
                <a:solidFill>
                  <a:srgbClr val="6A8759"/>
                </a:solidFill>
                <a:highlight>
                  <a:srgbClr val="2B2B2B"/>
                </a:highlight>
                <a:latin typeface="Arial"/>
                <a:ea typeface="Arial"/>
                <a:cs typeface="Arial"/>
                <a:sym typeface="Arial"/>
              </a:rPr>
              <a:t>"match_parent"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:layout_height=</a:t>
            </a:r>
            <a:r>
              <a:rPr lang="ko" sz="1100">
                <a:solidFill>
                  <a:srgbClr val="6A8759"/>
                </a:solidFill>
                <a:highlight>
                  <a:srgbClr val="2B2B2B"/>
                </a:highlight>
                <a:latin typeface="Arial"/>
                <a:ea typeface="Arial"/>
                <a:cs typeface="Arial"/>
                <a:sym typeface="Arial"/>
              </a:rPr>
              <a:t>"wrap_content"</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&lt;Button</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:alpha=</a:t>
            </a:r>
            <a:r>
              <a:rPr lang="ko" sz="1100">
                <a:solidFill>
                  <a:srgbClr val="6A8759"/>
                </a:solidFill>
                <a:highlight>
                  <a:srgbClr val="2B2B2B"/>
                </a:highlight>
                <a:latin typeface="Arial"/>
                <a:ea typeface="Arial"/>
                <a:cs typeface="Arial"/>
                <a:sym typeface="Arial"/>
              </a:rPr>
              <a:t>"0.7"</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:layout_weight=</a:t>
            </a:r>
            <a:r>
              <a:rPr lang="ko" sz="1100">
                <a:solidFill>
                  <a:srgbClr val="6A8759"/>
                </a:solidFill>
                <a:highlight>
                  <a:srgbClr val="2B2B2B"/>
                </a:highlight>
                <a:latin typeface="Arial"/>
                <a:ea typeface="Arial"/>
                <a:cs typeface="Arial"/>
                <a:sym typeface="Arial"/>
              </a:rPr>
              <a:t>"1"</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:text=</a:t>
            </a:r>
            <a:r>
              <a:rPr lang="ko" sz="1100">
                <a:solidFill>
                  <a:srgbClr val="6A8759"/>
                </a:solidFill>
                <a:highlight>
                  <a:srgbClr val="2B2B2B"/>
                </a:highlight>
                <a:latin typeface="Arial"/>
                <a:ea typeface="Arial"/>
                <a:cs typeface="Arial"/>
                <a:sym typeface="Arial"/>
              </a:rPr>
              <a:t>"MyHome"</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:id=</a:t>
            </a:r>
            <a:r>
              <a:rPr lang="ko" sz="1100">
                <a:solidFill>
                  <a:srgbClr val="6A8759"/>
                </a:solidFill>
                <a:highlight>
                  <a:srgbClr val="2B2B2B"/>
                </a:highlight>
                <a:latin typeface="Arial"/>
                <a:ea typeface="Arial"/>
                <a:cs typeface="Arial"/>
                <a:sym typeface="Arial"/>
              </a:rPr>
              <a:t>"@+id/btnMyHome"</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:layout_width=</a:t>
            </a:r>
            <a:r>
              <a:rPr lang="ko" sz="1100">
                <a:solidFill>
                  <a:srgbClr val="6A8759"/>
                </a:solidFill>
                <a:highlight>
                  <a:srgbClr val="2B2B2B"/>
                </a:highlight>
                <a:latin typeface="Arial"/>
                <a:ea typeface="Arial"/>
                <a:cs typeface="Arial"/>
                <a:sym typeface="Arial"/>
              </a:rPr>
              <a:t>"match_parent"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:layout_height=</a:t>
            </a:r>
            <a:r>
              <a:rPr lang="ko" sz="1100">
                <a:solidFill>
                  <a:srgbClr val="6A8759"/>
                </a:solidFill>
                <a:highlight>
                  <a:srgbClr val="2B2B2B"/>
                </a:highlight>
                <a:latin typeface="Arial"/>
                <a:ea typeface="Arial"/>
                <a:cs typeface="Arial"/>
                <a:sym typeface="Arial"/>
              </a:rPr>
              <a:t>"wrap_content"</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&lt;/LinearLayout&gt;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&lt;/LinearLayout&gt;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&lt;/RelativeLayout&gt;</a:t>
            </a:r>
            <a:endParaRPr sz="1100">
              <a:solidFill>
                <a:srgbClr val="E8BF6A"/>
              </a:solidFill>
              <a:highlight>
                <a:srgbClr val="2B2B2B"/>
              </a:highlight>
              <a:latin typeface="Arial"/>
              <a:ea typeface="Arial"/>
              <a:cs typeface="Arial"/>
              <a:sym typeface="Arial"/>
            </a:endParaRPr>
          </a:p>
          <a:p>
            <a:pPr marL="0" lvl="0" indent="0" algn="l" rtl="0">
              <a:spcBef>
                <a:spcPts val="0"/>
              </a:spcBef>
              <a:spcAft>
                <a:spcPts val="1600"/>
              </a:spcAft>
              <a:buNone/>
            </a:pPr>
            <a:endParaRPr sz="1100">
              <a:solidFill>
                <a:srgbClr val="E8BF6A"/>
              </a:solidFill>
              <a:highlight>
                <a:srgbClr val="2B2B2B"/>
              </a:highlight>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9"/>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WebView</a:t>
            </a:r>
            <a:endParaRPr/>
          </a:p>
        </p:txBody>
      </p:sp>
      <p:sp>
        <p:nvSpPr>
          <p:cNvPr id="701" name="Google Shape;701;p79"/>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WebView 이해하기</a:t>
            </a:r>
            <a:endParaRPr/>
          </a:p>
          <a:p>
            <a:pPr marL="914400" lvl="1" indent="-304800" algn="l" rtl="0">
              <a:spcBef>
                <a:spcPts val="0"/>
              </a:spcBef>
              <a:spcAft>
                <a:spcPts val="0"/>
              </a:spcAft>
              <a:buSzPts val="1200"/>
              <a:buChar char="○"/>
            </a:pPr>
            <a:r>
              <a:rPr lang="ko"/>
              <a:t>예제 1. WebView 기본 기능</a:t>
            </a:r>
            <a:endParaRPr/>
          </a:p>
          <a:p>
            <a:pPr marL="1371600" marR="0" lvl="2" indent="-304800" algn="l" rtl="0">
              <a:lnSpc>
                <a:spcPct val="115000"/>
              </a:lnSpc>
              <a:spcBef>
                <a:spcPts val="0"/>
              </a:spcBef>
              <a:spcAft>
                <a:spcPts val="0"/>
              </a:spcAft>
              <a:buSzPts val="1200"/>
              <a:buChar char="■"/>
            </a:pPr>
            <a:r>
              <a:rPr lang="ko"/>
              <a:t>MainActivity.kt</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sz="1400"/>
              <a:t>각 버튼을 누르면 loadUrl을 사용하여 웹주소로 이동한다.</a:t>
            </a:r>
            <a:endParaRPr sz="1400"/>
          </a:p>
          <a:p>
            <a:pPr marL="1828800" lvl="3" indent="-317500" algn="l" rtl="0">
              <a:spcBef>
                <a:spcPts val="0"/>
              </a:spcBef>
              <a:spcAft>
                <a:spcPts val="0"/>
              </a:spcAft>
              <a:buSzPts val="1400"/>
              <a:buChar char="●"/>
            </a:pPr>
            <a:r>
              <a:rPr lang="ko" sz="1400"/>
              <a:t>loadUrl시 넘겨지는 주소값에 http 또는 https와 같은 프로토콜 정보도 반드시 넣어줘야 한다.</a:t>
            </a:r>
            <a:endParaRPr/>
          </a:p>
        </p:txBody>
      </p:sp>
      <p:sp>
        <p:nvSpPr>
          <p:cNvPr id="702" name="Google Shape;702;p7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54</a:t>
            </a:fld>
            <a:endParaRPr/>
          </a:p>
        </p:txBody>
      </p:sp>
      <p:pic>
        <p:nvPicPr>
          <p:cNvPr id="703" name="Google Shape;703;p79"/>
          <p:cNvPicPr preferRelativeResize="0"/>
          <p:nvPr/>
        </p:nvPicPr>
        <p:blipFill>
          <a:blip r:embed="rId3">
            <a:alphaModFix/>
          </a:blip>
          <a:stretch>
            <a:fillRect/>
          </a:stretch>
        </p:blipFill>
        <p:spPr>
          <a:xfrm>
            <a:off x="641484" y="1352648"/>
            <a:ext cx="265498" cy="265498"/>
          </a:xfrm>
          <a:prstGeom prst="rect">
            <a:avLst/>
          </a:prstGeom>
          <a:noFill/>
          <a:ln>
            <a:noFill/>
          </a:ln>
        </p:spPr>
      </p:pic>
      <p:sp>
        <p:nvSpPr>
          <p:cNvPr id="704" name="Google Shape;704;p79"/>
          <p:cNvSpPr txBox="1">
            <a:spLocks noGrp="1"/>
          </p:cNvSpPr>
          <p:nvPr>
            <p:ph type="body" idx="2"/>
          </p:nvPr>
        </p:nvSpPr>
        <p:spPr>
          <a:xfrm>
            <a:off x="-75" y="1772525"/>
            <a:ext cx="7560000" cy="710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1000">
                <a:solidFill>
                  <a:srgbClr val="CC7832"/>
                </a:solidFill>
                <a:highlight>
                  <a:srgbClr val="2B2B2B"/>
                </a:highlight>
                <a:latin typeface="Arial"/>
                <a:ea typeface="Arial"/>
                <a:cs typeface="Arial"/>
                <a:sym typeface="Arial"/>
              </a:rPr>
              <a:t>package </a:t>
            </a:r>
            <a:r>
              <a:rPr lang="ko" sz="1000">
                <a:solidFill>
                  <a:srgbClr val="A9B7C6"/>
                </a:solidFill>
                <a:highlight>
                  <a:srgbClr val="2B2B2B"/>
                </a:highlight>
                <a:latin typeface="Arial"/>
                <a:ea typeface="Arial"/>
                <a:cs typeface="Arial"/>
                <a:sym typeface="Arial"/>
              </a:rPr>
              <a:t>com.example.sampleproject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0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CC7832"/>
                </a:solidFill>
                <a:highlight>
                  <a:srgbClr val="2B2B2B"/>
                </a:highlight>
                <a:latin typeface="Arial"/>
                <a:ea typeface="Arial"/>
                <a:cs typeface="Arial"/>
                <a:sym typeface="Arial"/>
              </a:rPr>
              <a:t>import </a:t>
            </a:r>
            <a:r>
              <a:rPr lang="ko" sz="1000">
                <a:solidFill>
                  <a:srgbClr val="A9B7C6"/>
                </a:solidFill>
                <a:highlight>
                  <a:srgbClr val="2B2B2B"/>
                </a:highlight>
                <a:latin typeface="Arial"/>
                <a:ea typeface="Arial"/>
                <a:cs typeface="Arial"/>
                <a:sym typeface="Arial"/>
              </a:rPr>
              <a:t>android.support.v7.app.AppCompatActivity</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CC7832"/>
                </a:solidFill>
                <a:highlight>
                  <a:srgbClr val="2B2B2B"/>
                </a:highlight>
                <a:latin typeface="Arial"/>
                <a:ea typeface="Arial"/>
                <a:cs typeface="Arial"/>
                <a:sym typeface="Arial"/>
              </a:rPr>
              <a:t>import </a:t>
            </a:r>
            <a:r>
              <a:rPr lang="ko" sz="1000">
                <a:solidFill>
                  <a:srgbClr val="A9B7C6"/>
                </a:solidFill>
                <a:highlight>
                  <a:srgbClr val="2B2B2B"/>
                </a:highlight>
                <a:latin typeface="Arial"/>
                <a:ea typeface="Arial"/>
                <a:cs typeface="Arial"/>
                <a:sym typeface="Arial"/>
              </a:rPr>
              <a:t>android.os.Bundle</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CC7832"/>
                </a:solidFill>
                <a:highlight>
                  <a:srgbClr val="2B2B2B"/>
                </a:highlight>
                <a:latin typeface="Arial"/>
                <a:ea typeface="Arial"/>
                <a:cs typeface="Arial"/>
                <a:sym typeface="Arial"/>
              </a:rPr>
              <a:t>import </a:t>
            </a:r>
            <a:r>
              <a:rPr lang="ko" sz="1000">
                <a:solidFill>
                  <a:srgbClr val="A9B7C6"/>
                </a:solidFill>
                <a:highlight>
                  <a:srgbClr val="2B2B2B"/>
                </a:highlight>
                <a:latin typeface="Arial"/>
                <a:ea typeface="Arial"/>
                <a:cs typeface="Arial"/>
                <a:sym typeface="Arial"/>
              </a:rPr>
              <a:t>android.webkit.WebResourceRequest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CC7832"/>
                </a:solidFill>
                <a:highlight>
                  <a:srgbClr val="2B2B2B"/>
                </a:highlight>
                <a:latin typeface="Arial"/>
                <a:ea typeface="Arial"/>
                <a:cs typeface="Arial"/>
                <a:sym typeface="Arial"/>
              </a:rPr>
              <a:t>import </a:t>
            </a:r>
            <a:r>
              <a:rPr lang="ko" sz="1000">
                <a:solidFill>
                  <a:srgbClr val="A9B7C6"/>
                </a:solidFill>
                <a:highlight>
                  <a:srgbClr val="2B2B2B"/>
                </a:highlight>
                <a:latin typeface="Arial"/>
                <a:ea typeface="Arial"/>
                <a:cs typeface="Arial"/>
                <a:sym typeface="Arial"/>
              </a:rPr>
              <a:t>android.webkit.WebView</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CC7832"/>
                </a:solidFill>
                <a:highlight>
                  <a:srgbClr val="2B2B2B"/>
                </a:highlight>
                <a:latin typeface="Arial"/>
                <a:ea typeface="Arial"/>
                <a:cs typeface="Arial"/>
                <a:sym typeface="Arial"/>
              </a:rPr>
              <a:t>import </a:t>
            </a:r>
            <a:r>
              <a:rPr lang="ko" sz="1000">
                <a:solidFill>
                  <a:srgbClr val="A9B7C6"/>
                </a:solidFill>
                <a:highlight>
                  <a:srgbClr val="2B2B2B"/>
                </a:highlight>
                <a:latin typeface="Arial"/>
                <a:ea typeface="Arial"/>
                <a:cs typeface="Arial"/>
                <a:sym typeface="Arial"/>
              </a:rPr>
              <a:t>android.webkit.WebViewClient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CC7832"/>
                </a:solidFill>
                <a:highlight>
                  <a:srgbClr val="2B2B2B"/>
                </a:highlight>
                <a:latin typeface="Arial"/>
                <a:ea typeface="Arial"/>
                <a:cs typeface="Arial"/>
                <a:sym typeface="Arial"/>
              </a:rPr>
              <a:t>import </a:t>
            </a:r>
            <a:r>
              <a:rPr lang="ko" sz="1000">
                <a:solidFill>
                  <a:srgbClr val="A9B7C6"/>
                </a:solidFill>
                <a:highlight>
                  <a:srgbClr val="2B2B2B"/>
                </a:highlight>
                <a:latin typeface="Arial"/>
                <a:ea typeface="Arial"/>
                <a:cs typeface="Arial"/>
                <a:sym typeface="Arial"/>
              </a:rPr>
              <a:t>kotlinx.android.synthetic.main.activity_main.*</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CC7832"/>
                </a:solidFill>
                <a:highlight>
                  <a:srgbClr val="2B2B2B"/>
                </a:highlight>
                <a:latin typeface="Arial"/>
                <a:ea typeface="Arial"/>
                <a:cs typeface="Arial"/>
                <a:sym typeface="Arial"/>
              </a:rPr>
              <a:t>class </a:t>
            </a:r>
            <a:r>
              <a:rPr lang="ko" sz="1000">
                <a:solidFill>
                  <a:srgbClr val="A9B7C6"/>
                </a:solidFill>
                <a:highlight>
                  <a:srgbClr val="2B2B2B"/>
                </a:highlight>
                <a:latin typeface="Arial"/>
                <a:ea typeface="Arial"/>
                <a:cs typeface="Arial"/>
                <a:sym typeface="Arial"/>
              </a:rPr>
              <a:t>MainActivity : AppCompatActivity() {</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a:t>
            </a:r>
            <a:r>
              <a:rPr lang="ko" sz="1000">
                <a:solidFill>
                  <a:srgbClr val="CC7832"/>
                </a:solidFill>
                <a:highlight>
                  <a:srgbClr val="2B2B2B"/>
                </a:highlight>
                <a:latin typeface="Arial"/>
                <a:ea typeface="Arial"/>
                <a:cs typeface="Arial"/>
                <a:sym typeface="Arial"/>
              </a:rPr>
              <a:t>override fun </a:t>
            </a:r>
            <a:r>
              <a:rPr lang="ko" sz="1000">
                <a:solidFill>
                  <a:srgbClr val="FFC66D"/>
                </a:solidFill>
                <a:highlight>
                  <a:srgbClr val="2B2B2B"/>
                </a:highlight>
                <a:latin typeface="Arial"/>
                <a:ea typeface="Arial"/>
                <a:cs typeface="Arial"/>
                <a:sym typeface="Arial"/>
              </a:rPr>
              <a:t>onCreate</a:t>
            </a:r>
            <a:r>
              <a:rPr lang="ko" sz="1000">
                <a:solidFill>
                  <a:srgbClr val="A9B7C6"/>
                </a:solidFill>
                <a:highlight>
                  <a:srgbClr val="2B2B2B"/>
                </a:highlight>
                <a:latin typeface="Arial"/>
                <a:ea typeface="Arial"/>
                <a:cs typeface="Arial"/>
                <a:sym typeface="Arial"/>
              </a:rPr>
              <a:t>(savedInstanceState: Bundle?) {</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a:t>
            </a:r>
            <a:r>
              <a:rPr lang="ko" sz="1000">
                <a:solidFill>
                  <a:srgbClr val="CC7832"/>
                </a:solidFill>
                <a:highlight>
                  <a:srgbClr val="2B2B2B"/>
                </a:highlight>
                <a:latin typeface="Arial"/>
                <a:ea typeface="Arial"/>
                <a:cs typeface="Arial"/>
                <a:sym typeface="Arial"/>
              </a:rPr>
              <a:t>super</a:t>
            </a:r>
            <a:r>
              <a:rPr lang="ko" sz="1000">
                <a:solidFill>
                  <a:srgbClr val="A9B7C6"/>
                </a:solidFill>
                <a:highlight>
                  <a:srgbClr val="2B2B2B"/>
                </a:highlight>
                <a:latin typeface="Arial"/>
                <a:ea typeface="Arial"/>
                <a:cs typeface="Arial"/>
                <a:sym typeface="Arial"/>
              </a:rPr>
              <a:t>.onCreate(savedInstanceState)</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setContentView(R.layout.</a:t>
            </a:r>
            <a:r>
              <a:rPr lang="ko" sz="1000" i="1">
                <a:solidFill>
                  <a:srgbClr val="9876AA"/>
                </a:solidFill>
                <a:highlight>
                  <a:srgbClr val="2B2B2B"/>
                </a:highlight>
                <a:latin typeface="Arial"/>
                <a:ea typeface="Arial"/>
                <a:cs typeface="Arial"/>
                <a:sym typeface="Arial"/>
              </a:rPr>
              <a:t>activity_main</a:t>
            </a:r>
            <a:r>
              <a:rPr lang="ko"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setUpUI()</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a:t>
            </a:r>
            <a:r>
              <a:rPr lang="ko" sz="1000">
                <a:solidFill>
                  <a:srgbClr val="CC7832"/>
                </a:solidFill>
                <a:highlight>
                  <a:srgbClr val="2B2B2B"/>
                </a:highlight>
                <a:latin typeface="Arial"/>
                <a:ea typeface="Arial"/>
                <a:cs typeface="Arial"/>
                <a:sym typeface="Arial"/>
              </a:rPr>
              <a:t>private fun </a:t>
            </a:r>
            <a:r>
              <a:rPr lang="ko" sz="1000">
                <a:solidFill>
                  <a:srgbClr val="FFC66D"/>
                </a:solidFill>
                <a:highlight>
                  <a:srgbClr val="2B2B2B"/>
                </a:highlight>
                <a:latin typeface="Arial"/>
                <a:ea typeface="Arial"/>
                <a:cs typeface="Arial"/>
                <a:sym typeface="Arial"/>
              </a:rPr>
              <a:t>setUpUI</a:t>
            </a:r>
            <a:r>
              <a:rPr lang="ko"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a:t>
            </a:r>
            <a:r>
              <a:rPr lang="ko" sz="1000">
                <a:solidFill>
                  <a:srgbClr val="808080"/>
                </a:solidFill>
                <a:highlight>
                  <a:srgbClr val="2B2B2B"/>
                </a:highlight>
                <a:latin typeface="Arial"/>
                <a:ea typeface="Arial"/>
                <a:cs typeface="Arial"/>
                <a:sym typeface="Arial"/>
              </a:rPr>
              <a:t>//webView Client 객체를 넘긴다.</a:t>
            </a:r>
            <a:endParaRPr sz="10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808080"/>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wbMain.</a:t>
            </a:r>
            <a:r>
              <a:rPr lang="ko" sz="1000" i="1">
                <a:solidFill>
                  <a:srgbClr val="9876AA"/>
                </a:solidFill>
                <a:highlight>
                  <a:srgbClr val="2B2B2B"/>
                </a:highlight>
                <a:latin typeface="Arial"/>
                <a:ea typeface="Arial"/>
                <a:cs typeface="Arial"/>
                <a:sym typeface="Arial"/>
              </a:rPr>
              <a:t>webViewClient </a:t>
            </a:r>
            <a:r>
              <a:rPr lang="ko" sz="1000">
                <a:solidFill>
                  <a:srgbClr val="A9B7C6"/>
                </a:solidFill>
                <a:highlight>
                  <a:srgbClr val="2B2B2B"/>
                </a:highlight>
                <a:latin typeface="Arial"/>
                <a:ea typeface="Arial"/>
                <a:cs typeface="Arial"/>
                <a:sym typeface="Arial"/>
              </a:rPr>
              <a:t>= WebClient()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a:t>
            </a:r>
            <a:r>
              <a:rPr lang="ko" sz="1000">
                <a:solidFill>
                  <a:srgbClr val="808080"/>
                </a:solidFill>
                <a:highlight>
                  <a:srgbClr val="2B2B2B"/>
                </a:highlight>
                <a:latin typeface="Arial"/>
                <a:ea typeface="Arial"/>
                <a:cs typeface="Arial"/>
                <a:sym typeface="Arial"/>
              </a:rPr>
              <a:t>//브라우저 세팅을 가져온다.</a:t>
            </a:r>
            <a:endParaRPr sz="10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808080"/>
                </a:solidFill>
                <a:highlight>
                  <a:srgbClr val="2B2B2B"/>
                </a:highlight>
                <a:latin typeface="Arial"/>
                <a:ea typeface="Arial"/>
                <a:cs typeface="Arial"/>
                <a:sym typeface="Arial"/>
              </a:rPr>
              <a:t>       </a:t>
            </a:r>
            <a:r>
              <a:rPr lang="ko" sz="1000">
                <a:solidFill>
                  <a:srgbClr val="CC7832"/>
                </a:solidFill>
                <a:highlight>
                  <a:srgbClr val="2B2B2B"/>
                </a:highlight>
                <a:latin typeface="Arial"/>
                <a:ea typeface="Arial"/>
                <a:cs typeface="Arial"/>
                <a:sym typeface="Arial"/>
              </a:rPr>
              <a:t>val </a:t>
            </a:r>
            <a:r>
              <a:rPr lang="ko" sz="1000">
                <a:solidFill>
                  <a:srgbClr val="A9B7C6"/>
                </a:solidFill>
                <a:highlight>
                  <a:srgbClr val="2B2B2B"/>
                </a:highlight>
                <a:latin typeface="Arial"/>
                <a:ea typeface="Arial"/>
                <a:cs typeface="Arial"/>
                <a:sym typeface="Arial"/>
              </a:rPr>
              <a:t>set = wbMain.</a:t>
            </a:r>
            <a:r>
              <a:rPr lang="ko" sz="1000" i="1">
                <a:solidFill>
                  <a:srgbClr val="9876AA"/>
                </a:solidFill>
                <a:highlight>
                  <a:srgbClr val="2B2B2B"/>
                </a:highlight>
                <a:latin typeface="Arial"/>
                <a:ea typeface="Arial"/>
                <a:cs typeface="Arial"/>
                <a:sym typeface="Arial"/>
              </a:rPr>
              <a:t>settings</a:t>
            </a:r>
            <a:endParaRPr sz="1000" i="1">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i="1">
                <a:solidFill>
                  <a:srgbClr val="9876AA"/>
                </a:solidFill>
                <a:highlight>
                  <a:srgbClr val="2B2B2B"/>
                </a:highlight>
                <a:latin typeface="Arial"/>
                <a:ea typeface="Arial"/>
                <a:cs typeface="Arial"/>
                <a:sym typeface="Arial"/>
              </a:rPr>
              <a:t>       </a:t>
            </a:r>
            <a:r>
              <a:rPr lang="ko" sz="1000">
                <a:solidFill>
                  <a:srgbClr val="808080"/>
                </a:solidFill>
                <a:highlight>
                  <a:srgbClr val="2B2B2B"/>
                </a:highlight>
                <a:latin typeface="Arial"/>
                <a:ea typeface="Arial"/>
                <a:cs typeface="Arial"/>
                <a:sym typeface="Arial"/>
              </a:rPr>
              <a:t>//자바스크립트를 실행가능하게</a:t>
            </a:r>
            <a:endParaRPr sz="10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808080"/>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set.</a:t>
            </a:r>
            <a:r>
              <a:rPr lang="ko" sz="1000" i="1">
                <a:solidFill>
                  <a:srgbClr val="9876AA"/>
                </a:solidFill>
                <a:highlight>
                  <a:srgbClr val="2B2B2B"/>
                </a:highlight>
                <a:latin typeface="Arial"/>
                <a:ea typeface="Arial"/>
                <a:cs typeface="Arial"/>
                <a:sym typeface="Arial"/>
              </a:rPr>
              <a:t>javaScriptEnabled </a:t>
            </a:r>
            <a:r>
              <a:rPr lang="ko" sz="1000">
                <a:solidFill>
                  <a:srgbClr val="A9B7C6"/>
                </a:solidFill>
                <a:highlight>
                  <a:srgbClr val="2B2B2B"/>
                </a:highlight>
                <a:latin typeface="Arial"/>
                <a:ea typeface="Arial"/>
                <a:cs typeface="Arial"/>
                <a:sym typeface="Arial"/>
              </a:rPr>
              <a:t>= </a:t>
            </a:r>
            <a:r>
              <a:rPr lang="ko" sz="1000">
                <a:solidFill>
                  <a:srgbClr val="CC7832"/>
                </a:solidFill>
                <a:highlight>
                  <a:srgbClr val="2B2B2B"/>
                </a:highlight>
                <a:latin typeface="Arial"/>
                <a:ea typeface="Arial"/>
                <a:cs typeface="Arial"/>
                <a:sym typeface="Arial"/>
              </a:rPr>
              <a:t>true</a:t>
            </a:r>
            <a:endParaRPr sz="10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CC7832"/>
                </a:solidFill>
                <a:highlight>
                  <a:srgbClr val="2B2B2B"/>
                </a:highlight>
                <a:latin typeface="Arial"/>
                <a:ea typeface="Arial"/>
                <a:cs typeface="Arial"/>
                <a:sym typeface="Arial"/>
              </a:rPr>
              <a:t>       </a:t>
            </a:r>
            <a:r>
              <a:rPr lang="ko" sz="1000">
                <a:solidFill>
                  <a:srgbClr val="808080"/>
                </a:solidFill>
                <a:highlight>
                  <a:srgbClr val="2B2B2B"/>
                </a:highlight>
                <a:latin typeface="Arial"/>
                <a:ea typeface="Arial"/>
                <a:cs typeface="Arial"/>
                <a:sym typeface="Arial"/>
              </a:rPr>
              <a:t>//줌인아웃을 불가능하게</a:t>
            </a:r>
            <a:endParaRPr sz="10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808080"/>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set.</a:t>
            </a:r>
            <a:r>
              <a:rPr lang="ko" sz="1000" i="1">
                <a:solidFill>
                  <a:srgbClr val="9876AA"/>
                </a:solidFill>
                <a:highlight>
                  <a:srgbClr val="2B2B2B"/>
                </a:highlight>
                <a:latin typeface="Arial"/>
                <a:ea typeface="Arial"/>
                <a:cs typeface="Arial"/>
                <a:sym typeface="Arial"/>
              </a:rPr>
              <a:t>builtInZoomControls </a:t>
            </a:r>
            <a:r>
              <a:rPr lang="ko" sz="1000">
                <a:solidFill>
                  <a:srgbClr val="A9B7C6"/>
                </a:solidFill>
                <a:highlight>
                  <a:srgbClr val="2B2B2B"/>
                </a:highlight>
                <a:latin typeface="Arial"/>
                <a:ea typeface="Arial"/>
                <a:cs typeface="Arial"/>
                <a:sym typeface="Arial"/>
              </a:rPr>
              <a:t>= </a:t>
            </a:r>
            <a:r>
              <a:rPr lang="ko" sz="1000">
                <a:solidFill>
                  <a:srgbClr val="CC7832"/>
                </a:solidFill>
                <a:highlight>
                  <a:srgbClr val="2B2B2B"/>
                </a:highlight>
                <a:latin typeface="Arial"/>
                <a:ea typeface="Arial"/>
                <a:cs typeface="Arial"/>
                <a:sym typeface="Arial"/>
              </a:rPr>
              <a:t>false</a:t>
            </a:r>
            <a:endParaRPr sz="10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CC7832"/>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btnNaver.setOnClickListener </a:t>
            </a:r>
            <a:r>
              <a:rPr lang="ko" sz="1000" b="1">
                <a:solidFill>
                  <a:srgbClr val="A9B7C6"/>
                </a:solidFill>
                <a:highlight>
                  <a:srgbClr val="2B2B2B"/>
                </a:highlight>
                <a:latin typeface="Arial"/>
                <a:ea typeface="Arial"/>
                <a:cs typeface="Arial"/>
                <a:sym typeface="Arial"/>
              </a:rPr>
              <a:t>{</a:t>
            </a:r>
            <a:endParaRPr sz="10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b="1">
                <a:solidFill>
                  <a:srgbClr val="A9B7C6"/>
                </a:solidFill>
                <a:highlight>
                  <a:srgbClr val="2B2B2B"/>
                </a:highlight>
                <a:latin typeface="Arial"/>
                <a:ea typeface="Arial"/>
                <a:cs typeface="Arial"/>
                <a:sym typeface="Arial"/>
              </a:rPr>
              <a:t>           </a:t>
            </a:r>
            <a:r>
              <a:rPr lang="ko" sz="1000">
                <a:solidFill>
                  <a:srgbClr val="808080"/>
                </a:solidFill>
                <a:highlight>
                  <a:srgbClr val="2B2B2B"/>
                </a:highlight>
                <a:latin typeface="Arial"/>
                <a:ea typeface="Arial"/>
                <a:cs typeface="Arial"/>
                <a:sym typeface="Arial"/>
              </a:rPr>
              <a:t>//네이버로 이동한다.</a:t>
            </a:r>
            <a:endParaRPr sz="10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808080"/>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wbMain.loadUrl(</a:t>
            </a:r>
            <a:r>
              <a:rPr lang="ko" sz="1000">
                <a:solidFill>
                  <a:srgbClr val="6A8759"/>
                </a:solidFill>
                <a:highlight>
                  <a:srgbClr val="2B2B2B"/>
                </a:highlight>
                <a:latin typeface="Arial"/>
                <a:ea typeface="Arial"/>
                <a:cs typeface="Arial"/>
                <a:sym typeface="Arial"/>
              </a:rPr>
              <a:t>"http://www.naver.com"</a:t>
            </a:r>
            <a:r>
              <a:rPr lang="ko"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a:t>
            </a:r>
            <a:r>
              <a:rPr lang="ko" sz="1000" b="1">
                <a:solidFill>
                  <a:srgbClr val="A9B7C6"/>
                </a:solidFill>
                <a:highlight>
                  <a:srgbClr val="2B2B2B"/>
                </a:highlight>
                <a:latin typeface="Arial"/>
                <a:ea typeface="Arial"/>
                <a:cs typeface="Arial"/>
                <a:sym typeface="Arial"/>
              </a:rPr>
              <a:t>}</a:t>
            </a:r>
            <a:endParaRPr sz="10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b="1">
                <a:solidFill>
                  <a:srgbClr val="A9B7C6"/>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btnGoogle.setOnClickListener </a:t>
            </a:r>
            <a:r>
              <a:rPr lang="ko" sz="1000" b="1">
                <a:solidFill>
                  <a:srgbClr val="A9B7C6"/>
                </a:solidFill>
                <a:highlight>
                  <a:srgbClr val="2B2B2B"/>
                </a:highlight>
                <a:latin typeface="Arial"/>
                <a:ea typeface="Arial"/>
                <a:cs typeface="Arial"/>
                <a:sym typeface="Arial"/>
              </a:rPr>
              <a:t>{</a:t>
            </a:r>
            <a:endParaRPr sz="10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b="1">
                <a:solidFill>
                  <a:srgbClr val="A9B7C6"/>
                </a:solidFill>
                <a:highlight>
                  <a:srgbClr val="2B2B2B"/>
                </a:highlight>
                <a:latin typeface="Arial"/>
                <a:ea typeface="Arial"/>
                <a:cs typeface="Arial"/>
                <a:sym typeface="Arial"/>
              </a:rPr>
              <a:t>           </a:t>
            </a:r>
            <a:r>
              <a:rPr lang="ko" sz="1000">
                <a:solidFill>
                  <a:srgbClr val="808080"/>
                </a:solidFill>
                <a:highlight>
                  <a:srgbClr val="2B2B2B"/>
                </a:highlight>
                <a:latin typeface="Arial"/>
                <a:ea typeface="Arial"/>
                <a:cs typeface="Arial"/>
                <a:sym typeface="Arial"/>
              </a:rPr>
              <a:t>//openLayers 사이트로 이동한다.</a:t>
            </a:r>
            <a:endParaRPr sz="10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808080"/>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wbMain.loadUrl(</a:t>
            </a:r>
            <a:r>
              <a:rPr lang="ko" sz="1000">
                <a:solidFill>
                  <a:srgbClr val="6A8759"/>
                </a:solidFill>
                <a:highlight>
                  <a:srgbClr val="2B2B2B"/>
                </a:highlight>
                <a:latin typeface="Arial"/>
                <a:ea typeface="Arial"/>
                <a:cs typeface="Arial"/>
                <a:sym typeface="Arial"/>
              </a:rPr>
              <a:t>"https://openlayers.org/en/latest/examples/feature-move-animation.html"</a:t>
            </a:r>
            <a:r>
              <a:rPr lang="ko"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a:t>
            </a:r>
            <a:r>
              <a:rPr lang="ko" sz="1000" b="1">
                <a:solidFill>
                  <a:srgbClr val="A9B7C6"/>
                </a:solidFill>
                <a:highlight>
                  <a:srgbClr val="2B2B2B"/>
                </a:highlight>
                <a:latin typeface="Arial"/>
                <a:ea typeface="Arial"/>
                <a:cs typeface="Arial"/>
                <a:sym typeface="Arial"/>
              </a:rPr>
              <a:t>}</a:t>
            </a:r>
            <a:endParaRPr sz="10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b="1">
                <a:solidFill>
                  <a:srgbClr val="A9B7C6"/>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btnMyHome.setOnClickListener </a:t>
            </a:r>
            <a:r>
              <a:rPr lang="ko" sz="1000" b="1">
                <a:solidFill>
                  <a:srgbClr val="A9B7C6"/>
                </a:solidFill>
                <a:highlight>
                  <a:srgbClr val="2B2B2B"/>
                </a:highlight>
                <a:latin typeface="Arial"/>
                <a:ea typeface="Arial"/>
                <a:cs typeface="Arial"/>
                <a:sym typeface="Arial"/>
              </a:rPr>
              <a:t>{</a:t>
            </a:r>
            <a:endParaRPr sz="10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b="1">
                <a:solidFill>
                  <a:srgbClr val="A9B7C6"/>
                </a:solidFill>
                <a:highlight>
                  <a:srgbClr val="2B2B2B"/>
                </a:highlight>
                <a:latin typeface="Arial"/>
                <a:ea typeface="Arial"/>
                <a:cs typeface="Arial"/>
                <a:sym typeface="Arial"/>
              </a:rPr>
              <a:t>           </a:t>
            </a:r>
            <a:r>
              <a:rPr lang="ko" sz="1000">
                <a:solidFill>
                  <a:srgbClr val="808080"/>
                </a:solidFill>
                <a:highlight>
                  <a:srgbClr val="2B2B2B"/>
                </a:highlight>
                <a:latin typeface="Arial"/>
                <a:ea typeface="Arial"/>
                <a:cs typeface="Arial"/>
                <a:sym typeface="Arial"/>
              </a:rPr>
              <a:t>//내 블로그로 이동한다.</a:t>
            </a:r>
            <a:endParaRPr sz="10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808080"/>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wbMain.loadUrl(</a:t>
            </a:r>
            <a:r>
              <a:rPr lang="ko" sz="1000">
                <a:solidFill>
                  <a:srgbClr val="6A8759"/>
                </a:solidFill>
                <a:highlight>
                  <a:srgbClr val="2B2B2B"/>
                </a:highlight>
                <a:latin typeface="Arial"/>
                <a:ea typeface="Arial"/>
                <a:cs typeface="Arial"/>
                <a:sym typeface="Arial"/>
              </a:rPr>
              <a:t>"내 블로그 주소 넣기"</a:t>
            </a:r>
            <a:r>
              <a:rPr lang="ko"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a:t>
            </a:r>
            <a:r>
              <a:rPr lang="ko" sz="1000" b="1">
                <a:solidFill>
                  <a:srgbClr val="A9B7C6"/>
                </a:solidFill>
                <a:highlight>
                  <a:srgbClr val="2B2B2B"/>
                </a:highlight>
                <a:latin typeface="Arial"/>
                <a:ea typeface="Arial"/>
                <a:cs typeface="Arial"/>
                <a:sym typeface="Arial"/>
              </a:rPr>
              <a:t>}</a:t>
            </a:r>
            <a:endParaRPr sz="10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b="1">
                <a:solidFill>
                  <a:srgbClr val="A9B7C6"/>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CC7832"/>
                </a:solidFill>
                <a:highlight>
                  <a:srgbClr val="2B2B2B"/>
                </a:highlight>
                <a:latin typeface="Arial"/>
                <a:ea typeface="Arial"/>
                <a:cs typeface="Arial"/>
                <a:sym typeface="Arial"/>
              </a:rPr>
              <a:t>private inner class </a:t>
            </a:r>
            <a:r>
              <a:rPr lang="ko" sz="1000">
                <a:solidFill>
                  <a:srgbClr val="A9B7C6"/>
                </a:solidFill>
                <a:highlight>
                  <a:srgbClr val="2B2B2B"/>
                </a:highlight>
                <a:latin typeface="Arial"/>
                <a:ea typeface="Arial"/>
                <a:cs typeface="Arial"/>
                <a:sym typeface="Arial"/>
              </a:rPr>
              <a:t>WebClient: WebViewClient(){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a:t>
            </a:r>
            <a:r>
              <a:rPr lang="ko" sz="1000">
                <a:solidFill>
                  <a:srgbClr val="808080"/>
                </a:solidFill>
                <a:highlight>
                  <a:srgbClr val="2B2B2B"/>
                </a:highlight>
                <a:latin typeface="Arial"/>
                <a:ea typeface="Arial"/>
                <a:cs typeface="Arial"/>
                <a:sym typeface="Arial"/>
              </a:rPr>
              <a:t>//URL을 요청했다면?</a:t>
            </a:r>
            <a:endParaRPr sz="10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808080"/>
                </a:solidFill>
                <a:highlight>
                  <a:srgbClr val="2B2B2B"/>
                </a:highlight>
                <a:latin typeface="Arial"/>
                <a:ea typeface="Arial"/>
                <a:cs typeface="Arial"/>
                <a:sym typeface="Arial"/>
              </a:rPr>
              <a:t>   </a:t>
            </a:r>
            <a:r>
              <a:rPr lang="ko" sz="1000">
                <a:solidFill>
                  <a:srgbClr val="CC7832"/>
                </a:solidFill>
                <a:highlight>
                  <a:srgbClr val="2B2B2B"/>
                </a:highlight>
                <a:latin typeface="Arial"/>
                <a:ea typeface="Arial"/>
                <a:cs typeface="Arial"/>
                <a:sym typeface="Arial"/>
              </a:rPr>
              <a:t>override fun </a:t>
            </a:r>
            <a:r>
              <a:rPr lang="ko" sz="1000">
                <a:solidFill>
                  <a:srgbClr val="FFC66D"/>
                </a:solidFill>
                <a:highlight>
                  <a:srgbClr val="2B2B2B"/>
                </a:highlight>
                <a:latin typeface="Arial"/>
                <a:ea typeface="Arial"/>
                <a:cs typeface="Arial"/>
                <a:sym typeface="Arial"/>
              </a:rPr>
              <a:t>shouldOverrideUrlLoading</a:t>
            </a:r>
            <a:r>
              <a:rPr lang="ko" sz="1000">
                <a:solidFill>
                  <a:srgbClr val="A9B7C6"/>
                </a:solidFill>
                <a:highlight>
                  <a:srgbClr val="2B2B2B"/>
                </a:highlight>
                <a:latin typeface="Arial"/>
                <a:ea typeface="Arial"/>
                <a:cs typeface="Arial"/>
                <a:sym typeface="Arial"/>
              </a:rPr>
              <a:t>(view: WebView?</a:t>
            </a:r>
            <a:r>
              <a:rPr lang="ko" sz="1000">
                <a:solidFill>
                  <a:srgbClr val="CC7832"/>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request: WebResourceRequest?): Boolean {</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view?.loadUrl(request?.</a:t>
            </a:r>
            <a:r>
              <a:rPr lang="ko" sz="1000" i="1">
                <a:solidFill>
                  <a:srgbClr val="9876AA"/>
                </a:solidFill>
                <a:highlight>
                  <a:srgbClr val="2B2B2B"/>
                </a:highlight>
                <a:latin typeface="Arial"/>
                <a:ea typeface="Arial"/>
                <a:cs typeface="Arial"/>
                <a:sym typeface="Arial"/>
              </a:rPr>
              <a:t>url</a:t>
            </a:r>
            <a:r>
              <a:rPr lang="ko" sz="1000">
                <a:solidFill>
                  <a:srgbClr val="A9B7C6"/>
                </a:solidFill>
                <a:highlight>
                  <a:srgbClr val="2B2B2B"/>
                </a:highlight>
                <a:latin typeface="Arial"/>
                <a:ea typeface="Arial"/>
                <a:cs typeface="Arial"/>
                <a:sym typeface="Arial"/>
              </a:rPr>
              <a:t>.</a:t>
            </a:r>
            <a:r>
              <a:rPr lang="ko" sz="1000" i="1">
                <a:solidFill>
                  <a:srgbClr val="FFC66D"/>
                </a:solidFill>
                <a:highlight>
                  <a:srgbClr val="2B2B2B"/>
                </a:highlight>
                <a:latin typeface="Arial"/>
                <a:ea typeface="Arial"/>
                <a:cs typeface="Arial"/>
                <a:sym typeface="Arial"/>
              </a:rPr>
              <a:t>toString</a:t>
            </a:r>
            <a:r>
              <a:rPr lang="ko" sz="1000">
                <a:solidFill>
                  <a:srgbClr val="A9B7C6"/>
                </a:solidFill>
                <a:highlight>
                  <a:srgbClr val="2B2B2B"/>
                </a:highlight>
                <a:latin typeface="Arial"/>
                <a:ea typeface="Arial"/>
                <a:cs typeface="Arial"/>
                <a:sym typeface="Arial"/>
              </a:rPr>
              <a:t>())</a:t>
            </a:r>
            <a:endParaRPr sz="1000" i="1">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i="1">
                <a:solidFill>
                  <a:srgbClr val="9876AA"/>
                </a:solidFill>
                <a:highlight>
                  <a:srgbClr val="2B2B2B"/>
                </a:highlight>
                <a:latin typeface="Arial"/>
                <a:ea typeface="Arial"/>
                <a:cs typeface="Arial"/>
                <a:sym typeface="Arial"/>
              </a:rPr>
              <a:t>       </a:t>
            </a:r>
            <a:r>
              <a:rPr lang="ko" sz="1000">
                <a:solidFill>
                  <a:srgbClr val="CC7832"/>
                </a:solidFill>
                <a:highlight>
                  <a:srgbClr val="2B2B2B"/>
                </a:highlight>
                <a:latin typeface="Arial"/>
                <a:ea typeface="Arial"/>
                <a:cs typeface="Arial"/>
                <a:sym typeface="Arial"/>
              </a:rPr>
              <a:t>return super</a:t>
            </a:r>
            <a:r>
              <a:rPr lang="ko" sz="1000">
                <a:solidFill>
                  <a:srgbClr val="A9B7C6"/>
                </a:solidFill>
                <a:highlight>
                  <a:srgbClr val="2B2B2B"/>
                </a:highlight>
                <a:latin typeface="Arial"/>
                <a:ea typeface="Arial"/>
                <a:cs typeface="Arial"/>
                <a:sym typeface="Arial"/>
              </a:rPr>
              <a:t>.shouldOverrideUrlLoading(view</a:t>
            </a:r>
            <a:r>
              <a:rPr lang="ko" sz="1000">
                <a:solidFill>
                  <a:srgbClr val="CC7832"/>
                </a:solidFill>
                <a:highlight>
                  <a:srgbClr val="2B2B2B"/>
                </a:highlight>
                <a:latin typeface="Arial"/>
                <a:ea typeface="Arial"/>
                <a:cs typeface="Arial"/>
                <a:sym typeface="Arial"/>
              </a:rPr>
              <a:t>, </a:t>
            </a:r>
            <a:r>
              <a:rPr lang="ko" sz="1000">
                <a:solidFill>
                  <a:srgbClr val="A9B7C6"/>
                </a:solidFill>
                <a:highlight>
                  <a:srgbClr val="2B2B2B"/>
                </a:highlight>
                <a:latin typeface="Arial"/>
                <a:ea typeface="Arial"/>
                <a:cs typeface="Arial"/>
                <a:sym typeface="Arial"/>
              </a:rPr>
              <a:t>request)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   }</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000">
                <a:solidFill>
                  <a:srgbClr val="A9B7C6"/>
                </a:solidFill>
                <a:highlight>
                  <a:srgbClr val="2B2B2B"/>
                </a:highlight>
                <a:latin typeface="Arial"/>
                <a:ea typeface="Arial"/>
                <a:cs typeface="Arial"/>
                <a:sym typeface="Arial"/>
              </a:rPr>
              <a:t>}</a:t>
            </a:r>
            <a:endParaRPr sz="10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000">
              <a:solidFill>
                <a:srgbClr val="CC7832"/>
              </a:solidFill>
              <a:highlight>
                <a:srgbClr val="2B2B2B"/>
              </a:highlight>
              <a:latin typeface="Arial"/>
              <a:ea typeface="Arial"/>
              <a:cs typeface="Arial"/>
              <a:sym typeface="Arial"/>
            </a:endParaRPr>
          </a:p>
          <a:p>
            <a:pPr marL="0" lvl="0" indent="0" algn="l" rtl="0">
              <a:spcBef>
                <a:spcPts val="0"/>
              </a:spcBef>
              <a:spcAft>
                <a:spcPts val="1600"/>
              </a:spcAft>
              <a:buNone/>
            </a:pPr>
            <a:endParaRPr/>
          </a:p>
        </p:txBody>
      </p:sp>
      <p:graphicFrame>
        <p:nvGraphicFramePr>
          <p:cNvPr id="705" name="Google Shape;705;p79"/>
          <p:cNvGraphicFramePr/>
          <p:nvPr/>
        </p:nvGraphicFramePr>
        <p:xfrm>
          <a:off x="3521625" y="1772523"/>
          <a:ext cx="3000000" cy="3000000"/>
        </p:xfrm>
        <a:graphic>
          <a:graphicData uri="http://schemas.openxmlformats.org/drawingml/2006/table">
            <a:tbl>
              <a:tblPr>
                <a:noFill/>
                <a:tableStyleId>{88B123CF-D1D6-4482-BBFA-B40B77DD781F}</a:tableStyleId>
              </a:tblPr>
              <a:tblGrid>
                <a:gridCol w="2064825">
                  <a:extLst>
                    <a:ext uri="{9D8B030D-6E8A-4147-A177-3AD203B41FA5}">
                      <a16:colId xmlns:a16="http://schemas.microsoft.com/office/drawing/2014/main" val="20000"/>
                    </a:ext>
                  </a:extLst>
                </a:gridCol>
                <a:gridCol w="261242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ko" sz="1200">
                          <a:latin typeface="Nanum Gothic"/>
                          <a:ea typeface="Nanum Gothic"/>
                          <a:cs typeface="Nanum Gothic"/>
                          <a:sym typeface="Nanum Gothic"/>
                        </a:rPr>
                        <a:t>클래스/메소드</a:t>
                      </a:r>
                      <a:endParaRPr sz="1200">
                        <a:latin typeface="Nanum Gothic"/>
                        <a:ea typeface="Nanum Gothic"/>
                        <a:cs typeface="Nanum Gothic"/>
                        <a:sym typeface="Nanum Gothic"/>
                      </a:endParaRPr>
                    </a:p>
                  </a:txBody>
                  <a:tcPr marL="75600" marR="75600" marT="142525" marB="142525">
                    <a:solidFill>
                      <a:srgbClr val="FFFFFF"/>
                    </a:solidFill>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설명</a:t>
                      </a:r>
                      <a:endParaRPr sz="1200">
                        <a:latin typeface="Nanum Gothic"/>
                        <a:ea typeface="Nanum Gothic"/>
                        <a:cs typeface="Nanum Gothic"/>
                        <a:sym typeface="Nanum Gothic"/>
                      </a:endParaRPr>
                    </a:p>
                  </a:txBody>
                  <a:tcPr marL="75600" marR="75600" marT="142525" marB="142525">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ko" sz="1200" b="1">
                          <a:latin typeface="Nanum Gothic"/>
                          <a:ea typeface="Nanum Gothic"/>
                          <a:cs typeface="Nanum Gothic"/>
                          <a:sym typeface="Nanum Gothic"/>
                        </a:rPr>
                        <a:t>WebView의 LoadUrl</a:t>
                      </a:r>
                      <a:endParaRPr sz="1200" b="1">
                        <a:latin typeface="Nanum Gothic"/>
                        <a:ea typeface="Nanum Gothic"/>
                        <a:cs typeface="Nanum Gothic"/>
                        <a:sym typeface="Nanum Gothic"/>
                      </a:endParaRPr>
                    </a:p>
                  </a:txBody>
                  <a:tcPr marL="75600" marR="75600" marT="142525" marB="142525">
                    <a:solidFill>
                      <a:srgbClr val="FFFFFF"/>
                    </a:solidFill>
                  </a:tcPr>
                </a:tc>
                <a:tc>
                  <a:txBody>
                    <a:bodyPr/>
                    <a:lstStyle/>
                    <a:p>
                      <a:pPr marL="0" lvl="0" indent="0" algn="l" rtl="0">
                        <a:spcBef>
                          <a:spcPts val="0"/>
                        </a:spcBef>
                        <a:spcAft>
                          <a:spcPts val="0"/>
                        </a:spcAft>
                        <a:buNone/>
                      </a:pPr>
                      <a:r>
                        <a:rPr lang="ko" sz="1200">
                          <a:latin typeface="Nanum Gothic"/>
                          <a:ea typeface="Nanum Gothic"/>
                          <a:cs typeface="Nanum Gothic"/>
                          <a:sym typeface="Nanum Gothic"/>
                        </a:rPr>
                        <a:t>Url로 이동한다.</a:t>
                      </a:r>
                      <a:endParaRPr sz="1200">
                        <a:latin typeface="Nanum Gothic"/>
                        <a:ea typeface="Nanum Gothic"/>
                        <a:cs typeface="Nanum Gothic"/>
                        <a:sym typeface="Nanum Gothic"/>
                      </a:endParaRPr>
                    </a:p>
                  </a:txBody>
                  <a:tcPr marL="75600" marR="75600" marT="142525" marB="142525">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ko" sz="1200" b="1">
                          <a:latin typeface="Nanum Gothic"/>
                          <a:ea typeface="Nanum Gothic"/>
                          <a:cs typeface="Nanum Gothic"/>
                          <a:sym typeface="Nanum Gothic"/>
                        </a:rPr>
                        <a:t>WebViewClient의 shouldOverrideURLLoading</a:t>
                      </a:r>
                      <a:endParaRPr sz="1200" b="1">
                        <a:latin typeface="Nanum Gothic"/>
                        <a:ea typeface="Nanum Gothic"/>
                        <a:cs typeface="Nanum Gothic"/>
                        <a:sym typeface="Nanum Gothic"/>
                      </a:endParaRPr>
                    </a:p>
                  </a:txBody>
                  <a:tcPr marL="75600" marR="75600" marT="142525" marB="142525">
                    <a:solidFill>
                      <a:srgbClr val="FFFFFF"/>
                    </a:solidFill>
                  </a:tcPr>
                </a:tc>
                <a:tc>
                  <a:txBody>
                    <a:bodyPr/>
                    <a:lstStyle/>
                    <a:p>
                      <a:pPr marL="0" lvl="0" indent="0" algn="l" rtl="0">
                        <a:spcBef>
                          <a:spcPts val="0"/>
                        </a:spcBef>
                        <a:spcAft>
                          <a:spcPts val="0"/>
                        </a:spcAft>
                        <a:buNone/>
                      </a:pPr>
                      <a:r>
                        <a:rPr lang="ko" sz="1200">
                          <a:latin typeface="Nanum Gothic"/>
                          <a:ea typeface="Nanum Gothic"/>
                          <a:cs typeface="Nanum Gothic"/>
                          <a:sym typeface="Nanum Gothic"/>
                        </a:rPr>
                        <a:t>URL이 호출될 때 실행되는 이벤트 핸들러</a:t>
                      </a:r>
                      <a:endParaRPr sz="1200">
                        <a:latin typeface="Nanum Gothic"/>
                        <a:ea typeface="Nanum Gothic"/>
                        <a:cs typeface="Nanum Gothic"/>
                        <a:sym typeface="Nanum Gothic"/>
                      </a:endParaRPr>
                    </a:p>
                  </a:txBody>
                  <a:tcPr marL="75600" marR="75600" marT="142525" marB="142525">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ko" sz="1200" b="1">
                          <a:solidFill>
                            <a:schemeClr val="dk1"/>
                          </a:solidFill>
                          <a:latin typeface="Nanum Gothic"/>
                          <a:ea typeface="Nanum Gothic"/>
                          <a:cs typeface="Nanum Gothic"/>
                          <a:sym typeface="Nanum Gothic"/>
                        </a:rPr>
                        <a:t>WebView의 settings</a:t>
                      </a:r>
                      <a:endParaRPr sz="1200" b="1">
                        <a:latin typeface="Nanum Gothic"/>
                        <a:ea typeface="Nanum Gothic"/>
                        <a:cs typeface="Nanum Gothic"/>
                        <a:sym typeface="Nanum Gothic"/>
                      </a:endParaRPr>
                    </a:p>
                  </a:txBody>
                  <a:tcPr marL="75600" marR="75600" marT="142525" marB="142525">
                    <a:solidFill>
                      <a:srgbClr val="FFFFFF"/>
                    </a:solidFill>
                  </a:tcPr>
                </a:tc>
                <a:tc>
                  <a:txBody>
                    <a:bodyPr/>
                    <a:lstStyle/>
                    <a:p>
                      <a:pPr marL="0" lvl="0" indent="0" algn="l" rtl="0">
                        <a:spcBef>
                          <a:spcPts val="0"/>
                        </a:spcBef>
                        <a:spcAft>
                          <a:spcPts val="0"/>
                        </a:spcAft>
                        <a:buNone/>
                      </a:pPr>
                      <a:r>
                        <a:rPr lang="ko" sz="1200">
                          <a:solidFill>
                            <a:schemeClr val="dk1"/>
                          </a:solidFill>
                          <a:latin typeface="Nanum Gothic"/>
                          <a:ea typeface="Nanum Gothic"/>
                          <a:cs typeface="Nanum Gothic"/>
                          <a:sym typeface="Nanum Gothic"/>
                        </a:rPr>
                        <a:t>WebView의 세팅 정보를 가져온다.</a:t>
                      </a:r>
                      <a:endParaRPr sz="1200">
                        <a:latin typeface="Nanum Gothic"/>
                        <a:ea typeface="Nanum Gothic"/>
                        <a:cs typeface="Nanum Gothic"/>
                        <a:sym typeface="Nanum Gothic"/>
                      </a:endParaRPr>
                    </a:p>
                  </a:txBody>
                  <a:tcPr marL="75600" marR="75600" marT="142525" marB="142525">
                    <a:solidFill>
                      <a:srgbClr val="FFFFFF"/>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ko" sz="1200" b="1">
                          <a:latin typeface="Nanum Gothic"/>
                          <a:ea typeface="Nanum Gothic"/>
                          <a:cs typeface="Nanum Gothic"/>
                          <a:sym typeface="Nanum Gothic"/>
                        </a:rPr>
                        <a:t>WebSettings의 javaScriptEnabled</a:t>
                      </a:r>
                      <a:endParaRPr sz="1200" b="1">
                        <a:latin typeface="Nanum Gothic"/>
                        <a:ea typeface="Nanum Gothic"/>
                        <a:cs typeface="Nanum Gothic"/>
                        <a:sym typeface="Nanum Gothic"/>
                      </a:endParaRPr>
                    </a:p>
                  </a:txBody>
                  <a:tcPr marL="75600" marR="75600" marT="142525" marB="142525">
                    <a:solidFill>
                      <a:srgbClr val="FFFFFF"/>
                    </a:solidFill>
                  </a:tcPr>
                </a:tc>
                <a:tc>
                  <a:txBody>
                    <a:bodyPr/>
                    <a:lstStyle/>
                    <a:p>
                      <a:pPr marL="0" lvl="0" indent="0" algn="l" rtl="0">
                        <a:spcBef>
                          <a:spcPts val="0"/>
                        </a:spcBef>
                        <a:spcAft>
                          <a:spcPts val="0"/>
                        </a:spcAft>
                        <a:buNone/>
                      </a:pPr>
                      <a:r>
                        <a:rPr lang="ko" sz="1200">
                          <a:latin typeface="Nanum Gothic"/>
                          <a:ea typeface="Nanum Gothic"/>
                          <a:cs typeface="Nanum Gothic"/>
                          <a:sym typeface="Nanum Gothic"/>
                        </a:rPr>
                        <a:t>자바스크립트를 사용할 수 있게 한다.</a:t>
                      </a:r>
                      <a:endParaRPr sz="1200">
                        <a:latin typeface="Nanum Gothic"/>
                        <a:ea typeface="Nanum Gothic"/>
                        <a:cs typeface="Nanum Gothic"/>
                        <a:sym typeface="Nanum Gothic"/>
                      </a:endParaRPr>
                    </a:p>
                  </a:txBody>
                  <a:tcPr marL="75600" marR="75600" marT="142525" marB="142525">
                    <a:solidFill>
                      <a:srgbClr val="FFFFFF"/>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ko" sz="1200" b="1">
                          <a:latin typeface="Nanum Gothic"/>
                          <a:ea typeface="Nanum Gothic"/>
                          <a:cs typeface="Nanum Gothic"/>
                          <a:sym typeface="Nanum Gothic"/>
                        </a:rPr>
                        <a:t>WebSettings의 builtInZoomControls</a:t>
                      </a:r>
                      <a:endParaRPr sz="1200" b="1">
                        <a:latin typeface="Nanum Gothic"/>
                        <a:ea typeface="Nanum Gothic"/>
                        <a:cs typeface="Nanum Gothic"/>
                        <a:sym typeface="Nanum Gothic"/>
                      </a:endParaRPr>
                    </a:p>
                  </a:txBody>
                  <a:tcPr marL="75600" marR="75600" marT="142525" marB="142525">
                    <a:solidFill>
                      <a:srgbClr val="FFFFFF"/>
                    </a:solidFill>
                  </a:tcPr>
                </a:tc>
                <a:tc>
                  <a:txBody>
                    <a:bodyPr/>
                    <a:lstStyle/>
                    <a:p>
                      <a:pPr marL="0" lvl="0" indent="0" algn="l" rtl="0">
                        <a:spcBef>
                          <a:spcPts val="0"/>
                        </a:spcBef>
                        <a:spcAft>
                          <a:spcPts val="0"/>
                        </a:spcAft>
                        <a:buNone/>
                      </a:pPr>
                      <a:r>
                        <a:rPr lang="ko" sz="1200">
                          <a:latin typeface="Nanum Gothic"/>
                          <a:ea typeface="Nanum Gothic"/>
                          <a:cs typeface="Nanum Gothic"/>
                          <a:sym typeface="Nanum Gothic"/>
                        </a:rPr>
                        <a:t>WebView의 Zoom Control을 보여줄 것인지 설정한다.</a:t>
                      </a:r>
                      <a:endParaRPr sz="1200">
                        <a:latin typeface="Nanum Gothic"/>
                        <a:ea typeface="Nanum Gothic"/>
                        <a:cs typeface="Nanum Gothic"/>
                        <a:sym typeface="Nanum Gothic"/>
                      </a:endParaRPr>
                    </a:p>
                  </a:txBody>
                  <a:tcPr marL="75600" marR="75600" marT="142525" marB="142525">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0"/>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WebView</a:t>
            </a:r>
            <a:endParaRPr/>
          </a:p>
        </p:txBody>
      </p:sp>
      <p:sp>
        <p:nvSpPr>
          <p:cNvPr id="711" name="Google Shape;711;p8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55</a:t>
            </a:fld>
            <a:endParaRPr sz="1000"/>
          </a:p>
        </p:txBody>
      </p:sp>
      <p:sp>
        <p:nvSpPr>
          <p:cNvPr id="712" name="Google Shape;712;p80"/>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WebView 이해하기</a:t>
            </a:r>
            <a:endParaRPr/>
          </a:p>
          <a:p>
            <a:pPr marL="914400" lvl="1" indent="-304800" algn="l" rtl="0">
              <a:spcBef>
                <a:spcPts val="0"/>
              </a:spcBef>
              <a:spcAft>
                <a:spcPts val="0"/>
              </a:spcAft>
              <a:buSzPts val="1200"/>
              <a:buChar char="○"/>
            </a:pPr>
            <a:r>
              <a:rPr lang="ko"/>
              <a:t>예제 1. WebView 기본 기능</a:t>
            </a:r>
            <a:endParaRPr/>
          </a:p>
          <a:p>
            <a:pPr marL="1371600" marR="0" lvl="2" indent="-304800" algn="l" rtl="0">
              <a:lnSpc>
                <a:spcPct val="115000"/>
              </a:lnSpc>
              <a:spcBef>
                <a:spcPts val="0"/>
              </a:spcBef>
              <a:spcAft>
                <a:spcPts val="0"/>
              </a:spcAft>
              <a:buSzPts val="1200"/>
              <a:buChar char="■"/>
            </a:pPr>
            <a:r>
              <a:rPr lang="ko"/>
              <a:t>AndroidManifest.xml</a:t>
            </a:r>
            <a:endParaRPr/>
          </a:p>
          <a:p>
            <a:pPr marL="1828800" lvl="3" indent="-304800" algn="l" rtl="0">
              <a:spcBef>
                <a:spcPts val="0"/>
              </a:spcBef>
              <a:spcAft>
                <a:spcPts val="0"/>
              </a:spcAft>
              <a:buSzPts val="1200"/>
              <a:buChar char="●"/>
            </a:pPr>
            <a:r>
              <a:rPr lang="ko"/>
              <a:t>인터넷 사용권한을 허용해 주어야 사용 가능하다.</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828800" lvl="3" indent="-304800" algn="l" rtl="0">
              <a:spcBef>
                <a:spcPts val="0"/>
              </a:spcBef>
              <a:spcAft>
                <a:spcPts val="0"/>
              </a:spcAft>
              <a:buSzPts val="1200"/>
              <a:buChar char="●"/>
            </a:pPr>
            <a:r>
              <a:rPr lang="ko"/>
              <a:t> </a:t>
            </a:r>
            <a:endParaRPr/>
          </a:p>
          <a:p>
            <a:pPr marL="1371600" lvl="2" indent="-304800" algn="l" rtl="0">
              <a:spcBef>
                <a:spcPts val="0"/>
              </a:spcBef>
              <a:spcAft>
                <a:spcPts val="0"/>
              </a:spcAft>
              <a:buSzPts val="1200"/>
              <a:buChar char="■"/>
            </a:pPr>
            <a:r>
              <a:rPr lang="ko"/>
              <a:t>완성</a:t>
            </a:r>
            <a:endParaRPr/>
          </a:p>
        </p:txBody>
      </p:sp>
      <p:pic>
        <p:nvPicPr>
          <p:cNvPr id="713" name="Google Shape;713;p80"/>
          <p:cNvPicPr preferRelativeResize="0"/>
          <p:nvPr/>
        </p:nvPicPr>
        <p:blipFill>
          <a:blip r:embed="rId3">
            <a:alphaModFix/>
          </a:blip>
          <a:stretch>
            <a:fillRect/>
          </a:stretch>
        </p:blipFill>
        <p:spPr>
          <a:xfrm>
            <a:off x="656034" y="1338123"/>
            <a:ext cx="265498" cy="265498"/>
          </a:xfrm>
          <a:prstGeom prst="rect">
            <a:avLst/>
          </a:prstGeom>
          <a:noFill/>
          <a:ln>
            <a:noFill/>
          </a:ln>
        </p:spPr>
      </p:pic>
      <p:sp>
        <p:nvSpPr>
          <p:cNvPr id="714" name="Google Shape;714;p80"/>
          <p:cNvSpPr txBox="1">
            <a:spLocks noGrp="1"/>
          </p:cNvSpPr>
          <p:nvPr>
            <p:ph type="body" idx="2"/>
          </p:nvPr>
        </p:nvSpPr>
        <p:spPr>
          <a:xfrm>
            <a:off x="-75" y="1957425"/>
            <a:ext cx="7560000" cy="412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&lt;?</a:t>
            </a:r>
            <a:r>
              <a:rPr lang="ko" sz="1200">
                <a:solidFill>
                  <a:srgbClr val="BABABA"/>
                </a:solidFill>
                <a:highlight>
                  <a:srgbClr val="2B2B2B"/>
                </a:highlight>
                <a:latin typeface="Arial"/>
                <a:ea typeface="Arial"/>
                <a:cs typeface="Arial"/>
                <a:sym typeface="Arial"/>
              </a:rPr>
              <a:t>xml version=</a:t>
            </a:r>
            <a:r>
              <a:rPr lang="ko" sz="1200">
                <a:solidFill>
                  <a:srgbClr val="6A8759"/>
                </a:solidFill>
                <a:highlight>
                  <a:srgbClr val="2B2B2B"/>
                </a:highlight>
                <a:latin typeface="Arial"/>
                <a:ea typeface="Arial"/>
                <a:cs typeface="Arial"/>
                <a:sym typeface="Arial"/>
              </a:rPr>
              <a:t>"1.0" </a:t>
            </a:r>
            <a:r>
              <a:rPr lang="ko" sz="1200">
                <a:solidFill>
                  <a:srgbClr val="BABABA"/>
                </a:solidFill>
                <a:highlight>
                  <a:srgbClr val="2B2B2B"/>
                </a:highlight>
                <a:latin typeface="Arial"/>
                <a:ea typeface="Arial"/>
                <a:cs typeface="Arial"/>
                <a:sym typeface="Arial"/>
              </a:rPr>
              <a:t>encoding=</a:t>
            </a:r>
            <a:r>
              <a:rPr lang="ko" sz="1200">
                <a:solidFill>
                  <a:srgbClr val="6A8759"/>
                </a:solidFill>
                <a:highlight>
                  <a:srgbClr val="2B2B2B"/>
                </a:highlight>
                <a:latin typeface="Arial"/>
                <a:ea typeface="Arial"/>
                <a:cs typeface="Arial"/>
                <a:sym typeface="Arial"/>
              </a:rPr>
              <a:t>"utf-8"</a:t>
            </a:r>
            <a:r>
              <a:rPr lang="ko" sz="1200">
                <a:solidFill>
                  <a:srgbClr val="E8BF6A"/>
                </a:solidFill>
                <a:highlight>
                  <a:srgbClr val="2B2B2B"/>
                </a:highlight>
                <a:latin typeface="Arial"/>
                <a:ea typeface="Arial"/>
                <a:cs typeface="Arial"/>
                <a:sym typeface="Arial"/>
              </a:rPr>
              <a:t>?&gt;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&lt;manifest </a:t>
            </a:r>
            <a:r>
              <a:rPr lang="ko" sz="1200">
                <a:solidFill>
                  <a:srgbClr val="BABABA"/>
                </a:solidFill>
                <a:highlight>
                  <a:srgbClr val="2B2B2B"/>
                </a:highlight>
                <a:latin typeface="Arial"/>
                <a:ea typeface="Arial"/>
                <a:cs typeface="Arial"/>
                <a:sym typeface="Arial"/>
              </a:rPr>
              <a:t>xmlns:</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a:t>
            </a:r>
            <a:r>
              <a:rPr lang="ko" sz="1200">
                <a:solidFill>
                  <a:srgbClr val="6A8759"/>
                </a:solidFill>
                <a:highlight>
                  <a:srgbClr val="2B2B2B"/>
                </a:highlight>
                <a:latin typeface="Arial"/>
                <a:ea typeface="Arial"/>
                <a:cs typeface="Arial"/>
                <a:sym typeface="Arial"/>
              </a:rPr>
              <a:t>"http://schemas.android.com/apk/res/android"</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BABABA"/>
                </a:solidFill>
                <a:highlight>
                  <a:srgbClr val="2B2B2B"/>
                </a:highlight>
                <a:latin typeface="Arial"/>
                <a:ea typeface="Arial"/>
                <a:cs typeface="Arial"/>
                <a:sym typeface="Arial"/>
              </a:rPr>
              <a:t>package=</a:t>
            </a:r>
            <a:r>
              <a:rPr lang="ko" sz="1200">
                <a:solidFill>
                  <a:srgbClr val="6A8759"/>
                </a:solidFill>
                <a:highlight>
                  <a:srgbClr val="2B2B2B"/>
                </a:highlight>
                <a:latin typeface="Arial"/>
                <a:ea typeface="Arial"/>
                <a:cs typeface="Arial"/>
                <a:sym typeface="Arial"/>
              </a:rPr>
              <a:t>"hyerin.example.sampleproject"</a:t>
            </a:r>
            <a:r>
              <a:rPr lang="ko" sz="1200">
                <a:solidFill>
                  <a:srgbClr val="E8BF6A"/>
                </a:solidFill>
                <a:highlight>
                  <a:srgbClr val="2B2B2B"/>
                </a:highlight>
                <a:latin typeface="Arial"/>
                <a:ea typeface="Arial"/>
                <a:cs typeface="Arial"/>
                <a:sym typeface="Arial"/>
              </a:rPr>
              <a:t>&gt;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&lt;application</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:allowBackup=</a:t>
            </a:r>
            <a:r>
              <a:rPr lang="ko" sz="1200">
                <a:solidFill>
                  <a:srgbClr val="6A8759"/>
                </a:solidFill>
                <a:highlight>
                  <a:srgbClr val="2B2B2B"/>
                </a:highlight>
                <a:latin typeface="Arial"/>
                <a:ea typeface="Arial"/>
                <a:cs typeface="Arial"/>
                <a:sym typeface="Arial"/>
              </a:rPr>
              <a:t>"true"</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:icon=</a:t>
            </a:r>
            <a:r>
              <a:rPr lang="ko" sz="1200">
                <a:solidFill>
                  <a:srgbClr val="6A8759"/>
                </a:solidFill>
                <a:highlight>
                  <a:srgbClr val="2B2B2B"/>
                </a:highlight>
                <a:latin typeface="Arial"/>
                <a:ea typeface="Arial"/>
                <a:cs typeface="Arial"/>
                <a:sym typeface="Arial"/>
              </a:rPr>
              <a:t>"@mipmap/ic_launcher"</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:label=</a:t>
            </a:r>
            <a:r>
              <a:rPr lang="ko" sz="1200">
                <a:solidFill>
                  <a:srgbClr val="6A8759"/>
                </a:solidFill>
                <a:highlight>
                  <a:srgbClr val="2B2B2B"/>
                </a:highlight>
                <a:latin typeface="Arial"/>
                <a:ea typeface="Arial"/>
                <a:cs typeface="Arial"/>
                <a:sym typeface="Arial"/>
              </a:rPr>
              <a:t>"@string/app_name"</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:roundIcon=</a:t>
            </a:r>
            <a:r>
              <a:rPr lang="ko" sz="1200">
                <a:solidFill>
                  <a:srgbClr val="6A8759"/>
                </a:solidFill>
                <a:highlight>
                  <a:srgbClr val="2B2B2B"/>
                </a:highlight>
                <a:latin typeface="Arial"/>
                <a:ea typeface="Arial"/>
                <a:cs typeface="Arial"/>
                <a:sym typeface="Arial"/>
              </a:rPr>
              <a:t>"@mipmap/ic_launcher_round"</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:supportsRtl=</a:t>
            </a:r>
            <a:r>
              <a:rPr lang="ko" sz="1200">
                <a:solidFill>
                  <a:srgbClr val="6A8759"/>
                </a:solidFill>
                <a:highlight>
                  <a:srgbClr val="2B2B2B"/>
                </a:highlight>
                <a:latin typeface="Arial"/>
                <a:ea typeface="Arial"/>
                <a:cs typeface="Arial"/>
                <a:sym typeface="Arial"/>
              </a:rPr>
              <a:t>"true"</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:theme=</a:t>
            </a:r>
            <a:r>
              <a:rPr lang="ko" sz="1200">
                <a:solidFill>
                  <a:srgbClr val="6A8759"/>
                </a:solidFill>
                <a:highlight>
                  <a:srgbClr val="2B2B2B"/>
                </a:highlight>
                <a:latin typeface="Arial"/>
                <a:ea typeface="Arial"/>
                <a:cs typeface="Arial"/>
                <a:sym typeface="Arial"/>
              </a:rPr>
              <a:t>"@style/AppTheme"</a:t>
            </a:r>
            <a:r>
              <a:rPr lang="ko" sz="1200">
                <a:solidFill>
                  <a:srgbClr val="E8BF6A"/>
                </a:solidFill>
                <a:highlight>
                  <a:srgbClr val="2B2B2B"/>
                </a:highlight>
                <a:latin typeface="Arial"/>
                <a:ea typeface="Arial"/>
                <a:cs typeface="Arial"/>
                <a:sym typeface="Arial"/>
              </a:rPr>
              <a:t>&gt;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&lt;activity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:name=</a:t>
            </a:r>
            <a:r>
              <a:rPr lang="ko" sz="1200">
                <a:solidFill>
                  <a:srgbClr val="6A8759"/>
                </a:solidFill>
                <a:highlight>
                  <a:srgbClr val="2B2B2B"/>
                </a:highlight>
                <a:latin typeface="Arial"/>
                <a:ea typeface="Arial"/>
                <a:cs typeface="Arial"/>
                <a:sym typeface="Arial"/>
              </a:rPr>
              <a:t>".MainActivity"</a:t>
            </a:r>
            <a:r>
              <a:rPr lang="ko" sz="1200">
                <a:solidFill>
                  <a:srgbClr val="E8BF6A"/>
                </a:solidFill>
                <a:highlight>
                  <a:srgbClr val="2B2B2B"/>
                </a:highlight>
                <a:latin typeface="Arial"/>
                <a:ea typeface="Arial"/>
                <a:cs typeface="Arial"/>
                <a:sym typeface="Arial"/>
              </a:rPr>
              <a:t>&gt;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&lt;intent-filter&gt;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&lt;action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:name=</a:t>
            </a:r>
            <a:r>
              <a:rPr lang="ko" sz="1200">
                <a:solidFill>
                  <a:srgbClr val="6A8759"/>
                </a:solidFill>
                <a:highlight>
                  <a:srgbClr val="2B2B2B"/>
                </a:highlight>
                <a:latin typeface="Arial"/>
                <a:ea typeface="Arial"/>
                <a:cs typeface="Arial"/>
                <a:sym typeface="Arial"/>
              </a:rPr>
              <a:t>"android.intent.action.MAIN"</a:t>
            </a:r>
            <a:r>
              <a:rPr lang="ko" sz="1200">
                <a:solidFill>
                  <a:srgbClr val="E8BF6A"/>
                </a:solidFill>
                <a:highlight>
                  <a:srgbClr val="2B2B2B"/>
                </a:highlight>
                <a:latin typeface="Arial"/>
                <a:ea typeface="Arial"/>
                <a:cs typeface="Arial"/>
                <a:sym typeface="Arial"/>
              </a:rPr>
              <a:t>/&gt;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&lt;category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:name=</a:t>
            </a:r>
            <a:r>
              <a:rPr lang="ko" sz="1200">
                <a:solidFill>
                  <a:srgbClr val="6A8759"/>
                </a:solidFill>
                <a:highlight>
                  <a:srgbClr val="2B2B2B"/>
                </a:highlight>
                <a:latin typeface="Arial"/>
                <a:ea typeface="Arial"/>
                <a:cs typeface="Arial"/>
                <a:sym typeface="Arial"/>
              </a:rPr>
              <a:t>"android.intent.category.LAUNCHER"</a:t>
            </a:r>
            <a:r>
              <a:rPr lang="ko" sz="1200">
                <a:solidFill>
                  <a:srgbClr val="E8BF6A"/>
                </a:solidFill>
                <a:highlight>
                  <a:srgbClr val="2B2B2B"/>
                </a:highlight>
                <a:latin typeface="Arial"/>
                <a:ea typeface="Arial"/>
                <a:cs typeface="Arial"/>
                <a:sym typeface="Arial"/>
              </a:rPr>
              <a:t>/&gt;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&lt;/intent-filter&gt;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&lt;/activity&gt;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&lt;/application&gt;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&lt;uses-permission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:name=</a:t>
            </a:r>
            <a:r>
              <a:rPr lang="ko" sz="1200">
                <a:solidFill>
                  <a:srgbClr val="6A8759"/>
                </a:solidFill>
                <a:highlight>
                  <a:srgbClr val="2B2B2B"/>
                </a:highlight>
                <a:latin typeface="Arial"/>
                <a:ea typeface="Arial"/>
                <a:cs typeface="Arial"/>
                <a:sym typeface="Arial"/>
              </a:rPr>
              <a:t>"android.permission.INTERNET"</a:t>
            </a:r>
            <a:r>
              <a:rPr lang="ko" sz="1200">
                <a:solidFill>
                  <a:srgbClr val="E8BF6A"/>
                </a:solidFill>
                <a:highlight>
                  <a:srgbClr val="2B2B2B"/>
                </a:highlight>
                <a:latin typeface="Arial"/>
                <a:ea typeface="Arial"/>
                <a:cs typeface="Arial"/>
                <a:sym typeface="Arial"/>
              </a:rPr>
              <a:t>/&gt;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&lt;/manifest&gt;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solidFill>
                <a:srgbClr val="A9B7C6"/>
              </a:solidFill>
              <a:highlight>
                <a:srgbClr val="2B2B2B"/>
              </a:highlight>
              <a:latin typeface="Arial"/>
              <a:ea typeface="Arial"/>
              <a:cs typeface="Arial"/>
              <a:sym typeface="Arial"/>
            </a:endParaRPr>
          </a:p>
          <a:p>
            <a:pPr marL="0" lvl="0" indent="0" algn="l" rtl="0">
              <a:spcBef>
                <a:spcPts val="0"/>
              </a:spcBef>
              <a:spcAft>
                <a:spcPts val="1600"/>
              </a:spcAft>
              <a:buNone/>
            </a:pPr>
            <a:endParaRPr/>
          </a:p>
        </p:txBody>
      </p:sp>
      <p:pic>
        <p:nvPicPr>
          <p:cNvPr id="715" name="Google Shape;715;p80"/>
          <p:cNvPicPr preferRelativeResize="0"/>
          <p:nvPr/>
        </p:nvPicPr>
        <p:blipFill rotWithShape="1">
          <a:blip r:embed="rId4">
            <a:alphaModFix/>
          </a:blip>
          <a:srcRect t="5749"/>
          <a:stretch/>
        </p:blipFill>
        <p:spPr>
          <a:xfrm>
            <a:off x="1399150" y="6388525"/>
            <a:ext cx="2322421" cy="4123201"/>
          </a:xfrm>
          <a:prstGeom prst="rect">
            <a:avLst/>
          </a:prstGeom>
          <a:noFill/>
          <a:ln>
            <a:noFill/>
          </a:ln>
        </p:spPr>
      </p:pic>
      <p:pic>
        <p:nvPicPr>
          <p:cNvPr id="716" name="Google Shape;716;p80"/>
          <p:cNvPicPr preferRelativeResize="0"/>
          <p:nvPr/>
        </p:nvPicPr>
        <p:blipFill rotWithShape="1">
          <a:blip r:embed="rId5">
            <a:alphaModFix/>
          </a:blip>
          <a:srcRect t="5829"/>
          <a:stretch/>
        </p:blipFill>
        <p:spPr>
          <a:xfrm>
            <a:off x="3890839" y="6390289"/>
            <a:ext cx="2269865" cy="411967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81"/>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WebView</a:t>
            </a:r>
            <a:endParaRPr/>
          </a:p>
        </p:txBody>
      </p:sp>
      <p:sp>
        <p:nvSpPr>
          <p:cNvPr id="722" name="Google Shape;722;p81"/>
          <p:cNvSpPr txBox="1">
            <a:spLocks noGrp="1"/>
          </p:cNvSpPr>
          <p:nvPr>
            <p:ph type="body" idx="1"/>
          </p:nvPr>
        </p:nvSpPr>
        <p:spPr>
          <a:xfrm>
            <a:off x="0" y="984325"/>
            <a:ext cx="3130500" cy="870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WebView 이해하기</a:t>
            </a:r>
            <a:endParaRPr/>
          </a:p>
          <a:p>
            <a:pPr marL="914400" marR="0" lvl="1" indent="-317500" algn="l" rtl="0">
              <a:lnSpc>
                <a:spcPct val="115000"/>
              </a:lnSpc>
              <a:spcBef>
                <a:spcPts val="0"/>
              </a:spcBef>
              <a:spcAft>
                <a:spcPts val="0"/>
              </a:spcAft>
              <a:buClr>
                <a:schemeClr val="dk2"/>
              </a:buClr>
              <a:buSzPts val="1400"/>
              <a:buFont typeface="Dotum"/>
              <a:buChar char="○"/>
            </a:pPr>
            <a:r>
              <a:rPr lang="ko"/>
              <a:t>예제 2. Navigation 기능</a:t>
            </a:r>
            <a:endParaRPr/>
          </a:p>
          <a:p>
            <a:pPr marL="1371600" marR="0" lvl="2" indent="-304800" algn="l" rtl="0">
              <a:lnSpc>
                <a:spcPct val="115000"/>
              </a:lnSpc>
              <a:spcBef>
                <a:spcPts val="0"/>
              </a:spcBef>
              <a:spcAft>
                <a:spcPts val="0"/>
              </a:spcAft>
              <a:buSzPts val="1200"/>
              <a:buChar char="■"/>
            </a:pPr>
            <a:r>
              <a:rPr lang="ko"/>
              <a:t>화면 구성하기</a:t>
            </a:r>
            <a:endParaRPr/>
          </a:p>
        </p:txBody>
      </p:sp>
      <p:sp>
        <p:nvSpPr>
          <p:cNvPr id="723" name="Google Shape;723;p81"/>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56</a:t>
            </a:fld>
            <a:endParaRPr/>
          </a:p>
        </p:txBody>
      </p:sp>
      <p:pic>
        <p:nvPicPr>
          <p:cNvPr id="724" name="Google Shape;724;p81"/>
          <p:cNvPicPr preferRelativeResize="0"/>
          <p:nvPr/>
        </p:nvPicPr>
        <p:blipFill>
          <a:blip r:embed="rId3">
            <a:alphaModFix/>
          </a:blip>
          <a:stretch>
            <a:fillRect/>
          </a:stretch>
        </p:blipFill>
        <p:spPr>
          <a:xfrm>
            <a:off x="656009" y="1367223"/>
            <a:ext cx="265498" cy="265498"/>
          </a:xfrm>
          <a:prstGeom prst="rect">
            <a:avLst/>
          </a:prstGeom>
          <a:noFill/>
          <a:ln>
            <a:noFill/>
          </a:ln>
        </p:spPr>
      </p:pic>
      <p:pic>
        <p:nvPicPr>
          <p:cNvPr id="725" name="Google Shape;725;p81"/>
          <p:cNvPicPr preferRelativeResize="0"/>
          <p:nvPr/>
        </p:nvPicPr>
        <p:blipFill>
          <a:blip r:embed="rId4">
            <a:alphaModFix/>
          </a:blip>
          <a:stretch>
            <a:fillRect/>
          </a:stretch>
        </p:blipFill>
        <p:spPr>
          <a:xfrm>
            <a:off x="35912" y="1830850"/>
            <a:ext cx="3094575" cy="2689794"/>
          </a:xfrm>
          <a:prstGeom prst="rect">
            <a:avLst/>
          </a:prstGeom>
          <a:noFill/>
          <a:ln>
            <a:noFill/>
          </a:ln>
        </p:spPr>
      </p:pic>
      <p:sp>
        <p:nvSpPr>
          <p:cNvPr id="726" name="Google Shape;726;p81"/>
          <p:cNvSpPr txBox="1">
            <a:spLocks noGrp="1"/>
          </p:cNvSpPr>
          <p:nvPr>
            <p:ph type="body" idx="2"/>
          </p:nvPr>
        </p:nvSpPr>
        <p:spPr>
          <a:xfrm>
            <a:off x="3306525" y="984325"/>
            <a:ext cx="4253400" cy="8709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a:t>
            </a:r>
            <a:r>
              <a:rPr lang="ko" sz="900">
                <a:solidFill>
                  <a:srgbClr val="BABABA"/>
                </a:solidFill>
                <a:highlight>
                  <a:srgbClr val="2B2B2B"/>
                </a:highlight>
                <a:latin typeface="Arial"/>
                <a:ea typeface="Arial"/>
                <a:cs typeface="Arial"/>
                <a:sym typeface="Arial"/>
              </a:rPr>
              <a:t>xml version=</a:t>
            </a:r>
            <a:r>
              <a:rPr lang="ko" sz="900">
                <a:solidFill>
                  <a:srgbClr val="6A8759"/>
                </a:solidFill>
                <a:highlight>
                  <a:srgbClr val="2B2B2B"/>
                </a:highlight>
                <a:latin typeface="Arial"/>
                <a:ea typeface="Arial"/>
                <a:cs typeface="Arial"/>
                <a:sym typeface="Arial"/>
              </a:rPr>
              <a:t>"1.0" </a:t>
            </a:r>
            <a:r>
              <a:rPr lang="ko" sz="900">
                <a:solidFill>
                  <a:srgbClr val="BABABA"/>
                </a:solidFill>
                <a:highlight>
                  <a:srgbClr val="2B2B2B"/>
                </a:highlight>
                <a:latin typeface="Arial"/>
                <a:ea typeface="Arial"/>
                <a:cs typeface="Arial"/>
                <a:sym typeface="Arial"/>
              </a:rPr>
              <a:t>encoding=</a:t>
            </a:r>
            <a:r>
              <a:rPr lang="ko" sz="900">
                <a:solidFill>
                  <a:srgbClr val="6A8759"/>
                </a:solidFill>
                <a:highlight>
                  <a:srgbClr val="2B2B2B"/>
                </a:highlight>
                <a:latin typeface="Arial"/>
                <a:ea typeface="Arial"/>
                <a:cs typeface="Arial"/>
                <a:sym typeface="Arial"/>
              </a:rPr>
              <a:t>"utf-8"</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&lt;RelativeLayout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"http://schemas.android.com/apk/res/android"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"http://schemas.android.com/tools"</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:context=</a:t>
            </a:r>
            <a:r>
              <a:rPr lang="ko" sz="900">
                <a:solidFill>
                  <a:srgbClr val="6A8759"/>
                </a:solidFill>
                <a:highlight>
                  <a:srgbClr val="2B2B2B"/>
                </a:highlight>
                <a:latin typeface="Arial"/>
                <a:ea typeface="Arial"/>
                <a:cs typeface="Arial"/>
                <a:sym typeface="Arial"/>
              </a:rPr>
              <a:t>".MainActivity"</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&lt;LinearLayout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:orientation=</a:t>
            </a:r>
            <a:r>
              <a:rPr lang="ko" sz="900">
                <a:solidFill>
                  <a:srgbClr val="6A8759"/>
                </a:solidFill>
                <a:highlight>
                  <a:srgbClr val="2B2B2B"/>
                </a:highlight>
                <a:latin typeface="Arial"/>
                <a:ea typeface="Arial"/>
                <a:cs typeface="Arial"/>
                <a:sym typeface="Arial"/>
              </a:rPr>
              <a:t>"vertical"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&lt;EditText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"@+id/edtURL"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&lt;FrameLayout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:layout_weight=</a:t>
            </a:r>
            <a:r>
              <a:rPr lang="ko" sz="900">
                <a:solidFill>
                  <a:srgbClr val="6A8759"/>
                </a:solidFill>
                <a:highlight>
                  <a:srgbClr val="2B2B2B"/>
                </a:highlight>
                <a:latin typeface="Arial"/>
                <a:ea typeface="Arial"/>
                <a:cs typeface="Arial"/>
                <a:sym typeface="Arial"/>
              </a:rPr>
              <a:t>"1"</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&lt;WebView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"@+id/wbMain"</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&lt;/WebView&gt;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&lt;ProgressBar</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"@+id/prgLoading"</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"wrap_content"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&lt;/FrameLayout&gt;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&lt;LinearLayout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:orientation=</a:t>
            </a:r>
            <a:r>
              <a:rPr lang="ko" sz="900">
                <a:solidFill>
                  <a:srgbClr val="6A8759"/>
                </a:solidFill>
                <a:highlight>
                  <a:srgbClr val="2B2B2B"/>
                </a:highlight>
                <a:latin typeface="Arial"/>
                <a:ea typeface="Arial"/>
                <a:cs typeface="Arial"/>
                <a:sym typeface="Arial"/>
              </a:rPr>
              <a:t>"horizontal"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:background=</a:t>
            </a:r>
            <a:r>
              <a:rPr lang="ko" sz="900">
                <a:solidFill>
                  <a:srgbClr val="6A8759"/>
                </a:solidFill>
                <a:highlight>
                  <a:srgbClr val="2B2B2B"/>
                </a:highlight>
                <a:latin typeface="Arial"/>
                <a:ea typeface="Arial"/>
                <a:cs typeface="Arial"/>
                <a:sym typeface="Arial"/>
              </a:rPr>
              <a:t>"#33000000"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&lt;Button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"@+id/btnGo"</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"이동"</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:layout_weight=</a:t>
            </a:r>
            <a:r>
              <a:rPr lang="ko" sz="900">
                <a:solidFill>
                  <a:srgbClr val="6A8759"/>
                </a:solidFill>
                <a:highlight>
                  <a:srgbClr val="2B2B2B"/>
                </a:highlight>
                <a:latin typeface="Arial"/>
                <a:ea typeface="Arial"/>
                <a:cs typeface="Arial"/>
                <a:sym typeface="Arial"/>
              </a:rPr>
              <a:t>"1"</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&lt;Button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"@+id/btnPrev"</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"이전"</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:layout_weight=</a:t>
            </a:r>
            <a:r>
              <a:rPr lang="ko" sz="900">
                <a:solidFill>
                  <a:srgbClr val="6A8759"/>
                </a:solidFill>
                <a:highlight>
                  <a:srgbClr val="2B2B2B"/>
                </a:highlight>
                <a:latin typeface="Arial"/>
                <a:ea typeface="Arial"/>
                <a:cs typeface="Arial"/>
                <a:sym typeface="Arial"/>
              </a:rPr>
              <a:t>"1"</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&lt;Button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"@+id/btnNext"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a:t>
            </a:r>
            <a:r>
              <a:rPr lang="ko" sz="900">
                <a:solidFill>
                  <a:srgbClr val="6A8759"/>
                </a:solidFill>
                <a:highlight>
                  <a:srgbClr val="2B2B2B"/>
                </a:highlight>
                <a:latin typeface="Arial"/>
                <a:ea typeface="Arial"/>
                <a:cs typeface="Arial"/>
                <a:sym typeface="Arial"/>
              </a:rPr>
              <a:t>"다음"</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:layout_weight=</a:t>
            </a:r>
            <a:r>
              <a:rPr lang="ko" sz="900">
                <a:solidFill>
                  <a:srgbClr val="6A8759"/>
                </a:solidFill>
                <a:highlight>
                  <a:srgbClr val="2B2B2B"/>
                </a:highlight>
                <a:latin typeface="Arial"/>
                <a:ea typeface="Arial"/>
                <a:cs typeface="Arial"/>
                <a:sym typeface="Arial"/>
              </a:rPr>
              <a:t>"1"</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&lt;/LinearLayout&gt;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&lt;/LinearLayout&gt;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&lt;/RelativeLayout&gt;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E8BF6A"/>
              </a:solidFill>
              <a:highlight>
                <a:srgbClr val="2B2B2B"/>
              </a:highlight>
              <a:latin typeface="Arial"/>
              <a:ea typeface="Arial"/>
              <a:cs typeface="Arial"/>
              <a:sym typeface="Arial"/>
            </a:endParaRPr>
          </a:p>
          <a:p>
            <a:pPr marL="0" lvl="0" indent="0" algn="l" rtl="0">
              <a:spcBef>
                <a:spcPts val="0"/>
              </a:spcBef>
              <a:spcAft>
                <a:spcPts val="1600"/>
              </a:spcAft>
              <a:buNone/>
            </a:pPr>
            <a:endParaRPr sz="900">
              <a:solidFill>
                <a:srgbClr val="E8BF6A"/>
              </a:solidFill>
              <a:highlight>
                <a:srgbClr val="2B2B2B"/>
              </a:highlight>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82"/>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WebView</a:t>
            </a:r>
            <a:endParaRPr/>
          </a:p>
        </p:txBody>
      </p:sp>
      <p:sp>
        <p:nvSpPr>
          <p:cNvPr id="732" name="Google Shape;732;p82"/>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WebView 이해하기</a:t>
            </a:r>
            <a:endParaRPr/>
          </a:p>
          <a:p>
            <a:pPr marL="914400" marR="0" lvl="1" indent="-317500" algn="l" rtl="0">
              <a:lnSpc>
                <a:spcPct val="115000"/>
              </a:lnSpc>
              <a:spcBef>
                <a:spcPts val="0"/>
              </a:spcBef>
              <a:spcAft>
                <a:spcPts val="0"/>
              </a:spcAft>
              <a:buClr>
                <a:schemeClr val="dk2"/>
              </a:buClr>
              <a:buSzPts val="1400"/>
              <a:buFont typeface="Dotum"/>
              <a:buChar char="○"/>
            </a:pPr>
            <a:r>
              <a:rPr lang="ko"/>
              <a:t>예제 2. Navigation 기능</a:t>
            </a:r>
            <a:endParaRPr/>
          </a:p>
          <a:p>
            <a:pPr marL="1371600" marR="0" lvl="2" indent="-304800" algn="l" rtl="0">
              <a:lnSpc>
                <a:spcPct val="115000"/>
              </a:lnSpc>
              <a:spcBef>
                <a:spcPts val="0"/>
              </a:spcBef>
              <a:spcAft>
                <a:spcPts val="0"/>
              </a:spcAft>
              <a:buSzPts val="1200"/>
              <a:buChar char="■"/>
            </a:pPr>
            <a:r>
              <a:rPr lang="ko"/>
              <a:t>MainActivity.kt</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onPageFinished를 이용하여 웹페이지가 완벽하게 읽어졌는가에 대한 시점을 보장 받을 수 있다.</a:t>
            </a:r>
            <a:endParaRPr/>
          </a:p>
          <a:p>
            <a:pPr marL="1828800" lvl="3" indent="-304800" algn="l" rtl="0">
              <a:spcBef>
                <a:spcPts val="0"/>
              </a:spcBef>
              <a:spcAft>
                <a:spcPts val="0"/>
              </a:spcAft>
              <a:buSzPts val="1200"/>
              <a:buChar char="●"/>
            </a:pPr>
            <a:r>
              <a:rPr lang="ko"/>
              <a:t>코드에서는 로딩 상태를 알리던 progressBar가 사라지도록 만들었다.</a:t>
            </a:r>
            <a:endParaRPr/>
          </a:p>
        </p:txBody>
      </p:sp>
      <p:sp>
        <p:nvSpPr>
          <p:cNvPr id="733" name="Google Shape;733;p8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57</a:t>
            </a:fld>
            <a:endParaRPr sz="1000"/>
          </a:p>
        </p:txBody>
      </p:sp>
      <p:pic>
        <p:nvPicPr>
          <p:cNvPr id="734" name="Google Shape;734;p82"/>
          <p:cNvPicPr preferRelativeResize="0"/>
          <p:nvPr/>
        </p:nvPicPr>
        <p:blipFill>
          <a:blip r:embed="rId3">
            <a:alphaModFix/>
          </a:blip>
          <a:stretch>
            <a:fillRect/>
          </a:stretch>
        </p:blipFill>
        <p:spPr>
          <a:xfrm>
            <a:off x="670559" y="1351511"/>
            <a:ext cx="265498" cy="265498"/>
          </a:xfrm>
          <a:prstGeom prst="rect">
            <a:avLst/>
          </a:prstGeom>
          <a:noFill/>
          <a:ln>
            <a:noFill/>
          </a:ln>
        </p:spPr>
      </p:pic>
      <p:sp>
        <p:nvSpPr>
          <p:cNvPr id="735" name="Google Shape;735;p82"/>
          <p:cNvSpPr txBox="1">
            <a:spLocks noGrp="1"/>
          </p:cNvSpPr>
          <p:nvPr>
            <p:ph type="body" idx="2"/>
          </p:nvPr>
        </p:nvSpPr>
        <p:spPr>
          <a:xfrm>
            <a:off x="-75" y="1846963"/>
            <a:ext cx="7560000" cy="7616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package </a:t>
            </a:r>
            <a:r>
              <a:rPr lang="ko" sz="900">
                <a:solidFill>
                  <a:srgbClr val="A9B7C6"/>
                </a:solidFill>
                <a:highlight>
                  <a:srgbClr val="2B2B2B"/>
                </a:highlight>
                <a:latin typeface="Arial"/>
                <a:ea typeface="Arial"/>
                <a:cs typeface="Arial"/>
                <a:sym typeface="Arial"/>
              </a:rPr>
              <a:t>com.example.sampleproject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android.support.v7.app.AppCompatActivity</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android.os.Bundle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android.webkit.WebResourceRequest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android.webkit.WebView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android.webkit.WebViewClient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kotlinx.android.synthetic.main.activity_main.*</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class </a:t>
            </a:r>
            <a:r>
              <a:rPr lang="ko" sz="900">
                <a:solidFill>
                  <a:srgbClr val="A9B7C6"/>
                </a:solidFill>
                <a:highlight>
                  <a:srgbClr val="2B2B2B"/>
                </a:highlight>
                <a:latin typeface="Arial"/>
                <a:ea typeface="Arial"/>
                <a:cs typeface="Arial"/>
                <a:sym typeface="Arial"/>
              </a:rPr>
              <a:t>MainActivity : AppCompatActivity()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FFC66D"/>
                </a:solidFill>
                <a:highlight>
                  <a:srgbClr val="2B2B2B"/>
                </a:highlight>
                <a:latin typeface="Arial"/>
                <a:ea typeface="Arial"/>
                <a:cs typeface="Arial"/>
                <a:sym typeface="Arial"/>
              </a:rPr>
              <a:t>onCreate</a:t>
            </a:r>
            <a:r>
              <a:rPr lang="ko" sz="900">
                <a:solidFill>
                  <a:srgbClr val="A9B7C6"/>
                </a:solidFill>
                <a:highlight>
                  <a:srgbClr val="2B2B2B"/>
                </a:highlight>
                <a:latin typeface="Arial"/>
                <a:ea typeface="Arial"/>
                <a:cs typeface="Arial"/>
                <a:sym typeface="Arial"/>
              </a:rPr>
              <a:t>(savedInstanceState: Bundle?)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super</a:t>
            </a:r>
            <a:r>
              <a:rPr lang="ko" sz="900">
                <a:solidFill>
                  <a:srgbClr val="A9B7C6"/>
                </a:solidFill>
                <a:highlight>
                  <a:srgbClr val="2B2B2B"/>
                </a:highlight>
                <a:latin typeface="Arial"/>
                <a:ea typeface="Arial"/>
                <a:cs typeface="Arial"/>
                <a:sym typeface="Arial"/>
              </a:rPr>
              <a:t>.onCreate(savedInstanceState)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setContentView(R.layout.</a:t>
            </a:r>
            <a:r>
              <a:rPr lang="ko" sz="900" i="1">
                <a:solidFill>
                  <a:srgbClr val="9876AA"/>
                </a:solidFill>
                <a:highlight>
                  <a:srgbClr val="2B2B2B"/>
                </a:highlight>
                <a:latin typeface="Arial"/>
                <a:ea typeface="Arial"/>
                <a:cs typeface="Arial"/>
                <a:sym typeface="Arial"/>
              </a:rPr>
              <a:t>activity_main</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setUpUI()</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//초기 실행 시 해야 할 일</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fun </a:t>
            </a:r>
            <a:r>
              <a:rPr lang="ko" sz="900">
                <a:solidFill>
                  <a:srgbClr val="FFC66D"/>
                </a:solidFill>
                <a:highlight>
                  <a:srgbClr val="2B2B2B"/>
                </a:highlight>
                <a:latin typeface="Arial"/>
                <a:ea typeface="Arial"/>
                <a:cs typeface="Arial"/>
                <a:sym typeface="Arial"/>
              </a:rPr>
              <a:t>setUpUI</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setWebViewUI()</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//주소로 이동</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btnGo.setOnClickListener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wbMain.loadUrl(edtURL.</a:t>
            </a:r>
            <a:r>
              <a:rPr lang="ko" sz="900" i="1">
                <a:solidFill>
                  <a:srgbClr val="9876AA"/>
                </a:solidFill>
                <a:highlight>
                  <a:srgbClr val="2B2B2B"/>
                </a:highlight>
                <a:latin typeface="Arial"/>
                <a:ea typeface="Arial"/>
                <a:cs typeface="Arial"/>
                <a:sym typeface="Arial"/>
              </a:rPr>
              <a:t>text</a:t>
            </a:r>
            <a:r>
              <a:rPr lang="ko" sz="900">
                <a:solidFill>
                  <a:srgbClr val="A9B7C6"/>
                </a:solidFill>
                <a:highlight>
                  <a:srgbClr val="2B2B2B"/>
                </a:highlight>
                <a:latin typeface="Arial"/>
                <a:ea typeface="Arial"/>
                <a:cs typeface="Arial"/>
                <a:sym typeface="Arial"/>
              </a:rPr>
              <a:t>.toString())</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//바로 앞으로 이동</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btnNext.setOnClickListener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wbMain.goForward()</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//바로 전으로 이동</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btnPrev.setOnClickListener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wbMain.goBack()</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fun </a:t>
            </a:r>
            <a:r>
              <a:rPr lang="ko" sz="900">
                <a:solidFill>
                  <a:srgbClr val="FFC66D"/>
                </a:solidFill>
                <a:highlight>
                  <a:srgbClr val="2B2B2B"/>
                </a:highlight>
                <a:latin typeface="Arial"/>
                <a:ea typeface="Arial"/>
                <a:cs typeface="Arial"/>
                <a:sym typeface="Arial"/>
              </a:rPr>
              <a:t>setWebViewUI</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//웹페이지 진행 상황을 관리하는 클래스</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wbMain.</a:t>
            </a:r>
            <a:r>
              <a:rPr lang="ko" sz="900" i="1">
                <a:solidFill>
                  <a:srgbClr val="9876AA"/>
                </a:solidFill>
                <a:highlight>
                  <a:srgbClr val="2B2B2B"/>
                </a:highlight>
                <a:latin typeface="Arial"/>
                <a:ea typeface="Arial"/>
                <a:cs typeface="Arial"/>
                <a:sym typeface="Arial"/>
              </a:rPr>
              <a:t>webViewClient </a:t>
            </a:r>
            <a:r>
              <a:rPr lang="ko" sz="900">
                <a:solidFill>
                  <a:srgbClr val="A9B7C6"/>
                </a:solidFill>
                <a:highlight>
                  <a:srgbClr val="2B2B2B"/>
                </a:highlight>
                <a:latin typeface="Arial"/>
                <a:ea typeface="Arial"/>
                <a:cs typeface="Arial"/>
                <a:sym typeface="Arial"/>
              </a:rPr>
              <a:t>= WebClient()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//세팅을 가져오고 실행한다.</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set = wbMain.</a:t>
            </a:r>
            <a:r>
              <a:rPr lang="ko" sz="900" i="1">
                <a:solidFill>
                  <a:srgbClr val="9876AA"/>
                </a:solidFill>
                <a:highlight>
                  <a:srgbClr val="2B2B2B"/>
                </a:highlight>
                <a:latin typeface="Arial"/>
                <a:ea typeface="Arial"/>
                <a:cs typeface="Arial"/>
                <a:sym typeface="Arial"/>
              </a:rPr>
              <a:t>settings</a:t>
            </a:r>
            <a:endParaRPr sz="900" i="1">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i="1">
                <a:solidFill>
                  <a:srgbClr val="9876AA"/>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//자바스크립트를 사용 가능하게 하고 zoom을 false한다.</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set.</a:t>
            </a:r>
            <a:r>
              <a:rPr lang="ko" sz="900" i="1">
                <a:solidFill>
                  <a:srgbClr val="9876AA"/>
                </a:solidFill>
                <a:highlight>
                  <a:srgbClr val="2B2B2B"/>
                </a:highlight>
                <a:latin typeface="Arial"/>
                <a:ea typeface="Arial"/>
                <a:cs typeface="Arial"/>
                <a:sym typeface="Arial"/>
              </a:rPr>
              <a:t>javaScriptEnabled </a:t>
            </a: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true</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set.</a:t>
            </a:r>
            <a:r>
              <a:rPr lang="ko" sz="900" i="1">
                <a:solidFill>
                  <a:srgbClr val="9876AA"/>
                </a:solidFill>
                <a:highlight>
                  <a:srgbClr val="2B2B2B"/>
                </a:highlight>
                <a:latin typeface="Arial"/>
                <a:ea typeface="Arial"/>
                <a:cs typeface="Arial"/>
                <a:sym typeface="Arial"/>
              </a:rPr>
              <a:t>builtInZoomControls </a:t>
            </a: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false</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//이동한다</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wbMain.loadUrl(</a:t>
            </a:r>
            <a:r>
              <a:rPr lang="ko" sz="900">
                <a:solidFill>
                  <a:srgbClr val="6A8759"/>
                </a:solidFill>
                <a:highlight>
                  <a:srgbClr val="2B2B2B"/>
                </a:highlight>
                <a:latin typeface="Arial"/>
                <a:ea typeface="Arial"/>
                <a:cs typeface="Arial"/>
                <a:sym typeface="Arial"/>
              </a:rPr>
              <a:t>"https://m.blog.naver.com/PostList.nhn?blogId=jamduino"</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inner class </a:t>
            </a:r>
            <a:r>
              <a:rPr lang="ko" sz="900">
                <a:solidFill>
                  <a:srgbClr val="A9B7C6"/>
                </a:solidFill>
                <a:highlight>
                  <a:srgbClr val="2B2B2B"/>
                </a:highlight>
                <a:latin typeface="Arial"/>
                <a:ea typeface="Arial"/>
                <a:cs typeface="Arial"/>
                <a:sym typeface="Arial"/>
              </a:rPr>
              <a:t>WebClient: WebViewClient(){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//URL 호출하기 전</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FFC66D"/>
                </a:solidFill>
                <a:highlight>
                  <a:srgbClr val="2B2B2B"/>
                </a:highlight>
                <a:latin typeface="Arial"/>
                <a:ea typeface="Arial"/>
                <a:cs typeface="Arial"/>
                <a:sym typeface="Arial"/>
              </a:rPr>
              <a:t>shouldOverrideUrlLoading</a:t>
            </a:r>
            <a:r>
              <a:rPr lang="ko" sz="900">
                <a:solidFill>
                  <a:srgbClr val="A9B7C6"/>
                </a:solidFill>
                <a:highlight>
                  <a:srgbClr val="2B2B2B"/>
                </a:highlight>
                <a:latin typeface="Arial"/>
                <a:ea typeface="Arial"/>
                <a:cs typeface="Arial"/>
                <a:sym typeface="Arial"/>
              </a:rPr>
              <a:t>(view: WebView?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request: WebResourceRequest?): Boolean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prgLoading.</a:t>
            </a:r>
            <a:r>
              <a:rPr lang="ko" sz="900" i="1">
                <a:solidFill>
                  <a:srgbClr val="9876AA"/>
                </a:solidFill>
                <a:highlight>
                  <a:srgbClr val="2B2B2B"/>
                </a:highlight>
                <a:latin typeface="Arial"/>
                <a:ea typeface="Arial"/>
                <a:cs typeface="Arial"/>
                <a:sym typeface="Arial"/>
              </a:rPr>
              <a:t>visibility </a:t>
            </a:r>
            <a:r>
              <a:rPr lang="ko" sz="900">
                <a:solidFill>
                  <a:srgbClr val="A9B7C6"/>
                </a:solidFill>
                <a:highlight>
                  <a:srgbClr val="2B2B2B"/>
                </a:highlight>
                <a:latin typeface="Arial"/>
                <a:ea typeface="Arial"/>
                <a:cs typeface="Arial"/>
                <a:sym typeface="Arial"/>
              </a:rPr>
              <a:t>= View.</a:t>
            </a:r>
            <a:r>
              <a:rPr lang="ko" sz="900" i="1">
                <a:solidFill>
                  <a:srgbClr val="9876AA"/>
                </a:solidFill>
                <a:highlight>
                  <a:srgbClr val="2B2B2B"/>
                </a:highlight>
                <a:latin typeface="Arial"/>
                <a:ea typeface="Arial"/>
                <a:cs typeface="Arial"/>
                <a:sym typeface="Arial"/>
              </a:rPr>
              <a:t>VISIBLE</a:t>
            </a:r>
            <a:endParaRPr sz="900" i="1">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i="1">
                <a:solidFill>
                  <a:srgbClr val="9876AA"/>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super</a:t>
            </a:r>
            <a:r>
              <a:rPr lang="ko" sz="900">
                <a:solidFill>
                  <a:srgbClr val="A9B7C6"/>
                </a:solidFill>
                <a:highlight>
                  <a:srgbClr val="2B2B2B"/>
                </a:highlight>
                <a:latin typeface="Arial"/>
                <a:ea typeface="Arial"/>
                <a:cs typeface="Arial"/>
                <a:sym typeface="Arial"/>
              </a:rPr>
              <a:t>.shouldOverrideUrlLoading(view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request)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808080"/>
                </a:solidFill>
                <a:highlight>
                  <a:srgbClr val="2B2B2B"/>
                </a:highlight>
                <a:latin typeface="Arial"/>
                <a:ea typeface="Arial"/>
                <a:cs typeface="Arial"/>
                <a:sym typeface="Arial"/>
              </a:rPr>
              <a:t>//WebPage를 모두 읽었을 때,</a:t>
            </a:r>
            <a:endParaRPr sz="9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808080"/>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FFC66D"/>
                </a:solidFill>
                <a:highlight>
                  <a:srgbClr val="2B2B2B"/>
                </a:highlight>
                <a:latin typeface="Arial"/>
                <a:ea typeface="Arial"/>
                <a:cs typeface="Arial"/>
                <a:sym typeface="Arial"/>
              </a:rPr>
              <a:t>onPageFinished</a:t>
            </a:r>
            <a:r>
              <a:rPr lang="ko" sz="900">
                <a:solidFill>
                  <a:srgbClr val="A9B7C6"/>
                </a:solidFill>
                <a:highlight>
                  <a:srgbClr val="2B2B2B"/>
                </a:highlight>
                <a:latin typeface="Arial"/>
                <a:ea typeface="Arial"/>
                <a:cs typeface="Arial"/>
                <a:sym typeface="Arial"/>
              </a:rPr>
              <a:t>(view: WebView?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url: String?)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prgLoading.</a:t>
            </a:r>
            <a:r>
              <a:rPr lang="ko" sz="900" i="1">
                <a:solidFill>
                  <a:srgbClr val="9876AA"/>
                </a:solidFill>
                <a:highlight>
                  <a:srgbClr val="2B2B2B"/>
                </a:highlight>
                <a:latin typeface="Arial"/>
                <a:ea typeface="Arial"/>
                <a:cs typeface="Arial"/>
                <a:sym typeface="Arial"/>
              </a:rPr>
              <a:t>visibility </a:t>
            </a:r>
            <a:r>
              <a:rPr lang="ko" sz="900">
                <a:solidFill>
                  <a:srgbClr val="A9B7C6"/>
                </a:solidFill>
                <a:highlight>
                  <a:srgbClr val="2B2B2B"/>
                </a:highlight>
                <a:latin typeface="Arial"/>
                <a:ea typeface="Arial"/>
                <a:cs typeface="Arial"/>
                <a:sym typeface="Arial"/>
              </a:rPr>
              <a:t>= View.</a:t>
            </a:r>
            <a:r>
              <a:rPr lang="ko" sz="900" i="1">
                <a:solidFill>
                  <a:srgbClr val="9876AA"/>
                </a:solidFill>
                <a:highlight>
                  <a:srgbClr val="2B2B2B"/>
                </a:highlight>
                <a:latin typeface="Arial"/>
                <a:ea typeface="Arial"/>
                <a:cs typeface="Arial"/>
                <a:sym typeface="Arial"/>
              </a:rPr>
              <a:t>GONE</a:t>
            </a:r>
            <a:endParaRPr sz="900" i="1">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i="1">
                <a:solidFill>
                  <a:srgbClr val="9876AA"/>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super</a:t>
            </a:r>
            <a:r>
              <a:rPr lang="ko" sz="900">
                <a:solidFill>
                  <a:srgbClr val="A9B7C6"/>
                </a:solidFill>
                <a:highlight>
                  <a:srgbClr val="2B2B2B"/>
                </a:highlight>
                <a:latin typeface="Arial"/>
                <a:ea typeface="Arial"/>
                <a:cs typeface="Arial"/>
                <a:sym typeface="Arial"/>
              </a:rPr>
              <a:t>.onPageFinished(view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url)</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a:t>
            </a:r>
            <a:endParaRPr sz="9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E8BF6A"/>
              </a:solidFill>
              <a:highlight>
                <a:srgbClr val="2B2B2B"/>
              </a:highlight>
              <a:latin typeface="Arial"/>
              <a:ea typeface="Arial"/>
              <a:cs typeface="Arial"/>
              <a:sym typeface="Arial"/>
            </a:endParaRPr>
          </a:p>
          <a:p>
            <a:pPr marL="0" lvl="0" indent="0" algn="l" rtl="0">
              <a:spcBef>
                <a:spcPts val="0"/>
              </a:spcBef>
              <a:spcAft>
                <a:spcPts val="1600"/>
              </a:spcAft>
              <a:buNone/>
            </a:pPr>
            <a:endParaRPr/>
          </a:p>
        </p:txBody>
      </p:sp>
      <p:graphicFrame>
        <p:nvGraphicFramePr>
          <p:cNvPr id="736" name="Google Shape;736;p82"/>
          <p:cNvGraphicFramePr/>
          <p:nvPr/>
        </p:nvGraphicFramePr>
        <p:xfrm>
          <a:off x="3720600" y="1846968"/>
          <a:ext cx="3000000" cy="3000000"/>
        </p:xfrm>
        <a:graphic>
          <a:graphicData uri="http://schemas.openxmlformats.org/drawingml/2006/table">
            <a:tbl>
              <a:tblPr>
                <a:noFill/>
                <a:tableStyleId>{88B123CF-D1D6-4482-BBFA-B40B77DD781F}</a:tableStyleId>
              </a:tblPr>
              <a:tblGrid>
                <a:gridCol w="1501800">
                  <a:extLst>
                    <a:ext uri="{9D8B030D-6E8A-4147-A177-3AD203B41FA5}">
                      <a16:colId xmlns:a16="http://schemas.microsoft.com/office/drawing/2014/main" val="20000"/>
                    </a:ext>
                  </a:extLst>
                </a:gridCol>
                <a:gridCol w="233752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ko" sz="1200">
                          <a:latin typeface="Nanum Gothic"/>
                          <a:ea typeface="Nanum Gothic"/>
                          <a:cs typeface="Nanum Gothic"/>
                          <a:sym typeface="Nanum Gothic"/>
                        </a:rPr>
                        <a:t>클래스/메소드</a:t>
                      </a:r>
                      <a:endParaRPr sz="1200">
                        <a:latin typeface="Nanum Gothic"/>
                        <a:ea typeface="Nanum Gothic"/>
                        <a:cs typeface="Nanum Gothic"/>
                        <a:sym typeface="Nanum Gothic"/>
                      </a:endParaRPr>
                    </a:p>
                  </a:txBody>
                  <a:tcPr marL="75600" marR="75600" marT="142525" marB="142525">
                    <a:solidFill>
                      <a:srgbClr val="FFFFFF"/>
                    </a:solidFill>
                  </a:tcPr>
                </a:tc>
                <a:tc>
                  <a:txBody>
                    <a:bodyPr/>
                    <a:lstStyle/>
                    <a:p>
                      <a:pPr marL="0" lvl="0" indent="0" algn="ctr" rtl="0">
                        <a:spcBef>
                          <a:spcPts val="0"/>
                        </a:spcBef>
                        <a:spcAft>
                          <a:spcPts val="0"/>
                        </a:spcAft>
                        <a:buNone/>
                      </a:pPr>
                      <a:r>
                        <a:rPr lang="ko" sz="1200">
                          <a:latin typeface="Nanum Gothic"/>
                          <a:ea typeface="Nanum Gothic"/>
                          <a:cs typeface="Nanum Gothic"/>
                          <a:sym typeface="Nanum Gothic"/>
                        </a:rPr>
                        <a:t>설명</a:t>
                      </a:r>
                      <a:endParaRPr sz="1200">
                        <a:latin typeface="Nanum Gothic"/>
                        <a:ea typeface="Nanum Gothic"/>
                        <a:cs typeface="Nanum Gothic"/>
                        <a:sym typeface="Nanum Gothic"/>
                      </a:endParaRPr>
                    </a:p>
                  </a:txBody>
                  <a:tcPr marL="75600" marR="75600" marT="142525" marB="142525">
                    <a:solidFill>
                      <a:srgbClr val="FFFFFF"/>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ko" sz="1200" b="1">
                          <a:latin typeface="Nanum Gothic"/>
                          <a:ea typeface="Nanum Gothic"/>
                          <a:cs typeface="Nanum Gothic"/>
                          <a:sym typeface="Nanum Gothic"/>
                        </a:rPr>
                        <a:t>WebView의 goBack</a:t>
                      </a:r>
                      <a:endParaRPr sz="1200" b="1">
                        <a:latin typeface="Nanum Gothic"/>
                        <a:ea typeface="Nanum Gothic"/>
                        <a:cs typeface="Nanum Gothic"/>
                        <a:sym typeface="Nanum Gothic"/>
                      </a:endParaRPr>
                    </a:p>
                  </a:txBody>
                  <a:tcPr marL="75600" marR="75600" marT="142525" marB="142525">
                    <a:solidFill>
                      <a:srgbClr val="FFFFFF"/>
                    </a:solidFill>
                  </a:tcPr>
                </a:tc>
                <a:tc>
                  <a:txBody>
                    <a:bodyPr/>
                    <a:lstStyle/>
                    <a:p>
                      <a:pPr marL="0" lvl="0" indent="0" algn="l" rtl="0">
                        <a:spcBef>
                          <a:spcPts val="0"/>
                        </a:spcBef>
                        <a:spcAft>
                          <a:spcPts val="0"/>
                        </a:spcAft>
                        <a:buNone/>
                      </a:pPr>
                      <a:r>
                        <a:rPr lang="ko" sz="1200">
                          <a:latin typeface="Nanum Gothic"/>
                          <a:ea typeface="Nanum Gothic"/>
                          <a:cs typeface="Nanum Gothic"/>
                          <a:sym typeface="Nanum Gothic"/>
                        </a:rPr>
                        <a:t>히스토리에서 이전 페이지로 이동</a:t>
                      </a:r>
                      <a:endParaRPr sz="1200">
                        <a:latin typeface="Nanum Gothic"/>
                        <a:ea typeface="Nanum Gothic"/>
                        <a:cs typeface="Nanum Gothic"/>
                        <a:sym typeface="Nanum Gothic"/>
                      </a:endParaRPr>
                    </a:p>
                  </a:txBody>
                  <a:tcPr marL="75600" marR="75600" marT="142525" marB="142525">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ko" sz="1200" b="1">
                          <a:latin typeface="Nanum Gothic"/>
                          <a:ea typeface="Nanum Gothic"/>
                          <a:cs typeface="Nanum Gothic"/>
                          <a:sym typeface="Nanum Gothic"/>
                        </a:rPr>
                        <a:t>WebView의 goForward</a:t>
                      </a:r>
                      <a:endParaRPr sz="1200" b="1">
                        <a:latin typeface="Nanum Gothic"/>
                        <a:ea typeface="Nanum Gothic"/>
                        <a:cs typeface="Nanum Gothic"/>
                        <a:sym typeface="Nanum Gothic"/>
                      </a:endParaRPr>
                    </a:p>
                  </a:txBody>
                  <a:tcPr marL="75600" marR="75600" marT="142525" marB="142525">
                    <a:solidFill>
                      <a:srgbClr val="FFFFFF"/>
                    </a:solidFill>
                  </a:tcPr>
                </a:tc>
                <a:tc>
                  <a:txBody>
                    <a:bodyPr/>
                    <a:lstStyle/>
                    <a:p>
                      <a:pPr marL="0" lvl="0" indent="0" algn="l" rtl="0">
                        <a:spcBef>
                          <a:spcPts val="0"/>
                        </a:spcBef>
                        <a:spcAft>
                          <a:spcPts val="0"/>
                        </a:spcAft>
                        <a:buNone/>
                      </a:pPr>
                      <a:r>
                        <a:rPr lang="ko" sz="1200">
                          <a:latin typeface="Nanum Gothic"/>
                          <a:ea typeface="Nanum Gothic"/>
                          <a:cs typeface="Nanum Gothic"/>
                          <a:sym typeface="Nanum Gothic"/>
                        </a:rPr>
                        <a:t>히스토리에서 앞 페이지로 이동</a:t>
                      </a:r>
                      <a:endParaRPr sz="1200">
                        <a:latin typeface="Nanum Gothic"/>
                        <a:ea typeface="Nanum Gothic"/>
                        <a:cs typeface="Nanum Gothic"/>
                        <a:sym typeface="Nanum Gothic"/>
                      </a:endParaRPr>
                    </a:p>
                  </a:txBody>
                  <a:tcPr marL="75600" marR="75600" marT="142525" marB="142525">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ko" sz="1200" b="1">
                          <a:latin typeface="Nanum Gothic"/>
                          <a:ea typeface="Nanum Gothic"/>
                          <a:cs typeface="Nanum Gothic"/>
                          <a:sym typeface="Nanum Gothic"/>
                        </a:rPr>
                        <a:t>WebViewClient의 onPageFinished</a:t>
                      </a:r>
                      <a:endParaRPr sz="1200" b="1">
                        <a:latin typeface="Nanum Gothic"/>
                        <a:ea typeface="Nanum Gothic"/>
                        <a:cs typeface="Nanum Gothic"/>
                        <a:sym typeface="Nanum Gothic"/>
                      </a:endParaRPr>
                    </a:p>
                  </a:txBody>
                  <a:tcPr marL="75600" marR="75600" marT="142525" marB="142525">
                    <a:solidFill>
                      <a:srgbClr val="FFFFFF"/>
                    </a:solidFill>
                  </a:tcPr>
                </a:tc>
                <a:tc>
                  <a:txBody>
                    <a:bodyPr/>
                    <a:lstStyle/>
                    <a:p>
                      <a:pPr marL="0" lvl="0" indent="0" algn="l" rtl="0">
                        <a:spcBef>
                          <a:spcPts val="0"/>
                        </a:spcBef>
                        <a:spcAft>
                          <a:spcPts val="0"/>
                        </a:spcAft>
                        <a:buNone/>
                      </a:pPr>
                      <a:r>
                        <a:rPr lang="ko" sz="1200">
                          <a:latin typeface="Nanum Gothic"/>
                          <a:ea typeface="Nanum Gothic"/>
                          <a:cs typeface="Nanum Gothic"/>
                          <a:sym typeface="Nanum Gothic"/>
                        </a:rPr>
                        <a:t>웹페이지를 모두 가져왔을 때의 이벤트 핸들러</a:t>
                      </a:r>
                      <a:endParaRPr sz="1200">
                        <a:latin typeface="Nanum Gothic"/>
                        <a:ea typeface="Nanum Gothic"/>
                        <a:cs typeface="Nanum Gothic"/>
                        <a:sym typeface="Nanum Gothic"/>
                      </a:endParaRPr>
                    </a:p>
                  </a:txBody>
                  <a:tcPr marL="75600" marR="75600" marT="142525" marB="142525">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3"/>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WebView</a:t>
            </a:r>
            <a:endParaRPr/>
          </a:p>
        </p:txBody>
      </p:sp>
      <p:sp>
        <p:nvSpPr>
          <p:cNvPr id="742" name="Google Shape;742;p83"/>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WebView 이해하기</a:t>
            </a:r>
            <a:endParaRPr/>
          </a:p>
          <a:p>
            <a:pPr marL="914400" marR="0" lvl="1" indent="-317500" algn="l" rtl="0">
              <a:lnSpc>
                <a:spcPct val="115000"/>
              </a:lnSpc>
              <a:spcBef>
                <a:spcPts val="0"/>
              </a:spcBef>
              <a:spcAft>
                <a:spcPts val="0"/>
              </a:spcAft>
              <a:buClr>
                <a:schemeClr val="dk2"/>
              </a:buClr>
              <a:buSzPts val="1400"/>
              <a:buFont typeface="Dotum"/>
              <a:buChar char="○"/>
            </a:pPr>
            <a:r>
              <a:rPr lang="ko"/>
              <a:t>예제 2. Navigation 기능</a:t>
            </a:r>
            <a:endParaRPr/>
          </a:p>
          <a:p>
            <a:pPr marL="1371600" marR="0" lvl="2" indent="-304800" algn="l" rtl="0">
              <a:lnSpc>
                <a:spcPct val="115000"/>
              </a:lnSpc>
              <a:spcBef>
                <a:spcPts val="0"/>
              </a:spcBef>
              <a:spcAft>
                <a:spcPts val="0"/>
              </a:spcAft>
              <a:buSzPts val="1200"/>
              <a:buChar char="■"/>
            </a:pPr>
            <a:r>
              <a:rPr lang="ko"/>
              <a:t>완성</a:t>
            </a:r>
            <a:endParaRPr/>
          </a:p>
        </p:txBody>
      </p:sp>
      <p:sp>
        <p:nvSpPr>
          <p:cNvPr id="743" name="Google Shape;743;p83"/>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58</a:t>
            </a:fld>
            <a:endParaRPr sz="1000"/>
          </a:p>
        </p:txBody>
      </p:sp>
      <p:pic>
        <p:nvPicPr>
          <p:cNvPr id="744" name="Google Shape;744;p83"/>
          <p:cNvPicPr preferRelativeResize="0"/>
          <p:nvPr/>
        </p:nvPicPr>
        <p:blipFill>
          <a:blip r:embed="rId3">
            <a:alphaModFix/>
          </a:blip>
          <a:stretch>
            <a:fillRect/>
          </a:stretch>
        </p:blipFill>
        <p:spPr>
          <a:xfrm>
            <a:off x="658434" y="1352648"/>
            <a:ext cx="265498" cy="265498"/>
          </a:xfrm>
          <a:prstGeom prst="rect">
            <a:avLst/>
          </a:prstGeom>
          <a:noFill/>
          <a:ln>
            <a:noFill/>
          </a:ln>
        </p:spPr>
      </p:pic>
      <p:pic>
        <p:nvPicPr>
          <p:cNvPr id="745" name="Google Shape;745;p83"/>
          <p:cNvPicPr preferRelativeResize="0"/>
          <p:nvPr/>
        </p:nvPicPr>
        <p:blipFill rotWithShape="1">
          <a:blip r:embed="rId4">
            <a:alphaModFix/>
          </a:blip>
          <a:srcRect t="5669"/>
          <a:stretch/>
        </p:blipFill>
        <p:spPr>
          <a:xfrm>
            <a:off x="3913261" y="1986475"/>
            <a:ext cx="3221151" cy="5846199"/>
          </a:xfrm>
          <a:prstGeom prst="rect">
            <a:avLst/>
          </a:prstGeom>
          <a:noFill/>
          <a:ln>
            <a:noFill/>
          </a:ln>
        </p:spPr>
      </p:pic>
      <p:pic>
        <p:nvPicPr>
          <p:cNvPr id="746" name="Google Shape;746;p83"/>
          <p:cNvPicPr preferRelativeResize="0"/>
          <p:nvPr/>
        </p:nvPicPr>
        <p:blipFill rotWithShape="1">
          <a:blip r:embed="rId5">
            <a:alphaModFix/>
          </a:blip>
          <a:srcRect t="5829"/>
          <a:stretch/>
        </p:blipFill>
        <p:spPr>
          <a:xfrm>
            <a:off x="425588" y="1991511"/>
            <a:ext cx="3221151" cy="58361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4"/>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WebView</a:t>
            </a:r>
            <a:endParaRPr/>
          </a:p>
        </p:txBody>
      </p:sp>
      <p:sp>
        <p:nvSpPr>
          <p:cNvPr id="752" name="Google Shape;752;p84"/>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WebView 활용하기</a:t>
            </a:r>
            <a:endParaRPr/>
          </a:p>
          <a:p>
            <a:pPr marL="914400" marR="0" lvl="1" indent="-317500" algn="l" rtl="0">
              <a:lnSpc>
                <a:spcPct val="115000"/>
              </a:lnSpc>
              <a:spcBef>
                <a:spcPts val="0"/>
              </a:spcBef>
              <a:spcAft>
                <a:spcPts val="0"/>
              </a:spcAft>
              <a:buClr>
                <a:schemeClr val="dk2"/>
              </a:buClr>
              <a:buSzPts val="1400"/>
              <a:buFont typeface="Dotum"/>
              <a:buChar char="○"/>
            </a:pPr>
            <a:r>
              <a:rPr lang="ko"/>
              <a:t>BlogBook의 기능</a:t>
            </a:r>
            <a:endParaRPr/>
          </a:p>
          <a:p>
            <a:pPr marL="1371600" marR="0" lvl="2" indent="-317500" algn="l" rtl="0">
              <a:lnSpc>
                <a:spcPct val="115000"/>
              </a:lnSpc>
              <a:spcBef>
                <a:spcPts val="0"/>
              </a:spcBef>
              <a:spcAft>
                <a:spcPts val="0"/>
              </a:spcAft>
              <a:buSzPts val="1400"/>
              <a:buChar char="■"/>
            </a:pPr>
            <a:r>
              <a:rPr lang="ko"/>
              <a:t>좌측 메뉴를 누르면 지정된 웹 화면을 보여주면서 ‘블로그’의 포스팅을 보여주는 기능의 App이다.</a:t>
            </a:r>
            <a:endParaRPr/>
          </a:p>
          <a:p>
            <a:pPr marL="1371600" marR="0" lvl="2" indent="-317500" algn="l" rtl="0">
              <a:lnSpc>
                <a:spcPct val="115000"/>
              </a:lnSpc>
              <a:spcBef>
                <a:spcPts val="0"/>
              </a:spcBef>
              <a:spcAft>
                <a:spcPts val="0"/>
              </a:spcAft>
              <a:buSzPts val="1400"/>
              <a:buChar char="■"/>
            </a:pPr>
            <a:r>
              <a:rPr lang="ko"/>
              <a:t>왼쪽 메뉴를 선택하면 원하는 웹 페이지를 중앙에 보여준다.</a:t>
            </a:r>
            <a:endParaRPr/>
          </a:p>
          <a:p>
            <a:pPr marL="0" lvl="0" indent="0" algn="l" rtl="0">
              <a:spcBef>
                <a:spcPts val="1600"/>
              </a:spcBef>
              <a:spcAft>
                <a:spcPts val="0"/>
              </a:spcAft>
              <a:buNone/>
            </a:pPr>
            <a:endParaRPr/>
          </a:p>
          <a:p>
            <a:pPr marL="914400" lvl="1" indent="-317500" algn="l" rtl="0">
              <a:spcBef>
                <a:spcPts val="1600"/>
              </a:spcBef>
              <a:spcAft>
                <a:spcPts val="0"/>
              </a:spcAft>
              <a:buSzPts val="1400"/>
              <a:buChar char="○"/>
            </a:pPr>
            <a:r>
              <a:rPr lang="ko"/>
              <a:t>프로젝트 생성하기</a:t>
            </a:r>
            <a:endParaRPr/>
          </a:p>
          <a:p>
            <a:pPr marL="1371600" lvl="2" indent="-317500" algn="l" rtl="0">
              <a:spcBef>
                <a:spcPts val="0"/>
              </a:spcBef>
              <a:spcAft>
                <a:spcPts val="0"/>
              </a:spcAft>
              <a:buSzPts val="1400"/>
              <a:buChar char="■"/>
            </a:pPr>
            <a:r>
              <a:rPr lang="ko"/>
              <a:t>using_webview_blogbook 이라는 이름으로 프로젝트를 생성한다.</a:t>
            </a:r>
            <a:endParaRPr/>
          </a:p>
          <a:p>
            <a:pPr marL="1371600" lvl="2" indent="-317500" algn="l" rtl="0">
              <a:spcBef>
                <a:spcPts val="0"/>
              </a:spcBef>
              <a:spcAft>
                <a:spcPts val="0"/>
              </a:spcAft>
              <a:buSzPts val="1400"/>
              <a:buChar char="■"/>
            </a:pPr>
            <a:r>
              <a:rPr lang="ko"/>
              <a:t>MainActivity는 Navigation Drawer Activity로 생성하도록 한다.</a:t>
            </a:r>
            <a:endParaRPr/>
          </a:p>
          <a:p>
            <a:pPr marL="1371600" lvl="2" indent="-317500" algn="l" rtl="0">
              <a:spcBef>
                <a:spcPts val="0"/>
              </a:spcBef>
              <a:spcAft>
                <a:spcPts val="0"/>
              </a:spcAft>
              <a:buSzPts val="1400"/>
              <a:buChar char="■"/>
            </a:pPr>
            <a:r>
              <a:rPr lang="ko"/>
              <a:t>drawable 폴더의 배경에 사용할 image를 모두 복사해서 넣는다.</a:t>
            </a:r>
            <a:endParaRPr/>
          </a:p>
        </p:txBody>
      </p:sp>
      <p:sp>
        <p:nvSpPr>
          <p:cNvPr id="753" name="Google Shape;753;p8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59</a:t>
            </a:fld>
            <a:endParaRPr/>
          </a:p>
        </p:txBody>
      </p:sp>
      <p:pic>
        <p:nvPicPr>
          <p:cNvPr id="754" name="Google Shape;754;p84"/>
          <p:cNvPicPr preferRelativeResize="0"/>
          <p:nvPr/>
        </p:nvPicPr>
        <p:blipFill>
          <a:blip r:embed="rId3">
            <a:alphaModFix/>
          </a:blip>
          <a:stretch>
            <a:fillRect/>
          </a:stretch>
        </p:blipFill>
        <p:spPr>
          <a:xfrm>
            <a:off x="79800" y="4789975"/>
            <a:ext cx="3930526" cy="3189747"/>
          </a:xfrm>
          <a:prstGeom prst="rect">
            <a:avLst/>
          </a:prstGeom>
          <a:noFill/>
          <a:ln>
            <a:noFill/>
          </a:ln>
        </p:spPr>
      </p:pic>
      <p:pic>
        <p:nvPicPr>
          <p:cNvPr id="755" name="Google Shape;755;p84"/>
          <p:cNvPicPr preferRelativeResize="0"/>
          <p:nvPr/>
        </p:nvPicPr>
        <p:blipFill>
          <a:blip r:embed="rId4">
            <a:alphaModFix/>
          </a:blip>
          <a:stretch>
            <a:fillRect/>
          </a:stretch>
        </p:blipFill>
        <p:spPr>
          <a:xfrm>
            <a:off x="4010316" y="4789975"/>
            <a:ext cx="3396075" cy="3408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1"/>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anum Gothic"/>
              <a:buChar char="●"/>
            </a:pPr>
            <a:r>
              <a:rPr lang="ko"/>
              <a:t>코드 작성하기</a:t>
            </a:r>
            <a:endParaRPr/>
          </a:p>
          <a:p>
            <a:pPr marL="914400" marR="0" lvl="1" indent="-342900" algn="l" rtl="0">
              <a:lnSpc>
                <a:spcPct val="115000"/>
              </a:lnSpc>
              <a:spcBef>
                <a:spcPts val="0"/>
              </a:spcBef>
              <a:spcAft>
                <a:spcPts val="0"/>
              </a:spcAft>
              <a:buClr>
                <a:schemeClr val="dk2"/>
              </a:buClr>
              <a:buSzPts val="1800"/>
              <a:buFont typeface="Nanum Gothic"/>
              <a:buChar char="○"/>
            </a:pPr>
            <a:r>
              <a:rPr lang="ko"/>
              <a:t>정답 사과, 오답 사과 클래스 만들기</a:t>
            </a:r>
            <a:endParaRPr/>
          </a:p>
          <a:p>
            <a:pPr marL="1371600" marR="0" lvl="2" indent="-317500" algn="l" rtl="0">
              <a:lnSpc>
                <a:spcPct val="115000"/>
              </a:lnSpc>
              <a:spcBef>
                <a:spcPts val="0"/>
              </a:spcBef>
              <a:spcAft>
                <a:spcPts val="0"/>
              </a:spcAft>
              <a:buSzPts val="1400"/>
              <a:buChar char="■"/>
            </a:pPr>
            <a:r>
              <a:rPr lang="ko"/>
              <a:t>오답으로 처리할 기본 사과 클래스를 생성합니다.</a:t>
            </a:r>
            <a:endParaRPr/>
          </a:p>
          <a:p>
            <a:pPr marL="1371600" marR="0" lvl="0" indent="0" algn="l" rtl="0">
              <a:lnSpc>
                <a:spcPct val="115000"/>
              </a:lnSpc>
              <a:spcBef>
                <a:spcPts val="1600"/>
              </a:spcBef>
              <a:spcAft>
                <a:spcPts val="0"/>
              </a:spcAft>
              <a:buNone/>
            </a:pPr>
            <a:r>
              <a:rPr lang="ko"/>
              <a:t> </a:t>
            </a:r>
            <a:endParaRPr/>
          </a:p>
          <a:p>
            <a:pPr marL="1828800" marR="0" lvl="3" indent="-317500" algn="l" rtl="0">
              <a:lnSpc>
                <a:spcPct val="115000"/>
              </a:lnSpc>
              <a:spcBef>
                <a:spcPts val="1600"/>
              </a:spcBef>
              <a:spcAft>
                <a:spcPts val="0"/>
              </a:spcAft>
              <a:buSzPts val="1400"/>
              <a:buChar char="●"/>
            </a:pPr>
            <a:r>
              <a:rPr lang="ko"/>
              <a:t>x좌표와 y좌표, 사과가 떨어질 speed 변수를 사과 클래스 안에 만듭니다.</a:t>
            </a:r>
            <a:endParaRPr/>
          </a:p>
          <a:p>
            <a:pPr marL="1371600" marR="0" lvl="0" indent="0" algn="l" rtl="0">
              <a:lnSpc>
                <a:spcPct val="115000"/>
              </a:lnSpc>
              <a:spcBef>
                <a:spcPts val="1600"/>
              </a:spcBef>
              <a:spcAft>
                <a:spcPts val="0"/>
              </a:spcAft>
              <a:buNone/>
            </a:pPr>
            <a:r>
              <a:rPr lang="ko"/>
              <a:t> </a:t>
            </a:r>
            <a:endParaRPr/>
          </a:p>
          <a:p>
            <a:pPr marL="1828800" marR="0" lvl="3" indent="-317500" algn="l" rtl="0">
              <a:lnSpc>
                <a:spcPct val="115000"/>
              </a:lnSpc>
              <a:spcBef>
                <a:spcPts val="1600"/>
              </a:spcBef>
              <a:spcAft>
                <a:spcPts val="0"/>
              </a:spcAft>
              <a:buSzPts val="1400"/>
              <a:buChar char="●"/>
            </a:pPr>
            <a:r>
              <a:rPr lang="ko"/>
              <a:t>기본 생성자와 보조 생성자를 이용하여 클래스 객체를 초기화 합니다.</a:t>
            </a:r>
            <a:endParaRPr/>
          </a:p>
          <a:p>
            <a:pPr marL="1371600" marR="0" lvl="0" indent="0" algn="l" rtl="0">
              <a:lnSpc>
                <a:spcPct val="115000"/>
              </a:lnSpc>
              <a:spcBef>
                <a:spcPts val="1600"/>
              </a:spcBef>
              <a:spcAft>
                <a:spcPts val="0"/>
              </a:spcAft>
              <a:buNone/>
            </a:pPr>
            <a:r>
              <a:rPr lang="ko"/>
              <a:t> </a:t>
            </a:r>
            <a:endParaRPr/>
          </a:p>
          <a:p>
            <a:pPr marL="1371600" marR="0" lvl="0" indent="0" algn="l" rtl="0">
              <a:lnSpc>
                <a:spcPct val="115000"/>
              </a:lnSpc>
              <a:spcBef>
                <a:spcPts val="1600"/>
              </a:spcBef>
              <a:spcAft>
                <a:spcPts val="0"/>
              </a:spcAft>
              <a:buNone/>
            </a:pPr>
            <a:endParaRPr/>
          </a:p>
          <a:p>
            <a:pPr marL="1371600" marR="0" lvl="0" indent="0" algn="l" rtl="0">
              <a:lnSpc>
                <a:spcPct val="115000"/>
              </a:lnSpc>
              <a:spcBef>
                <a:spcPts val="1600"/>
              </a:spcBef>
              <a:spcAft>
                <a:spcPts val="0"/>
              </a:spcAft>
              <a:buNone/>
            </a:pPr>
            <a:endParaRPr/>
          </a:p>
          <a:p>
            <a:pPr marL="1371600" marR="0" lvl="0" indent="0" algn="l" rtl="0">
              <a:lnSpc>
                <a:spcPct val="115000"/>
              </a:lnSpc>
              <a:spcBef>
                <a:spcPts val="1600"/>
              </a:spcBef>
              <a:spcAft>
                <a:spcPts val="0"/>
              </a:spcAft>
              <a:buNone/>
            </a:pPr>
            <a:endParaRPr/>
          </a:p>
          <a:p>
            <a:pPr marL="1828800" marR="0" lvl="3" indent="-317500" algn="l" rtl="0">
              <a:lnSpc>
                <a:spcPct val="115000"/>
              </a:lnSpc>
              <a:spcBef>
                <a:spcPts val="1600"/>
              </a:spcBef>
              <a:spcAft>
                <a:spcPts val="0"/>
              </a:spcAft>
              <a:buSzPts val="1400"/>
              <a:buChar char="●"/>
            </a:pPr>
            <a:r>
              <a:rPr lang="ko"/>
              <a:t>사과 객체를 움직일 move 함수를 작성합니다.</a:t>
            </a:r>
            <a:endParaRPr/>
          </a:p>
          <a:p>
            <a:pPr marL="1371600" marR="0" lvl="0" indent="0" algn="l" rtl="0">
              <a:lnSpc>
                <a:spcPct val="115000"/>
              </a:lnSpc>
              <a:spcBef>
                <a:spcPts val="1600"/>
              </a:spcBef>
              <a:spcAft>
                <a:spcPts val="0"/>
              </a:spcAft>
              <a:buNone/>
            </a:pPr>
            <a:r>
              <a:rPr lang="ko"/>
              <a:t> </a:t>
            </a:r>
            <a:endParaRPr/>
          </a:p>
          <a:p>
            <a:pPr marL="1371600" marR="0" lvl="2" indent="-317500" algn="l" rtl="0">
              <a:lnSpc>
                <a:spcPct val="115000"/>
              </a:lnSpc>
              <a:spcBef>
                <a:spcPts val="1600"/>
              </a:spcBef>
              <a:spcAft>
                <a:spcPts val="0"/>
              </a:spcAft>
              <a:buSzPts val="1400"/>
              <a:buChar char="■"/>
            </a:pPr>
            <a:r>
              <a:rPr lang="ko"/>
              <a:t>기본 사과 클래스를 상속받는 정답 사과 클래스를 작성합니다.</a:t>
            </a:r>
            <a:endParaRPr/>
          </a:p>
        </p:txBody>
      </p:sp>
      <p:sp>
        <p:nvSpPr>
          <p:cNvPr id="147" name="Google Shape;147;p31"/>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148" name="Google Shape;148;p3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6</a:t>
            </a:fld>
            <a:endParaRPr sz="2400"/>
          </a:p>
        </p:txBody>
      </p:sp>
      <p:sp>
        <p:nvSpPr>
          <p:cNvPr id="149" name="Google Shape;149;p31"/>
          <p:cNvSpPr txBox="1"/>
          <p:nvPr/>
        </p:nvSpPr>
        <p:spPr>
          <a:xfrm>
            <a:off x="2531175" y="6887625"/>
            <a:ext cx="1498200" cy="698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fun </a:t>
            </a:r>
            <a:r>
              <a:rPr lang="ko" sz="1200">
                <a:solidFill>
                  <a:srgbClr val="FFC66D"/>
                </a:solidFill>
                <a:highlight>
                  <a:srgbClr val="2B2B2B"/>
                </a:highlight>
              </a:rPr>
              <a:t>move</a:t>
            </a:r>
            <a:r>
              <a:rPr lang="ko" sz="1200">
                <a:solidFill>
                  <a:srgbClr val="A9B7C6"/>
                </a:solidFill>
                <a:highlight>
                  <a:srgbClr val="2B2B2B"/>
                </a:highlight>
              </a:rPr>
              <a:t>(){</a:t>
            </a:r>
            <a:endParaRPr sz="1200">
              <a:solidFill>
                <a:srgbClr val="A9B7C6"/>
              </a:solidFill>
              <a:highlight>
                <a:srgbClr val="2B2B2B"/>
              </a:highlight>
            </a:endParaRPr>
          </a:p>
          <a:p>
            <a:pPr marL="0" lvl="0" indent="457200" algn="l" rtl="0">
              <a:spcBef>
                <a:spcPts val="0"/>
              </a:spcBef>
              <a:spcAft>
                <a:spcPts val="0"/>
              </a:spcAft>
              <a:buNone/>
            </a:pP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speed</a:t>
            </a:r>
            <a:endParaRPr sz="1200">
              <a:solidFill>
                <a:srgbClr val="9876AA"/>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
        <p:nvSpPr>
          <p:cNvPr id="150" name="Google Shape;150;p31"/>
          <p:cNvSpPr txBox="1"/>
          <p:nvPr/>
        </p:nvSpPr>
        <p:spPr>
          <a:xfrm>
            <a:off x="2531175" y="3152400"/>
            <a:ext cx="1498200" cy="698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var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var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var </a:t>
            </a:r>
            <a:r>
              <a:rPr lang="ko" sz="1200">
                <a:solidFill>
                  <a:srgbClr val="9876AA"/>
                </a:solidFill>
                <a:highlight>
                  <a:srgbClr val="2B2B2B"/>
                </a:highlight>
              </a:rPr>
              <a:t>speed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p:txBody>
      </p:sp>
      <p:sp>
        <p:nvSpPr>
          <p:cNvPr id="151" name="Google Shape;151;p31"/>
          <p:cNvSpPr txBox="1"/>
          <p:nvPr/>
        </p:nvSpPr>
        <p:spPr>
          <a:xfrm>
            <a:off x="2080225" y="1963825"/>
            <a:ext cx="1498200" cy="698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open class </a:t>
            </a:r>
            <a:r>
              <a:rPr lang="ko" sz="1200">
                <a:solidFill>
                  <a:srgbClr val="A9B7C6"/>
                </a:solidFill>
                <a:highlight>
                  <a:srgbClr val="2B2B2B"/>
                </a:highlight>
              </a:rPr>
              <a:t>Apple{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
        <p:nvSpPr>
          <p:cNvPr id="152" name="Google Shape;152;p31"/>
          <p:cNvSpPr txBox="1"/>
          <p:nvPr/>
        </p:nvSpPr>
        <p:spPr>
          <a:xfrm>
            <a:off x="2531175" y="4460213"/>
            <a:ext cx="3229500" cy="19638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constructor</a:t>
            </a:r>
            <a:r>
              <a:rPr lang="ko" sz="1200">
                <a:solidFill>
                  <a:srgbClr val="A9B7C6"/>
                </a:solidFill>
                <a:highlight>
                  <a:srgbClr val="2B2B2B"/>
                </a:highlight>
              </a:rPr>
              <a:t>(){</a:t>
            </a:r>
            <a:endParaRPr sz="1200">
              <a:solidFill>
                <a:srgbClr val="A9B7C6"/>
              </a:solidFill>
              <a:highlight>
                <a:srgbClr val="2B2B2B"/>
              </a:highlight>
            </a:endParaRPr>
          </a:p>
          <a:p>
            <a:pPr marL="0" lvl="0" indent="457200" algn="l" rtl="0">
              <a:spcBef>
                <a:spcPts val="0"/>
              </a:spcBef>
              <a:spcAft>
                <a:spcPts val="0"/>
              </a:spcAft>
              <a:buNone/>
            </a:pP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457200" algn="l" rtl="0">
              <a:spcBef>
                <a:spcPts val="0"/>
              </a:spcBef>
              <a:spcAft>
                <a:spcPts val="0"/>
              </a:spcAft>
              <a:buNone/>
            </a:pP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457200" algn="l" rtl="0">
              <a:spcBef>
                <a:spcPts val="0"/>
              </a:spcBef>
              <a:spcAft>
                <a:spcPts val="0"/>
              </a:spcAft>
              <a:buNone/>
            </a:pPr>
            <a:r>
              <a:rPr lang="ko" sz="1200">
                <a:solidFill>
                  <a:srgbClr val="9876AA"/>
                </a:solidFill>
                <a:highlight>
                  <a:srgbClr val="2B2B2B"/>
                </a:highlight>
              </a:rPr>
              <a:t>speed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constructor</a:t>
            </a:r>
            <a:r>
              <a:rPr lang="ko" sz="1200">
                <a:solidFill>
                  <a:srgbClr val="A9B7C6"/>
                </a:solidFill>
                <a:highlight>
                  <a:srgbClr val="2B2B2B"/>
                </a:highlight>
              </a:rPr>
              <a:t>(x: Int</a:t>
            </a:r>
            <a:r>
              <a:rPr lang="ko" sz="1200">
                <a:solidFill>
                  <a:srgbClr val="CC7832"/>
                </a:solidFill>
                <a:highlight>
                  <a:srgbClr val="2B2B2B"/>
                </a:highlight>
              </a:rPr>
              <a:t>, </a:t>
            </a:r>
            <a:r>
              <a:rPr lang="ko" sz="1200">
                <a:solidFill>
                  <a:srgbClr val="A9B7C6"/>
                </a:solidFill>
                <a:highlight>
                  <a:srgbClr val="2B2B2B"/>
                </a:highlight>
              </a:rPr>
              <a:t>y: Int</a:t>
            </a:r>
            <a:r>
              <a:rPr lang="ko" sz="1200">
                <a:solidFill>
                  <a:srgbClr val="CC7832"/>
                </a:solidFill>
                <a:highlight>
                  <a:srgbClr val="2B2B2B"/>
                </a:highlight>
              </a:rPr>
              <a:t>, </a:t>
            </a:r>
            <a:r>
              <a:rPr lang="ko" sz="1200">
                <a:solidFill>
                  <a:srgbClr val="A9B7C6"/>
                </a:solidFill>
                <a:highlight>
                  <a:srgbClr val="2B2B2B"/>
                </a:highlight>
              </a:rPr>
              <a:t>speed: Int):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457200" algn="l" rtl="0">
              <a:spcBef>
                <a:spcPts val="0"/>
              </a:spcBef>
              <a:spcAft>
                <a:spcPts val="0"/>
              </a:spcAft>
              <a:buNone/>
            </a:pP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a:t>
            </a:r>
            <a:endParaRPr sz="1200">
              <a:solidFill>
                <a:srgbClr val="A9B7C6"/>
              </a:solidFill>
              <a:highlight>
                <a:srgbClr val="2B2B2B"/>
              </a:highlight>
            </a:endParaRPr>
          </a:p>
          <a:p>
            <a:pPr marL="0" lvl="0" indent="457200" algn="l" rtl="0">
              <a:spcBef>
                <a:spcPts val="0"/>
              </a:spcBef>
              <a:spcAft>
                <a:spcPts val="0"/>
              </a:spcAft>
              <a:buNone/>
            </a:pP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y</a:t>
            </a:r>
            <a:endParaRPr sz="1200">
              <a:solidFill>
                <a:srgbClr val="A9B7C6"/>
              </a:solidFill>
              <a:highlight>
                <a:srgbClr val="2B2B2B"/>
              </a:highlight>
            </a:endParaRPr>
          </a:p>
          <a:p>
            <a:pPr marL="0" lvl="0" indent="457200" algn="l" rtl="0">
              <a:spcBef>
                <a:spcPts val="0"/>
              </a:spcBef>
              <a:spcAft>
                <a:spcPts val="0"/>
              </a:spcAft>
              <a:buNone/>
            </a:pP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speed </a:t>
            </a:r>
            <a:r>
              <a:rPr lang="ko" sz="1200">
                <a:solidFill>
                  <a:srgbClr val="A9B7C6"/>
                </a:solidFill>
                <a:highlight>
                  <a:srgbClr val="2B2B2B"/>
                </a:highlight>
              </a:rPr>
              <a:t>= speed</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808080"/>
              </a:solidFill>
              <a:highlight>
                <a:srgbClr val="2B2B2B"/>
              </a:highlight>
            </a:endParaRPr>
          </a:p>
        </p:txBody>
      </p:sp>
      <p:sp>
        <p:nvSpPr>
          <p:cNvPr id="153" name="Google Shape;153;p31"/>
          <p:cNvSpPr txBox="1"/>
          <p:nvPr/>
        </p:nvSpPr>
        <p:spPr>
          <a:xfrm>
            <a:off x="2080225" y="7886125"/>
            <a:ext cx="4458900" cy="3858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AnswerApple(x: Int</a:t>
            </a:r>
            <a:r>
              <a:rPr lang="ko" sz="1200">
                <a:solidFill>
                  <a:srgbClr val="CC7832"/>
                </a:solidFill>
                <a:highlight>
                  <a:srgbClr val="2B2B2B"/>
                </a:highlight>
              </a:rPr>
              <a:t>, </a:t>
            </a:r>
            <a:r>
              <a:rPr lang="ko" sz="1200">
                <a:solidFill>
                  <a:srgbClr val="A9B7C6"/>
                </a:solidFill>
                <a:highlight>
                  <a:srgbClr val="2B2B2B"/>
                </a:highlight>
              </a:rPr>
              <a:t>y: Int</a:t>
            </a:r>
            <a:r>
              <a:rPr lang="ko" sz="1200">
                <a:solidFill>
                  <a:srgbClr val="CC7832"/>
                </a:solidFill>
                <a:highlight>
                  <a:srgbClr val="2B2B2B"/>
                </a:highlight>
              </a:rPr>
              <a:t>, </a:t>
            </a:r>
            <a:r>
              <a:rPr lang="ko" sz="1200">
                <a:solidFill>
                  <a:srgbClr val="A9B7C6"/>
                </a:solidFill>
                <a:highlight>
                  <a:srgbClr val="2B2B2B"/>
                </a:highlight>
              </a:rPr>
              <a:t>speed: Int): Apple(x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a:t>
            </a:r>
            <a:r>
              <a:rPr lang="ko" sz="1200">
                <a:solidFill>
                  <a:srgbClr val="A9B7C6"/>
                </a:solidFill>
                <a:highlight>
                  <a:srgbClr val="2B2B2B"/>
                </a:highlight>
              </a:rPr>
              <a:t>speed)</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5"/>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WebView</a:t>
            </a:r>
            <a:endParaRPr/>
          </a:p>
        </p:txBody>
      </p:sp>
      <p:sp>
        <p:nvSpPr>
          <p:cNvPr id="761" name="Google Shape;761;p85"/>
          <p:cNvSpPr txBox="1">
            <a:spLocks noGrp="1"/>
          </p:cNvSpPr>
          <p:nvPr>
            <p:ph type="body" idx="1"/>
          </p:nvPr>
        </p:nvSpPr>
        <p:spPr>
          <a:xfrm>
            <a:off x="0" y="984325"/>
            <a:ext cx="3130500" cy="870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WebView 활용하기</a:t>
            </a:r>
            <a:endParaRPr/>
          </a:p>
          <a:p>
            <a:pPr marL="914400" marR="0" lvl="1" indent="-317500" algn="l" rtl="0">
              <a:lnSpc>
                <a:spcPct val="115000"/>
              </a:lnSpc>
              <a:spcBef>
                <a:spcPts val="0"/>
              </a:spcBef>
              <a:spcAft>
                <a:spcPts val="0"/>
              </a:spcAft>
              <a:buClr>
                <a:schemeClr val="dk2"/>
              </a:buClr>
              <a:buSzPts val="1400"/>
              <a:buFont typeface="Dotum"/>
              <a:buChar char="○"/>
            </a:pPr>
            <a:r>
              <a:rPr lang="ko"/>
              <a:t>nav_header_main.xml 수정</a:t>
            </a:r>
            <a:endParaRPr/>
          </a:p>
        </p:txBody>
      </p:sp>
      <p:sp>
        <p:nvSpPr>
          <p:cNvPr id="762" name="Google Shape;762;p85"/>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60</a:t>
            </a:fld>
            <a:endParaRPr sz="1000"/>
          </a:p>
        </p:txBody>
      </p:sp>
      <p:pic>
        <p:nvPicPr>
          <p:cNvPr id="763" name="Google Shape;763;p85"/>
          <p:cNvPicPr preferRelativeResize="0"/>
          <p:nvPr/>
        </p:nvPicPr>
        <p:blipFill>
          <a:blip r:embed="rId3">
            <a:alphaModFix/>
          </a:blip>
          <a:stretch>
            <a:fillRect/>
          </a:stretch>
        </p:blipFill>
        <p:spPr>
          <a:xfrm>
            <a:off x="124450" y="1710350"/>
            <a:ext cx="2881600" cy="2554550"/>
          </a:xfrm>
          <a:prstGeom prst="rect">
            <a:avLst/>
          </a:prstGeom>
          <a:noFill/>
          <a:ln>
            <a:noFill/>
          </a:ln>
        </p:spPr>
      </p:pic>
      <p:sp>
        <p:nvSpPr>
          <p:cNvPr id="764" name="Google Shape;764;p85"/>
          <p:cNvSpPr txBox="1">
            <a:spLocks noGrp="1"/>
          </p:cNvSpPr>
          <p:nvPr>
            <p:ph type="body" idx="2"/>
          </p:nvPr>
        </p:nvSpPr>
        <p:spPr>
          <a:xfrm>
            <a:off x="124450" y="4364075"/>
            <a:ext cx="5694300" cy="6147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&lt;?</a:t>
            </a:r>
            <a:r>
              <a:rPr lang="ko" sz="1100">
                <a:solidFill>
                  <a:srgbClr val="BABABA"/>
                </a:solidFill>
                <a:highlight>
                  <a:srgbClr val="2B2B2B"/>
                </a:highlight>
                <a:latin typeface="Arial"/>
                <a:ea typeface="Arial"/>
                <a:cs typeface="Arial"/>
                <a:sym typeface="Arial"/>
              </a:rPr>
              <a:t>xml version=</a:t>
            </a:r>
            <a:r>
              <a:rPr lang="ko" sz="1100">
                <a:solidFill>
                  <a:srgbClr val="6A8759"/>
                </a:solidFill>
                <a:highlight>
                  <a:srgbClr val="2B2B2B"/>
                </a:highlight>
                <a:latin typeface="Arial"/>
                <a:ea typeface="Arial"/>
                <a:cs typeface="Arial"/>
                <a:sym typeface="Arial"/>
              </a:rPr>
              <a:t>"1.0" </a:t>
            </a:r>
            <a:r>
              <a:rPr lang="ko" sz="1100">
                <a:solidFill>
                  <a:srgbClr val="BABABA"/>
                </a:solidFill>
                <a:highlight>
                  <a:srgbClr val="2B2B2B"/>
                </a:highlight>
                <a:latin typeface="Arial"/>
                <a:ea typeface="Arial"/>
                <a:cs typeface="Arial"/>
                <a:sym typeface="Arial"/>
              </a:rPr>
              <a:t>encoding=</a:t>
            </a:r>
            <a:r>
              <a:rPr lang="ko" sz="1100">
                <a:solidFill>
                  <a:srgbClr val="6A8759"/>
                </a:solidFill>
                <a:highlight>
                  <a:srgbClr val="2B2B2B"/>
                </a:highlight>
                <a:latin typeface="Arial"/>
                <a:ea typeface="Arial"/>
                <a:cs typeface="Arial"/>
                <a:sym typeface="Arial"/>
              </a:rPr>
              <a:t>"utf-8"</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&lt;LinearLayout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a:t>
            </a:r>
            <a:r>
              <a:rPr lang="ko" sz="1100">
                <a:solidFill>
                  <a:srgbClr val="BABABA"/>
                </a:solidFill>
                <a:highlight>
                  <a:srgbClr val="2B2B2B"/>
                </a:highlight>
                <a:latin typeface="Arial"/>
                <a:ea typeface="Arial"/>
                <a:cs typeface="Arial"/>
                <a:sym typeface="Arial"/>
              </a:rPr>
              <a:t>xmlns:</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a:t>
            </a:r>
            <a:r>
              <a:rPr lang="ko" sz="1100">
                <a:solidFill>
                  <a:srgbClr val="6A8759"/>
                </a:solidFill>
                <a:highlight>
                  <a:srgbClr val="2B2B2B"/>
                </a:highlight>
                <a:latin typeface="Arial"/>
                <a:ea typeface="Arial"/>
                <a:cs typeface="Arial"/>
                <a:sym typeface="Arial"/>
              </a:rPr>
              <a:t>"http://schemas.android.com/apk/res/android"</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:layout_width=</a:t>
            </a:r>
            <a:r>
              <a:rPr lang="ko" sz="1100">
                <a:solidFill>
                  <a:srgbClr val="6A8759"/>
                </a:solidFill>
                <a:highlight>
                  <a:srgbClr val="2B2B2B"/>
                </a:highlight>
                <a:latin typeface="Arial"/>
                <a:ea typeface="Arial"/>
                <a:cs typeface="Arial"/>
                <a:sym typeface="Arial"/>
              </a:rPr>
              <a:t>"match_parent"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:layout_height=</a:t>
            </a:r>
            <a:r>
              <a:rPr lang="ko" sz="1100">
                <a:solidFill>
                  <a:srgbClr val="6A8759"/>
                </a:solidFill>
                <a:highlight>
                  <a:srgbClr val="2B2B2B"/>
                </a:highlight>
                <a:latin typeface="Arial"/>
                <a:ea typeface="Arial"/>
                <a:cs typeface="Arial"/>
                <a:sym typeface="Arial"/>
              </a:rPr>
              <a:t>"@dimen/nav_header_height"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:background=</a:t>
            </a:r>
            <a:r>
              <a:rPr lang="ko" sz="1100">
                <a:solidFill>
                  <a:srgbClr val="6A8759"/>
                </a:solidFill>
                <a:highlight>
                  <a:srgbClr val="2B2B2B"/>
                </a:highlight>
                <a:latin typeface="Arial"/>
                <a:ea typeface="Arial"/>
                <a:cs typeface="Arial"/>
                <a:sym typeface="Arial"/>
              </a:rPr>
              <a:t>"@drawable/coding_background"</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:alpha=</a:t>
            </a:r>
            <a:r>
              <a:rPr lang="ko" sz="1100">
                <a:solidFill>
                  <a:srgbClr val="6A8759"/>
                </a:solidFill>
                <a:highlight>
                  <a:srgbClr val="2B2B2B"/>
                </a:highlight>
                <a:latin typeface="Arial"/>
                <a:ea typeface="Arial"/>
                <a:cs typeface="Arial"/>
                <a:sym typeface="Arial"/>
              </a:rPr>
              <a:t>"0.5"</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:paddingBottom=</a:t>
            </a:r>
            <a:r>
              <a:rPr lang="ko" sz="1100">
                <a:solidFill>
                  <a:srgbClr val="6A8759"/>
                </a:solidFill>
                <a:highlight>
                  <a:srgbClr val="2B2B2B"/>
                </a:highlight>
                <a:latin typeface="Arial"/>
                <a:ea typeface="Arial"/>
                <a:cs typeface="Arial"/>
                <a:sym typeface="Arial"/>
              </a:rPr>
              <a:t>"@dimen/activity_vertical_margin"</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:paddingLeft=</a:t>
            </a:r>
            <a:r>
              <a:rPr lang="ko" sz="1100">
                <a:solidFill>
                  <a:srgbClr val="6A8759"/>
                </a:solidFill>
                <a:highlight>
                  <a:srgbClr val="2B2B2B"/>
                </a:highlight>
                <a:latin typeface="Arial"/>
                <a:ea typeface="Arial"/>
                <a:cs typeface="Arial"/>
                <a:sym typeface="Arial"/>
              </a:rPr>
              <a:t>"@dimen/activity_horizontal_margin"</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:paddingRight=</a:t>
            </a:r>
            <a:r>
              <a:rPr lang="ko" sz="1100">
                <a:solidFill>
                  <a:srgbClr val="6A8759"/>
                </a:solidFill>
                <a:highlight>
                  <a:srgbClr val="2B2B2B"/>
                </a:highlight>
                <a:latin typeface="Arial"/>
                <a:ea typeface="Arial"/>
                <a:cs typeface="Arial"/>
                <a:sym typeface="Arial"/>
              </a:rPr>
              <a:t>"@dimen/activity_horizontal_margin"</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:paddingTop=</a:t>
            </a:r>
            <a:r>
              <a:rPr lang="ko" sz="1100">
                <a:solidFill>
                  <a:srgbClr val="6A8759"/>
                </a:solidFill>
                <a:highlight>
                  <a:srgbClr val="2B2B2B"/>
                </a:highlight>
                <a:latin typeface="Arial"/>
                <a:ea typeface="Arial"/>
                <a:cs typeface="Arial"/>
                <a:sym typeface="Arial"/>
              </a:rPr>
              <a:t>"@dimen/activity_vertical_margin"</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:theme=</a:t>
            </a:r>
            <a:r>
              <a:rPr lang="ko" sz="1100">
                <a:solidFill>
                  <a:srgbClr val="6A8759"/>
                </a:solidFill>
                <a:highlight>
                  <a:srgbClr val="2B2B2B"/>
                </a:highlight>
                <a:latin typeface="Arial"/>
                <a:ea typeface="Arial"/>
                <a:cs typeface="Arial"/>
                <a:sym typeface="Arial"/>
              </a:rPr>
              <a:t>"@style/ThemeOverlay.AppCompat.Dark"</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:orientation=</a:t>
            </a:r>
            <a:r>
              <a:rPr lang="ko" sz="1100">
                <a:solidFill>
                  <a:srgbClr val="6A8759"/>
                </a:solidFill>
                <a:highlight>
                  <a:srgbClr val="2B2B2B"/>
                </a:highlight>
                <a:latin typeface="Arial"/>
                <a:ea typeface="Arial"/>
                <a:cs typeface="Arial"/>
                <a:sym typeface="Arial"/>
              </a:rPr>
              <a:t>"vertical"</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:gravity=</a:t>
            </a:r>
            <a:r>
              <a:rPr lang="ko" sz="1100">
                <a:solidFill>
                  <a:srgbClr val="6A8759"/>
                </a:solidFill>
                <a:highlight>
                  <a:srgbClr val="2B2B2B"/>
                </a:highlight>
                <a:latin typeface="Arial"/>
                <a:ea typeface="Arial"/>
                <a:cs typeface="Arial"/>
                <a:sym typeface="Arial"/>
              </a:rPr>
              <a:t>"bottom"</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&lt;ImageView</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:id=</a:t>
            </a:r>
            <a:r>
              <a:rPr lang="ko" sz="1100">
                <a:solidFill>
                  <a:srgbClr val="6A8759"/>
                </a:solidFill>
                <a:highlight>
                  <a:srgbClr val="2B2B2B"/>
                </a:highlight>
                <a:latin typeface="Arial"/>
                <a:ea typeface="Arial"/>
                <a:cs typeface="Arial"/>
                <a:sym typeface="Arial"/>
              </a:rPr>
              <a:t>"@+id/imgLogo"</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:layout_width=</a:t>
            </a:r>
            <a:r>
              <a:rPr lang="ko" sz="1100">
                <a:solidFill>
                  <a:srgbClr val="6A8759"/>
                </a:solidFill>
                <a:highlight>
                  <a:srgbClr val="2B2B2B"/>
                </a:highlight>
                <a:latin typeface="Arial"/>
                <a:ea typeface="Arial"/>
                <a:cs typeface="Arial"/>
                <a:sym typeface="Arial"/>
              </a:rPr>
              <a:t>"100dp"</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:layout_height=</a:t>
            </a:r>
            <a:r>
              <a:rPr lang="ko" sz="1100">
                <a:solidFill>
                  <a:srgbClr val="6A8759"/>
                </a:solidFill>
                <a:highlight>
                  <a:srgbClr val="2B2B2B"/>
                </a:highlight>
                <a:latin typeface="Arial"/>
                <a:ea typeface="Arial"/>
                <a:cs typeface="Arial"/>
                <a:sym typeface="Arial"/>
              </a:rPr>
              <a:t>"42dp"</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:paddingTop=</a:t>
            </a:r>
            <a:r>
              <a:rPr lang="ko" sz="1100">
                <a:solidFill>
                  <a:srgbClr val="6A8759"/>
                </a:solidFill>
                <a:highlight>
                  <a:srgbClr val="2B2B2B"/>
                </a:highlight>
                <a:latin typeface="Arial"/>
                <a:ea typeface="Arial"/>
                <a:cs typeface="Arial"/>
                <a:sym typeface="Arial"/>
              </a:rPr>
              <a:t>"@dimen/nav_header_vertical_spacing"</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:src=</a:t>
            </a:r>
            <a:r>
              <a:rPr lang="ko" sz="1100">
                <a:solidFill>
                  <a:srgbClr val="6A8759"/>
                </a:solidFill>
                <a:highlight>
                  <a:srgbClr val="2B2B2B"/>
                </a:highlight>
                <a:latin typeface="Arial"/>
                <a:ea typeface="Arial"/>
                <a:cs typeface="Arial"/>
                <a:sym typeface="Arial"/>
              </a:rPr>
              <a:t>"@drawable/logo_icon"</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&lt;TextView</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:layout_width=</a:t>
            </a:r>
            <a:r>
              <a:rPr lang="ko" sz="1100">
                <a:solidFill>
                  <a:srgbClr val="6A8759"/>
                </a:solidFill>
                <a:highlight>
                  <a:srgbClr val="2B2B2B"/>
                </a:highlight>
                <a:latin typeface="Arial"/>
                <a:ea typeface="Arial"/>
                <a:cs typeface="Arial"/>
                <a:sym typeface="Arial"/>
              </a:rPr>
              <a:t>"match_parent"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:layout_height=</a:t>
            </a:r>
            <a:r>
              <a:rPr lang="ko" sz="1100">
                <a:solidFill>
                  <a:srgbClr val="6A8759"/>
                </a:solidFill>
                <a:highlight>
                  <a:srgbClr val="2B2B2B"/>
                </a:highlight>
                <a:latin typeface="Arial"/>
                <a:ea typeface="Arial"/>
                <a:cs typeface="Arial"/>
                <a:sym typeface="Arial"/>
              </a:rPr>
              <a:t>"wrap_content"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:textSize=</a:t>
            </a:r>
            <a:r>
              <a:rPr lang="ko" sz="1100">
                <a:solidFill>
                  <a:srgbClr val="6A8759"/>
                </a:solidFill>
                <a:highlight>
                  <a:srgbClr val="2B2B2B"/>
                </a:highlight>
                <a:latin typeface="Arial"/>
                <a:ea typeface="Arial"/>
                <a:cs typeface="Arial"/>
                <a:sym typeface="Arial"/>
              </a:rPr>
              <a:t>"18sp"</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:textColor=</a:t>
            </a:r>
            <a:r>
              <a:rPr lang="ko" sz="1100">
                <a:solidFill>
                  <a:srgbClr val="6A8759"/>
                </a:solidFill>
                <a:highlight>
                  <a:srgbClr val="2B2B2B"/>
                </a:highlight>
                <a:latin typeface="Arial"/>
                <a:ea typeface="Arial"/>
                <a:cs typeface="Arial"/>
                <a:sym typeface="Arial"/>
              </a:rPr>
              <a:t>"#e8e8e8"</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:paddingTop=</a:t>
            </a:r>
            <a:r>
              <a:rPr lang="ko" sz="1100">
                <a:solidFill>
                  <a:srgbClr val="6A8759"/>
                </a:solidFill>
                <a:highlight>
                  <a:srgbClr val="2B2B2B"/>
                </a:highlight>
                <a:latin typeface="Arial"/>
                <a:ea typeface="Arial"/>
                <a:cs typeface="Arial"/>
                <a:sym typeface="Arial"/>
              </a:rPr>
              <a:t>"@dimen/nav_header_vertical_spacing"</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:text=</a:t>
            </a:r>
            <a:r>
              <a:rPr lang="ko" sz="1100">
                <a:solidFill>
                  <a:srgbClr val="6A8759"/>
                </a:solidFill>
                <a:highlight>
                  <a:srgbClr val="2B2B2B"/>
                </a:highlight>
                <a:latin typeface="Arial"/>
                <a:ea typeface="Arial"/>
                <a:cs typeface="Arial"/>
                <a:sym typeface="Arial"/>
              </a:rPr>
              <a:t>"@string/nav_header_title"</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:textAppearance=</a:t>
            </a:r>
            <a:r>
              <a:rPr lang="ko" sz="1100">
                <a:solidFill>
                  <a:srgbClr val="6A8759"/>
                </a:solidFill>
                <a:highlight>
                  <a:srgbClr val="2B2B2B"/>
                </a:highlight>
                <a:latin typeface="Arial"/>
                <a:ea typeface="Arial"/>
                <a:cs typeface="Arial"/>
                <a:sym typeface="Arial"/>
              </a:rPr>
              <a:t>"@style/TextAppearance.AppCompat.Body1"</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&lt;TextView</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:textColor=</a:t>
            </a:r>
            <a:r>
              <a:rPr lang="ko" sz="1100">
                <a:solidFill>
                  <a:srgbClr val="6A8759"/>
                </a:solidFill>
                <a:highlight>
                  <a:srgbClr val="2B2B2B"/>
                </a:highlight>
                <a:latin typeface="Arial"/>
                <a:ea typeface="Arial"/>
                <a:cs typeface="Arial"/>
                <a:sym typeface="Arial"/>
              </a:rPr>
              <a:t>"#e8e8e8"</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:layout_width=</a:t>
            </a:r>
            <a:r>
              <a:rPr lang="ko" sz="1100">
                <a:solidFill>
                  <a:srgbClr val="6A8759"/>
                </a:solidFill>
                <a:highlight>
                  <a:srgbClr val="2B2B2B"/>
                </a:highlight>
                <a:latin typeface="Arial"/>
                <a:ea typeface="Arial"/>
                <a:cs typeface="Arial"/>
                <a:sym typeface="Arial"/>
              </a:rPr>
              <a:t>"wrap_content"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:layout_height=</a:t>
            </a:r>
            <a:r>
              <a:rPr lang="ko" sz="1100">
                <a:solidFill>
                  <a:srgbClr val="6A8759"/>
                </a:solidFill>
                <a:highlight>
                  <a:srgbClr val="2B2B2B"/>
                </a:highlight>
                <a:latin typeface="Arial"/>
                <a:ea typeface="Arial"/>
                <a:cs typeface="Arial"/>
                <a:sym typeface="Arial"/>
              </a:rPr>
              <a:t>"wrap_content"</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:text=</a:t>
            </a:r>
            <a:r>
              <a:rPr lang="ko" sz="1100">
                <a:solidFill>
                  <a:srgbClr val="6A8759"/>
                </a:solidFill>
                <a:highlight>
                  <a:srgbClr val="2B2B2B"/>
                </a:highlight>
                <a:latin typeface="Arial"/>
                <a:ea typeface="Arial"/>
                <a:cs typeface="Arial"/>
                <a:sym typeface="Arial"/>
              </a:rPr>
              <a:t>"@string/nav_header_subtitle"</a:t>
            </a:r>
            <a:endParaRPr sz="11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6A8759"/>
                </a:solidFill>
                <a:highlight>
                  <a:srgbClr val="2B2B2B"/>
                </a:highlight>
                <a:latin typeface="Arial"/>
                <a:ea typeface="Arial"/>
                <a:cs typeface="Arial"/>
                <a:sym typeface="Arial"/>
              </a:rPr>
              <a:t>           </a:t>
            </a:r>
            <a:r>
              <a:rPr lang="ko" sz="1100">
                <a:solidFill>
                  <a:srgbClr val="9876AA"/>
                </a:solidFill>
                <a:highlight>
                  <a:srgbClr val="2B2B2B"/>
                </a:highlight>
                <a:latin typeface="Arial"/>
                <a:ea typeface="Arial"/>
                <a:cs typeface="Arial"/>
                <a:sym typeface="Arial"/>
              </a:rPr>
              <a:t>android</a:t>
            </a:r>
            <a:r>
              <a:rPr lang="ko" sz="1100">
                <a:solidFill>
                  <a:srgbClr val="BABABA"/>
                </a:solidFill>
                <a:highlight>
                  <a:srgbClr val="2B2B2B"/>
                </a:highlight>
                <a:latin typeface="Arial"/>
                <a:ea typeface="Arial"/>
                <a:cs typeface="Arial"/>
                <a:sym typeface="Arial"/>
              </a:rPr>
              <a:t>:id=</a:t>
            </a:r>
            <a:r>
              <a:rPr lang="ko" sz="1100">
                <a:solidFill>
                  <a:srgbClr val="6A8759"/>
                </a:solidFill>
                <a:highlight>
                  <a:srgbClr val="2B2B2B"/>
                </a:highlight>
                <a:latin typeface="Arial"/>
                <a:ea typeface="Arial"/>
                <a:cs typeface="Arial"/>
                <a:sym typeface="Arial"/>
              </a:rPr>
              <a:t>"@+id/textView"</a:t>
            </a:r>
            <a:r>
              <a:rPr lang="ko" sz="1100">
                <a:solidFill>
                  <a:srgbClr val="E8BF6A"/>
                </a:solidFill>
                <a:highlight>
                  <a:srgbClr val="2B2B2B"/>
                </a:highlight>
                <a:latin typeface="Arial"/>
                <a:ea typeface="Arial"/>
                <a:cs typeface="Arial"/>
                <a:sym typeface="Arial"/>
              </a:rPr>
              <a:t>/&gt;</a:t>
            </a:r>
            <a:endParaRPr sz="11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100">
                <a:solidFill>
                  <a:srgbClr val="E8BF6A"/>
                </a:solidFill>
                <a:highlight>
                  <a:srgbClr val="2B2B2B"/>
                </a:highlight>
                <a:latin typeface="Arial"/>
                <a:ea typeface="Arial"/>
                <a:cs typeface="Arial"/>
                <a:sym typeface="Arial"/>
              </a:rPr>
              <a:t>&lt;/LinearLayout&gt;</a:t>
            </a:r>
            <a:endParaRPr sz="1100">
              <a:solidFill>
                <a:srgbClr val="E8BF6A"/>
              </a:solidFill>
              <a:highlight>
                <a:srgbClr val="2B2B2B"/>
              </a:highlight>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86"/>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WebView</a:t>
            </a:r>
            <a:endParaRPr/>
          </a:p>
        </p:txBody>
      </p:sp>
      <p:sp>
        <p:nvSpPr>
          <p:cNvPr id="770" name="Google Shape;770;p86"/>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WebView 활용하기</a:t>
            </a:r>
            <a:endParaRPr/>
          </a:p>
          <a:p>
            <a:pPr marL="914400" marR="0" lvl="1" indent="-317500" algn="l" rtl="0">
              <a:lnSpc>
                <a:spcPct val="115000"/>
              </a:lnSpc>
              <a:spcBef>
                <a:spcPts val="0"/>
              </a:spcBef>
              <a:spcAft>
                <a:spcPts val="0"/>
              </a:spcAft>
              <a:buClr>
                <a:schemeClr val="dk2"/>
              </a:buClr>
              <a:buSzPts val="1400"/>
              <a:buFont typeface="Dotum"/>
              <a:buChar char="○"/>
            </a:pPr>
            <a:r>
              <a:rPr lang="ko"/>
              <a:t>content_main.xml 수정</a:t>
            </a:r>
            <a:endParaRPr/>
          </a:p>
        </p:txBody>
      </p:sp>
      <p:sp>
        <p:nvSpPr>
          <p:cNvPr id="771" name="Google Shape;771;p86"/>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61</a:t>
            </a:fld>
            <a:endParaRPr/>
          </a:p>
        </p:txBody>
      </p:sp>
      <p:pic>
        <p:nvPicPr>
          <p:cNvPr id="772" name="Google Shape;772;p86"/>
          <p:cNvPicPr preferRelativeResize="0"/>
          <p:nvPr/>
        </p:nvPicPr>
        <p:blipFill>
          <a:blip r:embed="rId3">
            <a:alphaModFix/>
          </a:blip>
          <a:stretch>
            <a:fillRect/>
          </a:stretch>
        </p:blipFill>
        <p:spPr>
          <a:xfrm>
            <a:off x="257701" y="1742552"/>
            <a:ext cx="2983726" cy="2579153"/>
          </a:xfrm>
          <a:prstGeom prst="rect">
            <a:avLst/>
          </a:prstGeom>
          <a:noFill/>
          <a:ln>
            <a:noFill/>
          </a:ln>
        </p:spPr>
      </p:pic>
      <p:sp>
        <p:nvSpPr>
          <p:cNvPr id="773" name="Google Shape;773;p86"/>
          <p:cNvSpPr txBox="1">
            <a:spLocks noGrp="1"/>
          </p:cNvSpPr>
          <p:nvPr>
            <p:ph type="body" idx="2"/>
          </p:nvPr>
        </p:nvSpPr>
        <p:spPr>
          <a:xfrm>
            <a:off x="257700" y="4611375"/>
            <a:ext cx="4974900" cy="415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&lt;?</a:t>
            </a:r>
            <a:r>
              <a:rPr lang="ko" sz="1200">
                <a:solidFill>
                  <a:srgbClr val="BABABA"/>
                </a:solidFill>
                <a:highlight>
                  <a:srgbClr val="2B2B2B"/>
                </a:highlight>
                <a:latin typeface="Arial"/>
                <a:ea typeface="Arial"/>
                <a:cs typeface="Arial"/>
                <a:sym typeface="Arial"/>
              </a:rPr>
              <a:t>xml version=</a:t>
            </a:r>
            <a:r>
              <a:rPr lang="ko" sz="1200">
                <a:solidFill>
                  <a:srgbClr val="6A8759"/>
                </a:solidFill>
                <a:highlight>
                  <a:srgbClr val="2B2B2B"/>
                </a:highlight>
                <a:latin typeface="Arial"/>
                <a:ea typeface="Arial"/>
                <a:cs typeface="Arial"/>
                <a:sym typeface="Arial"/>
              </a:rPr>
              <a:t>"1.0" </a:t>
            </a:r>
            <a:r>
              <a:rPr lang="ko" sz="1200">
                <a:solidFill>
                  <a:srgbClr val="BABABA"/>
                </a:solidFill>
                <a:highlight>
                  <a:srgbClr val="2B2B2B"/>
                </a:highlight>
                <a:latin typeface="Arial"/>
                <a:ea typeface="Arial"/>
                <a:cs typeface="Arial"/>
                <a:sym typeface="Arial"/>
              </a:rPr>
              <a:t>encoding=</a:t>
            </a:r>
            <a:r>
              <a:rPr lang="ko" sz="1200">
                <a:solidFill>
                  <a:srgbClr val="6A8759"/>
                </a:solidFill>
                <a:highlight>
                  <a:srgbClr val="2B2B2B"/>
                </a:highlight>
                <a:latin typeface="Arial"/>
                <a:ea typeface="Arial"/>
                <a:cs typeface="Arial"/>
                <a:sym typeface="Arial"/>
              </a:rPr>
              <a:t>"utf-8"</a:t>
            </a:r>
            <a:r>
              <a:rPr lang="ko" sz="1200">
                <a:solidFill>
                  <a:srgbClr val="E8BF6A"/>
                </a:solidFill>
                <a:highlight>
                  <a:srgbClr val="2B2B2B"/>
                </a:highlight>
                <a:latin typeface="Arial"/>
                <a:ea typeface="Arial"/>
                <a:cs typeface="Arial"/>
                <a:sym typeface="Arial"/>
              </a:rPr>
              <a:t>?&gt;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&lt;android.support.constraint.ConstraintLayout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a:t>
            </a:r>
            <a:r>
              <a:rPr lang="ko" sz="1200">
                <a:solidFill>
                  <a:srgbClr val="BABABA"/>
                </a:solidFill>
                <a:highlight>
                  <a:srgbClr val="2B2B2B"/>
                </a:highlight>
                <a:latin typeface="Arial"/>
                <a:ea typeface="Arial"/>
                <a:cs typeface="Arial"/>
                <a:sym typeface="Arial"/>
              </a:rPr>
              <a:t>xmlns:</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a:t>
            </a:r>
            <a:r>
              <a:rPr lang="ko" sz="1200">
                <a:solidFill>
                  <a:srgbClr val="6A8759"/>
                </a:solidFill>
                <a:highlight>
                  <a:srgbClr val="2B2B2B"/>
                </a:highlight>
                <a:latin typeface="Arial"/>
                <a:ea typeface="Arial"/>
                <a:cs typeface="Arial"/>
                <a:sym typeface="Arial"/>
              </a:rPr>
              <a:t>"http://schemas.android.com/apk/res/android"</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BABABA"/>
                </a:solidFill>
                <a:highlight>
                  <a:srgbClr val="2B2B2B"/>
                </a:highlight>
                <a:latin typeface="Arial"/>
                <a:ea typeface="Arial"/>
                <a:cs typeface="Arial"/>
                <a:sym typeface="Arial"/>
              </a:rPr>
              <a:t>xmlns:</a:t>
            </a:r>
            <a:r>
              <a:rPr lang="ko" sz="1200">
                <a:solidFill>
                  <a:srgbClr val="9876AA"/>
                </a:solidFill>
                <a:highlight>
                  <a:srgbClr val="2B2B2B"/>
                </a:highlight>
                <a:latin typeface="Arial"/>
                <a:ea typeface="Arial"/>
                <a:cs typeface="Arial"/>
                <a:sym typeface="Arial"/>
              </a:rPr>
              <a:t>tools</a:t>
            </a:r>
            <a:r>
              <a:rPr lang="ko" sz="1200">
                <a:solidFill>
                  <a:srgbClr val="BABABA"/>
                </a:solidFill>
                <a:highlight>
                  <a:srgbClr val="2B2B2B"/>
                </a:highlight>
                <a:latin typeface="Arial"/>
                <a:ea typeface="Arial"/>
                <a:cs typeface="Arial"/>
                <a:sym typeface="Arial"/>
              </a:rPr>
              <a:t>=</a:t>
            </a:r>
            <a:r>
              <a:rPr lang="ko" sz="1200">
                <a:solidFill>
                  <a:srgbClr val="6A8759"/>
                </a:solidFill>
                <a:highlight>
                  <a:srgbClr val="2B2B2B"/>
                </a:highlight>
                <a:latin typeface="Arial"/>
                <a:ea typeface="Arial"/>
                <a:cs typeface="Arial"/>
                <a:sym typeface="Arial"/>
              </a:rPr>
              <a:t>"http://schemas.android.com/tools"</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BABABA"/>
                </a:solidFill>
                <a:highlight>
                  <a:srgbClr val="2B2B2B"/>
                </a:highlight>
                <a:latin typeface="Arial"/>
                <a:ea typeface="Arial"/>
                <a:cs typeface="Arial"/>
                <a:sym typeface="Arial"/>
              </a:rPr>
              <a:t>xmlns:</a:t>
            </a:r>
            <a:r>
              <a:rPr lang="ko" sz="1200">
                <a:solidFill>
                  <a:srgbClr val="9876AA"/>
                </a:solidFill>
                <a:highlight>
                  <a:srgbClr val="2B2B2B"/>
                </a:highlight>
                <a:latin typeface="Arial"/>
                <a:ea typeface="Arial"/>
                <a:cs typeface="Arial"/>
                <a:sym typeface="Arial"/>
              </a:rPr>
              <a:t>app</a:t>
            </a:r>
            <a:r>
              <a:rPr lang="ko" sz="1200">
                <a:solidFill>
                  <a:srgbClr val="BABABA"/>
                </a:solidFill>
                <a:highlight>
                  <a:srgbClr val="2B2B2B"/>
                </a:highlight>
                <a:latin typeface="Arial"/>
                <a:ea typeface="Arial"/>
                <a:cs typeface="Arial"/>
                <a:sym typeface="Arial"/>
              </a:rPr>
              <a:t>=</a:t>
            </a:r>
            <a:r>
              <a:rPr lang="ko" sz="1200">
                <a:solidFill>
                  <a:srgbClr val="6A8759"/>
                </a:solidFill>
                <a:highlight>
                  <a:srgbClr val="2B2B2B"/>
                </a:highlight>
                <a:latin typeface="Arial"/>
                <a:ea typeface="Arial"/>
                <a:cs typeface="Arial"/>
                <a:sym typeface="Arial"/>
              </a:rPr>
              <a:t>"http://schemas.android.com/apk/res-auto"</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:layout_width=</a:t>
            </a:r>
            <a:r>
              <a:rPr lang="ko" sz="1200">
                <a:solidFill>
                  <a:srgbClr val="6A8759"/>
                </a:solidFill>
                <a:highlight>
                  <a:srgbClr val="2B2B2B"/>
                </a:highlight>
                <a:latin typeface="Arial"/>
                <a:ea typeface="Arial"/>
                <a:cs typeface="Arial"/>
                <a:sym typeface="Arial"/>
              </a:rPr>
              <a:t>"match_parent"</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:layout_height=</a:t>
            </a:r>
            <a:r>
              <a:rPr lang="ko" sz="1200">
                <a:solidFill>
                  <a:srgbClr val="6A8759"/>
                </a:solidFill>
                <a:highlight>
                  <a:srgbClr val="2B2B2B"/>
                </a:highlight>
                <a:latin typeface="Arial"/>
                <a:ea typeface="Arial"/>
                <a:cs typeface="Arial"/>
                <a:sym typeface="Arial"/>
              </a:rPr>
              <a:t>"match_parent"</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app</a:t>
            </a:r>
            <a:r>
              <a:rPr lang="ko" sz="1200">
                <a:solidFill>
                  <a:srgbClr val="BABABA"/>
                </a:solidFill>
                <a:highlight>
                  <a:srgbClr val="2B2B2B"/>
                </a:highlight>
                <a:latin typeface="Arial"/>
                <a:ea typeface="Arial"/>
                <a:cs typeface="Arial"/>
                <a:sym typeface="Arial"/>
              </a:rPr>
              <a:t>:layout_behavior=</a:t>
            </a:r>
            <a:r>
              <a:rPr lang="ko" sz="1200">
                <a:solidFill>
                  <a:srgbClr val="6A8759"/>
                </a:solidFill>
                <a:highlight>
                  <a:srgbClr val="2B2B2B"/>
                </a:highlight>
                <a:latin typeface="Arial"/>
                <a:ea typeface="Arial"/>
                <a:cs typeface="Arial"/>
                <a:sym typeface="Arial"/>
              </a:rPr>
              <a:t>"@string/appbar_scrolling_view_behavior"</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tools</a:t>
            </a:r>
            <a:r>
              <a:rPr lang="ko" sz="1200">
                <a:solidFill>
                  <a:srgbClr val="BABABA"/>
                </a:solidFill>
                <a:highlight>
                  <a:srgbClr val="2B2B2B"/>
                </a:highlight>
                <a:latin typeface="Arial"/>
                <a:ea typeface="Arial"/>
                <a:cs typeface="Arial"/>
                <a:sym typeface="Arial"/>
              </a:rPr>
              <a:t>:showIn=</a:t>
            </a:r>
            <a:r>
              <a:rPr lang="ko" sz="1200">
                <a:solidFill>
                  <a:srgbClr val="6A8759"/>
                </a:solidFill>
                <a:highlight>
                  <a:srgbClr val="2B2B2B"/>
                </a:highlight>
                <a:latin typeface="Arial"/>
                <a:ea typeface="Arial"/>
                <a:cs typeface="Arial"/>
                <a:sym typeface="Arial"/>
              </a:rPr>
              <a:t>"@layout/app_bar_main"</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tools</a:t>
            </a:r>
            <a:r>
              <a:rPr lang="ko" sz="1200">
                <a:solidFill>
                  <a:srgbClr val="BABABA"/>
                </a:solidFill>
                <a:highlight>
                  <a:srgbClr val="2B2B2B"/>
                </a:highlight>
                <a:latin typeface="Arial"/>
                <a:ea typeface="Arial"/>
                <a:cs typeface="Arial"/>
                <a:sym typeface="Arial"/>
              </a:rPr>
              <a:t>:context=</a:t>
            </a:r>
            <a:r>
              <a:rPr lang="ko" sz="1200">
                <a:solidFill>
                  <a:srgbClr val="6A8759"/>
                </a:solidFill>
                <a:highlight>
                  <a:srgbClr val="2B2B2B"/>
                </a:highlight>
                <a:latin typeface="Arial"/>
                <a:ea typeface="Arial"/>
                <a:cs typeface="Arial"/>
                <a:sym typeface="Arial"/>
              </a:rPr>
              <a:t>".MainActivity"</a:t>
            </a:r>
            <a:r>
              <a:rPr lang="ko" sz="1200">
                <a:solidFill>
                  <a:srgbClr val="E8BF6A"/>
                </a:solidFill>
                <a:highlight>
                  <a:srgbClr val="2B2B2B"/>
                </a:highlight>
                <a:latin typeface="Arial"/>
                <a:ea typeface="Arial"/>
                <a:cs typeface="Arial"/>
                <a:sym typeface="Arial"/>
              </a:rPr>
              <a:t>&gt;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&lt;WebView</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:id=</a:t>
            </a:r>
            <a:r>
              <a:rPr lang="ko" sz="1200">
                <a:solidFill>
                  <a:srgbClr val="6A8759"/>
                </a:solidFill>
                <a:highlight>
                  <a:srgbClr val="2B2B2B"/>
                </a:highlight>
                <a:latin typeface="Arial"/>
                <a:ea typeface="Arial"/>
                <a:cs typeface="Arial"/>
                <a:sym typeface="Arial"/>
              </a:rPr>
              <a:t>"@+id/wbMain"</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:layout_width=</a:t>
            </a:r>
            <a:r>
              <a:rPr lang="ko" sz="1200">
                <a:solidFill>
                  <a:srgbClr val="6A8759"/>
                </a:solidFill>
                <a:highlight>
                  <a:srgbClr val="2B2B2B"/>
                </a:highlight>
                <a:latin typeface="Arial"/>
                <a:ea typeface="Arial"/>
                <a:cs typeface="Arial"/>
                <a:sym typeface="Arial"/>
              </a:rPr>
              <a:t>"match_parent"</a:t>
            </a:r>
            <a:endParaRPr sz="12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6A8759"/>
                </a:solidFill>
                <a:highlight>
                  <a:srgbClr val="2B2B2B"/>
                </a:highlight>
                <a:latin typeface="Arial"/>
                <a:ea typeface="Arial"/>
                <a:cs typeface="Arial"/>
                <a:sym typeface="Arial"/>
              </a:rPr>
              <a:t>           </a:t>
            </a:r>
            <a:r>
              <a:rPr lang="ko" sz="1200">
                <a:solidFill>
                  <a:srgbClr val="9876AA"/>
                </a:solidFill>
                <a:highlight>
                  <a:srgbClr val="2B2B2B"/>
                </a:highlight>
                <a:latin typeface="Arial"/>
                <a:ea typeface="Arial"/>
                <a:cs typeface="Arial"/>
                <a:sym typeface="Arial"/>
              </a:rPr>
              <a:t>android</a:t>
            </a:r>
            <a:r>
              <a:rPr lang="ko" sz="1200">
                <a:solidFill>
                  <a:srgbClr val="BABABA"/>
                </a:solidFill>
                <a:highlight>
                  <a:srgbClr val="2B2B2B"/>
                </a:highlight>
                <a:latin typeface="Arial"/>
                <a:ea typeface="Arial"/>
                <a:cs typeface="Arial"/>
                <a:sym typeface="Arial"/>
              </a:rPr>
              <a:t>:layout_height=</a:t>
            </a:r>
            <a:r>
              <a:rPr lang="ko" sz="1200">
                <a:solidFill>
                  <a:srgbClr val="6A8759"/>
                </a:solidFill>
                <a:highlight>
                  <a:srgbClr val="2B2B2B"/>
                </a:highlight>
                <a:latin typeface="Arial"/>
                <a:ea typeface="Arial"/>
                <a:cs typeface="Arial"/>
                <a:sym typeface="Arial"/>
              </a:rPr>
              <a:t>"match_parent"</a:t>
            </a:r>
            <a:r>
              <a:rPr lang="ko" sz="1200">
                <a:solidFill>
                  <a:srgbClr val="E8BF6A"/>
                </a:solidFill>
                <a:highlight>
                  <a:srgbClr val="2B2B2B"/>
                </a:highlight>
                <a:latin typeface="Arial"/>
                <a:ea typeface="Arial"/>
                <a:cs typeface="Arial"/>
                <a:sym typeface="Arial"/>
              </a:rPr>
              <a:t>&gt;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   &lt;/WebView&gt;</a:t>
            </a: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1200">
                <a:solidFill>
                  <a:srgbClr val="E8BF6A"/>
                </a:solidFill>
                <a:highlight>
                  <a:srgbClr val="2B2B2B"/>
                </a:highlight>
                <a:latin typeface="Arial"/>
                <a:ea typeface="Arial"/>
                <a:cs typeface="Arial"/>
                <a:sym typeface="Arial"/>
              </a:rPr>
              <a:t>&lt;/android.support.constraint.ConstraintLayout&gt;</a:t>
            </a:r>
            <a:endParaRPr sz="1200">
              <a:solidFill>
                <a:srgbClr val="E8BF6A"/>
              </a:solidFill>
              <a:highlight>
                <a:srgbClr val="2B2B2B"/>
              </a:highlight>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87"/>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WebView</a:t>
            </a:r>
            <a:endParaRPr/>
          </a:p>
        </p:txBody>
      </p:sp>
      <p:sp>
        <p:nvSpPr>
          <p:cNvPr id="779" name="Google Shape;779;p87"/>
          <p:cNvSpPr txBox="1">
            <a:spLocks noGrp="1"/>
          </p:cNvSpPr>
          <p:nvPr>
            <p:ph type="body" idx="1"/>
          </p:nvPr>
        </p:nvSpPr>
        <p:spPr>
          <a:xfrm>
            <a:off x="0" y="984325"/>
            <a:ext cx="3130500" cy="870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WebView 활용하기</a:t>
            </a:r>
            <a:endParaRPr/>
          </a:p>
          <a:p>
            <a:pPr marL="914400" marR="0" lvl="1" indent="-317500" algn="l" rtl="0">
              <a:lnSpc>
                <a:spcPct val="115000"/>
              </a:lnSpc>
              <a:spcBef>
                <a:spcPts val="0"/>
              </a:spcBef>
              <a:spcAft>
                <a:spcPts val="0"/>
              </a:spcAft>
              <a:buClr>
                <a:schemeClr val="dk2"/>
              </a:buClr>
              <a:buSzPts val="1400"/>
              <a:buFont typeface="Dotum"/>
              <a:buChar char="○"/>
            </a:pPr>
            <a:r>
              <a:rPr lang="ko"/>
              <a:t>MainActivity.kt</a:t>
            </a:r>
            <a:endParaRPr/>
          </a:p>
        </p:txBody>
      </p:sp>
      <p:sp>
        <p:nvSpPr>
          <p:cNvPr id="780" name="Google Shape;780;p87"/>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62</a:t>
            </a:fld>
            <a:endParaRPr/>
          </a:p>
        </p:txBody>
      </p:sp>
      <p:sp>
        <p:nvSpPr>
          <p:cNvPr id="781" name="Google Shape;781;p87"/>
          <p:cNvSpPr txBox="1"/>
          <p:nvPr/>
        </p:nvSpPr>
        <p:spPr>
          <a:xfrm>
            <a:off x="3810300" y="1566200"/>
            <a:ext cx="4192800" cy="90468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CC7832"/>
                </a:solidFill>
                <a:highlight>
                  <a:srgbClr val="2B2B2B"/>
                </a:highlight>
              </a:rPr>
              <a:t>private fun </a:t>
            </a:r>
            <a:r>
              <a:rPr lang="ko" sz="900">
                <a:solidFill>
                  <a:srgbClr val="A9B7C6"/>
                </a:solidFill>
                <a:highlight>
                  <a:srgbClr val="2B2B2B"/>
                </a:highlight>
              </a:rPr>
              <a:t>setUpUI(){</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808080"/>
                </a:solidFill>
                <a:highlight>
                  <a:srgbClr val="2B2B2B"/>
                </a:highlight>
              </a:rPr>
              <a:t>//웹페이지 진행 상황을 관리</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a:t>
            </a:r>
            <a:r>
              <a:rPr lang="ko" sz="900">
                <a:solidFill>
                  <a:srgbClr val="A9B7C6"/>
                </a:solidFill>
                <a:highlight>
                  <a:srgbClr val="2B2B2B"/>
                </a:highlight>
              </a:rPr>
              <a:t>wbMain.webViewClient = WebClient()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808080"/>
                </a:solidFill>
                <a:highlight>
                  <a:srgbClr val="2B2B2B"/>
                </a:highlight>
              </a:rPr>
              <a:t>//세팅 가져오기</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a:t>
            </a:r>
            <a:r>
              <a:rPr lang="ko" sz="900">
                <a:solidFill>
                  <a:srgbClr val="CC7832"/>
                </a:solidFill>
                <a:highlight>
                  <a:srgbClr val="2B2B2B"/>
                </a:highlight>
              </a:rPr>
              <a:t>val </a:t>
            </a:r>
            <a:r>
              <a:rPr lang="ko" sz="900">
                <a:solidFill>
                  <a:srgbClr val="A9B7C6"/>
                </a:solidFill>
                <a:highlight>
                  <a:srgbClr val="2B2B2B"/>
                </a:highlight>
              </a:rPr>
              <a:t>set = wbMain.settings</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set.javaScriptEnabled = </a:t>
            </a:r>
            <a:r>
              <a:rPr lang="ko" sz="900">
                <a:solidFill>
                  <a:srgbClr val="CC7832"/>
                </a:solidFill>
                <a:highlight>
                  <a:srgbClr val="2B2B2B"/>
                </a:highlight>
              </a:rPr>
              <a:t>true</a:t>
            </a:r>
            <a:endParaRPr sz="900">
              <a:solidFill>
                <a:srgbClr val="CC7832"/>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       </a:t>
            </a:r>
            <a:r>
              <a:rPr lang="ko" sz="900">
                <a:solidFill>
                  <a:srgbClr val="A9B7C6"/>
                </a:solidFill>
                <a:highlight>
                  <a:srgbClr val="2B2B2B"/>
                </a:highlight>
              </a:rPr>
              <a:t>set.builtInZoomControls = </a:t>
            </a:r>
            <a:r>
              <a:rPr lang="ko" sz="900">
                <a:solidFill>
                  <a:srgbClr val="CC7832"/>
                </a:solidFill>
                <a:highlight>
                  <a:srgbClr val="2B2B2B"/>
                </a:highlight>
              </a:rPr>
              <a:t>false</a:t>
            </a:r>
            <a:endParaRPr sz="900">
              <a:solidFill>
                <a:srgbClr val="CC7832"/>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       </a:t>
            </a:r>
            <a:r>
              <a:rPr lang="ko" sz="900">
                <a:solidFill>
                  <a:srgbClr val="808080"/>
                </a:solidFill>
                <a:highlight>
                  <a:srgbClr val="2B2B2B"/>
                </a:highlight>
              </a:rPr>
              <a:t>//이동</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a:t>
            </a:r>
            <a:r>
              <a:rPr lang="ko" sz="900">
                <a:solidFill>
                  <a:srgbClr val="A9B7C6"/>
                </a:solidFill>
                <a:highlight>
                  <a:srgbClr val="2B2B2B"/>
                </a:highlight>
              </a:rPr>
              <a:t>wbMain.loadUrl(</a:t>
            </a:r>
            <a:r>
              <a:rPr lang="ko" sz="900">
                <a:solidFill>
                  <a:srgbClr val="6A8759"/>
                </a:solidFill>
                <a:highlight>
                  <a:srgbClr val="2B2B2B"/>
                </a:highlight>
              </a:rPr>
              <a:t>"https://m.blog.naver.com/PostList.nhn?blogId=jamduino"</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toolbar.title = </a:t>
            </a:r>
            <a:r>
              <a:rPr lang="ko" sz="900">
                <a:solidFill>
                  <a:srgbClr val="6A8759"/>
                </a:solidFill>
                <a:highlight>
                  <a:srgbClr val="2B2B2B"/>
                </a:highlight>
              </a:rPr>
              <a:t>"잼코딩 블로그"</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808080"/>
                </a:solidFill>
                <a:highlight>
                  <a:srgbClr val="2B2B2B"/>
                </a:highlight>
              </a:rPr>
              <a:t>//백 버튼을 눌렀을 때</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a:t>
            </a:r>
            <a:r>
              <a:rPr lang="ko" sz="900">
                <a:solidFill>
                  <a:srgbClr val="CC7832"/>
                </a:solidFill>
                <a:highlight>
                  <a:srgbClr val="2B2B2B"/>
                </a:highlight>
              </a:rPr>
              <a:t>override fun </a:t>
            </a:r>
            <a:r>
              <a:rPr lang="ko" sz="900">
                <a:solidFill>
                  <a:srgbClr val="A9B7C6"/>
                </a:solidFill>
                <a:highlight>
                  <a:srgbClr val="2B2B2B"/>
                </a:highlight>
              </a:rPr>
              <a:t>onBackPressed()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val </a:t>
            </a:r>
            <a:r>
              <a:rPr lang="ko" sz="900">
                <a:solidFill>
                  <a:srgbClr val="A9B7C6"/>
                </a:solidFill>
                <a:highlight>
                  <a:srgbClr val="2B2B2B"/>
                </a:highlight>
              </a:rPr>
              <a:t>drawerLayout: DrawerLayout = drawer_layout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if </a:t>
            </a:r>
            <a:r>
              <a:rPr lang="ko" sz="900">
                <a:solidFill>
                  <a:srgbClr val="A9B7C6"/>
                </a:solidFill>
                <a:highlight>
                  <a:srgbClr val="2B2B2B"/>
                </a:highlight>
              </a:rPr>
              <a:t>(drawerLayout.isDrawerOpen(GravityCompat.START))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drawerLayout.closeDrawer(GravityCompat.START)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 </a:t>
            </a:r>
            <a:r>
              <a:rPr lang="ko" sz="900">
                <a:solidFill>
                  <a:srgbClr val="CC7832"/>
                </a:solidFill>
                <a:highlight>
                  <a:srgbClr val="2B2B2B"/>
                </a:highlight>
              </a:rPr>
              <a:t>else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808080"/>
                </a:solidFill>
                <a:highlight>
                  <a:srgbClr val="2B2B2B"/>
                </a:highlight>
              </a:rPr>
              <a:t>//구현부</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a:t>
            </a:r>
            <a:r>
              <a:rPr lang="ko" sz="900">
                <a:solidFill>
                  <a:srgbClr val="CC7832"/>
                </a:solidFill>
                <a:highlight>
                  <a:srgbClr val="2B2B2B"/>
                </a:highlight>
              </a:rPr>
              <a:t>if</a:t>
            </a:r>
            <a:r>
              <a:rPr lang="ko" sz="900">
                <a:solidFill>
                  <a:srgbClr val="A9B7C6"/>
                </a:solidFill>
                <a:highlight>
                  <a:srgbClr val="2B2B2B"/>
                </a:highlight>
              </a:rPr>
              <a:t>(wbMain.canGoBack()){</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wbMain.goBack()</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else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super</a:t>
            </a:r>
            <a:r>
              <a:rPr lang="ko" sz="900">
                <a:solidFill>
                  <a:srgbClr val="A9B7C6"/>
                </a:solidFill>
                <a:highlight>
                  <a:srgbClr val="2B2B2B"/>
                </a:highlight>
              </a:rPr>
              <a:t>.onBackPressed()</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A9B7C6"/>
                </a:solidFill>
                <a:highlight>
                  <a:srgbClr val="2B2B2B"/>
                </a:highlight>
              </a:rPr>
              <a:t>onCreateOptionsMenu(menu: Menu): Boolean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808080"/>
                </a:solidFill>
                <a:highlight>
                  <a:srgbClr val="2B2B2B"/>
                </a:highlight>
              </a:rPr>
              <a:t>// Inflate the menu; this adds items to the action bar if it is present.</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a:t>
            </a:r>
            <a:r>
              <a:rPr lang="ko" sz="900">
                <a:solidFill>
                  <a:srgbClr val="A9B7C6"/>
                </a:solidFill>
                <a:highlight>
                  <a:srgbClr val="2B2B2B"/>
                </a:highlight>
              </a:rPr>
              <a:t>menuInflater.inflate(R.menu.main</a:t>
            </a:r>
            <a:r>
              <a:rPr lang="ko" sz="900">
                <a:solidFill>
                  <a:srgbClr val="CC7832"/>
                </a:solidFill>
                <a:highlight>
                  <a:srgbClr val="2B2B2B"/>
                </a:highlight>
              </a:rPr>
              <a:t>, </a:t>
            </a:r>
            <a:r>
              <a:rPr lang="ko" sz="900">
                <a:solidFill>
                  <a:srgbClr val="A9B7C6"/>
                </a:solidFill>
                <a:highlight>
                  <a:srgbClr val="2B2B2B"/>
                </a:highlight>
              </a:rPr>
              <a:t>menu)</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return true</a:t>
            </a:r>
            <a:endParaRPr sz="900">
              <a:solidFill>
                <a:srgbClr val="CC7832"/>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A9B7C6"/>
                </a:solidFill>
                <a:highlight>
                  <a:srgbClr val="2B2B2B"/>
                </a:highlight>
              </a:rPr>
              <a:t>onOptionsItemSelected(item: MenuItem): Boolean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808080"/>
                </a:solidFill>
                <a:highlight>
                  <a:srgbClr val="2B2B2B"/>
                </a:highlight>
              </a:rPr>
              <a:t>// Handle action bar item clicks here. The action bar will</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 automatically handle clicks on the Home/Up button, so long</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 as you specify a parent activity in AndroidManifest.xml.</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a:t>
            </a:r>
            <a:r>
              <a:rPr lang="ko" sz="900">
                <a:solidFill>
                  <a:srgbClr val="CC7832"/>
                </a:solidFill>
                <a:highlight>
                  <a:srgbClr val="2B2B2B"/>
                </a:highlight>
              </a:rPr>
              <a:t>return when </a:t>
            </a:r>
            <a:r>
              <a:rPr lang="ko" sz="900">
                <a:solidFill>
                  <a:srgbClr val="A9B7C6"/>
                </a:solidFill>
                <a:highlight>
                  <a:srgbClr val="2B2B2B"/>
                </a:highlight>
              </a:rPr>
              <a:t>(item.itemId)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R.id.action_settings -&gt; </a:t>
            </a:r>
            <a:r>
              <a:rPr lang="ko" sz="900">
                <a:solidFill>
                  <a:srgbClr val="CC7832"/>
                </a:solidFill>
                <a:highlight>
                  <a:srgbClr val="2B2B2B"/>
                </a:highlight>
              </a:rPr>
              <a:t>true</a:t>
            </a:r>
            <a:endParaRPr sz="900">
              <a:solidFill>
                <a:srgbClr val="CC7832"/>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           else </a:t>
            </a:r>
            <a:r>
              <a:rPr lang="ko" sz="900">
                <a:solidFill>
                  <a:srgbClr val="A9B7C6"/>
                </a:solidFill>
                <a:highlight>
                  <a:srgbClr val="2B2B2B"/>
                </a:highlight>
              </a:rPr>
              <a:t>-&gt; </a:t>
            </a:r>
            <a:r>
              <a:rPr lang="ko" sz="900">
                <a:solidFill>
                  <a:srgbClr val="CC7832"/>
                </a:solidFill>
                <a:highlight>
                  <a:srgbClr val="2B2B2B"/>
                </a:highlight>
              </a:rPr>
              <a:t>super</a:t>
            </a:r>
            <a:r>
              <a:rPr lang="ko" sz="900">
                <a:solidFill>
                  <a:srgbClr val="A9B7C6"/>
                </a:solidFill>
                <a:highlight>
                  <a:srgbClr val="2B2B2B"/>
                </a:highlight>
              </a:rPr>
              <a:t>.onOptionsItemSelected(item)</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808080"/>
                </a:solidFill>
                <a:highlight>
                  <a:srgbClr val="2B2B2B"/>
                </a:highlight>
              </a:rPr>
              <a:t>//메뉴가 선택되었을 때</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a:t>
            </a:r>
            <a:r>
              <a:rPr lang="ko" sz="900">
                <a:solidFill>
                  <a:srgbClr val="CC7832"/>
                </a:solidFill>
                <a:highlight>
                  <a:srgbClr val="2B2B2B"/>
                </a:highlight>
              </a:rPr>
              <a:t>override fun </a:t>
            </a:r>
            <a:r>
              <a:rPr lang="ko" sz="900">
                <a:solidFill>
                  <a:srgbClr val="A9B7C6"/>
                </a:solidFill>
                <a:highlight>
                  <a:srgbClr val="2B2B2B"/>
                </a:highlight>
              </a:rPr>
              <a:t>onNavigationItemSelected(item: MenuItem): Boolean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808080"/>
                </a:solidFill>
                <a:highlight>
                  <a:srgbClr val="2B2B2B"/>
                </a:highlight>
              </a:rPr>
              <a:t>// Handle navigation view item clicks here.</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a:t>
            </a:r>
            <a:r>
              <a:rPr lang="ko" sz="900">
                <a:solidFill>
                  <a:srgbClr val="CC7832"/>
                </a:solidFill>
                <a:highlight>
                  <a:srgbClr val="2B2B2B"/>
                </a:highlight>
              </a:rPr>
              <a:t>when </a:t>
            </a:r>
            <a:r>
              <a:rPr lang="ko" sz="900">
                <a:solidFill>
                  <a:srgbClr val="A9B7C6"/>
                </a:solidFill>
                <a:highlight>
                  <a:srgbClr val="2B2B2B"/>
                </a:highlight>
              </a:rPr>
              <a:t>(item.itemId)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R.id.navHome -&gt;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808080"/>
                </a:solidFill>
                <a:highlight>
                  <a:srgbClr val="2B2B2B"/>
                </a:highlight>
              </a:rPr>
              <a:t>// Handle the camera action</a:t>
            </a:r>
            <a:endParaRPr sz="900">
              <a:solidFill>
                <a:srgbClr val="808080"/>
              </a:solidFill>
              <a:highlight>
                <a:srgbClr val="2B2B2B"/>
              </a:highlight>
            </a:endParaRPr>
          </a:p>
          <a:p>
            <a:pPr marL="0" lvl="0" indent="0" algn="l" rtl="0">
              <a:spcBef>
                <a:spcPts val="0"/>
              </a:spcBef>
              <a:spcAft>
                <a:spcPts val="0"/>
              </a:spcAft>
              <a:buNone/>
            </a:pPr>
            <a:r>
              <a:rPr lang="ko" sz="900">
                <a:solidFill>
                  <a:srgbClr val="808080"/>
                </a:solidFill>
                <a:highlight>
                  <a:srgbClr val="2B2B2B"/>
                </a:highlight>
              </a:rPr>
              <a:t>               </a:t>
            </a:r>
            <a:r>
              <a:rPr lang="ko" sz="900">
                <a:solidFill>
                  <a:srgbClr val="A9B7C6"/>
                </a:solidFill>
                <a:highlight>
                  <a:srgbClr val="2B2B2B"/>
                </a:highlight>
              </a:rPr>
              <a:t>wbMain.loadUrl(URL_HOME)</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R.id.navNews -&gt;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wbMain.loadUrl(URL_NEWS)</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R.id.navDaily -&gt;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wbMain.loadUrl(URL_DAILY)</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R.id.navInfo -&gt;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wbMain.loadUrl(URL_INFO)</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val </a:t>
            </a:r>
            <a:r>
              <a:rPr lang="ko" sz="900">
                <a:solidFill>
                  <a:srgbClr val="A9B7C6"/>
                </a:solidFill>
                <a:highlight>
                  <a:srgbClr val="2B2B2B"/>
                </a:highlight>
              </a:rPr>
              <a:t>drawerLayout: DrawerLayout = findViewById(R.id.drawer_layout)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drawerLayout.closeDrawer(GravityCompat.START)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return true</a:t>
            </a:r>
            <a:endParaRPr sz="900">
              <a:solidFill>
                <a:srgbClr val="CC7832"/>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endParaRPr sz="900">
              <a:solidFill>
                <a:srgbClr val="CC7832"/>
              </a:solidFill>
              <a:highlight>
                <a:srgbClr val="2B2B2B"/>
              </a:highlight>
            </a:endParaRPr>
          </a:p>
        </p:txBody>
      </p:sp>
      <p:sp>
        <p:nvSpPr>
          <p:cNvPr id="782" name="Google Shape;782;p87"/>
          <p:cNvSpPr txBox="1">
            <a:spLocks noGrp="1"/>
          </p:cNvSpPr>
          <p:nvPr>
            <p:ph type="body" idx="2"/>
          </p:nvPr>
        </p:nvSpPr>
        <p:spPr>
          <a:xfrm>
            <a:off x="-443100" y="1566200"/>
            <a:ext cx="4253400" cy="9046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package </a:t>
            </a:r>
            <a:r>
              <a:rPr lang="ko" sz="900">
                <a:solidFill>
                  <a:srgbClr val="A9B7C6"/>
                </a:solidFill>
                <a:highlight>
                  <a:srgbClr val="2B2B2B"/>
                </a:highlight>
                <a:latin typeface="Arial"/>
                <a:ea typeface="Arial"/>
                <a:cs typeface="Arial"/>
                <a:sym typeface="Arial"/>
              </a:rPr>
              <a:t>com.example.using_webview_blogbook</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android.os.Bundle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android.support.design.widget.FloatingActionButton</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android.support.design.widget.NavigationView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android.support.design.widget.Snackbar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android.support.v4.view.GravityCompat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android.support.v4.widget.DrawerLayout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android.support.v7.app.ActionBarDrawerToggle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android.support.v7.app.AppCompatActivity</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android.support.v7.widget.Toolbar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android.view.Menu</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android.view.MenuItem</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android.webkit.WebResourceRequest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android.webkit.WebView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android.webkit.WebViewClient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kotlinx.android.synthetic.main.activity_main.*</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kotlinx.android.synthetic.main.app_bar_main.*</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kotlinx.android.synthetic.main.content_main.*</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const val </a:t>
            </a:r>
            <a:r>
              <a:rPr lang="ko" sz="900">
                <a:solidFill>
                  <a:srgbClr val="A9B7C6"/>
                </a:solidFill>
                <a:highlight>
                  <a:srgbClr val="2B2B2B"/>
                </a:highlight>
                <a:latin typeface="Arial"/>
                <a:ea typeface="Arial"/>
                <a:cs typeface="Arial"/>
                <a:sym typeface="Arial"/>
              </a:rPr>
              <a:t>URL_HOME = </a:t>
            </a:r>
            <a:r>
              <a:rPr lang="ko" sz="900">
                <a:solidFill>
                  <a:srgbClr val="6A8759"/>
                </a:solidFill>
                <a:highlight>
                  <a:srgbClr val="2B2B2B"/>
                </a:highlight>
                <a:latin typeface="Arial"/>
                <a:ea typeface="Arial"/>
                <a:cs typeface="Arial"/>
                <a:sym typeface="Arial"/>
              </a:rPr>
              <a:t>"https://m.blog.naver.com/PostList.nhn?blogId=jamduino"</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const val </a:t>
            </a:r>
            <a:r>
              <a:rPr lang="ko" sz="900">
                <a:solidFill>
                  <a:srgbClr val="A9B7C6"/>
                </a:solidFill>
                <a:highlight>
                  <a:srgbClr val="2B2B2B"/>
                </a:highlight>
                <a:latin typeface="Arial"/>
                <a:ea typeface="Arial"/>
                <a:cs typeface="Arial"/>
                <a:sym typeface="Arial"/>
              </a:rPr>
              <a:t>URL_NEWS = </a:t>
            </a:r>
            <a:r>
              <a:rPr lang="ko" sz="900">
                <a:solidFill>
                  <a:srgbClr val="6A8759"/>
                </a:solidFill>
                <a:highlight>
                  <a:srgbClr val="2B2B2B"/>
                </a:highlight>
                <a:latin typeface="Arial"/>
                <a:ea typeface="Arial"/>
                <a:cs typeface="Arial"/>
                <a:sym typeface="Arial"/>
              </a:rPr>
              <a:t>"https://m.blog.naver.com/PostList.nhn?blogId=jamduino&amp;categoryNo=59&amp;listStyle=style2"</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const val </a:t>
            </a:r>
            <a:r>
              <a:rPr lang="ko" sz="900">
                <a:solidFill>
                  <a:srgbClr val="A9B7C6"/>
                </a:solidFill>
                <a:highlight>
                  <a:srgbClr val="2B2B2B"/>
                </a:highlight>
                <a:latin typeface="Arial"/>
                <a:ea typeface="Arial"/>
                <a:cs typeface="Arial"/>
                <a:sym typeface="Arial"/>
              </a:rPr>
              <a:t>URL_DAILY = </a:t>
            </a:r>
            <a:r>
              <a:rPr lang="ko" sz="900">
                <a:solidFill>
                  <a:srgbClr val="6A8759"/>
                </a:solidFill>
                <a:highlight>
                  <a:srgbClr val="2B2B2B"/>
                </a:highlight>
                <a:latin typeface="Arial"/>
                <a:ea typeface="Arial"/>
                <a:cs typeface="Arial"/>
                <a:sym typeface="Arial"/>
              </a:rPr>
              <a:t>"https://m.blog.naver.com/PostList.nhn?blogId=jamduino&amp;categoryNo=61&amp;listStyle=style2"</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const val </a:t>
            </a:r>
            <a:r>
              <a:rPr lang="ko" sz="900">
                <a:solidFill>
                  <a:srgbClr val="A9B7C6"/>
                </a:solidFill>
                <a:highlight>
                  <a:srgbClr val="2B2B2B"/>
                </a:highlight>
                <a:latin typeface="Arial"/>
                <a:ea typeface="Arial"/>
                <a:cs typeface="Arial"/>
                <a:sym typeface="Arial"/>
              </a:rPr>
              <a:t>URL_INFO = </a:t>
            </a:r>
            <a:r>
              <a:rPr lang="ko" sz="900">
                <a:solidFill>
                  <a:srgbClr val="6A8759"/>
                </a:solidFill>
                <a:highlight>
                  <a:srgbClr val="2B2B2B"/>
                </a:highlight>
                <a:latin typeface="Arial"/>
                <a:ea typeface="Arial"/>
                <a:cs typeface="Arial"/>
                <a:sym typeface="Arial"/>
              </a:rPr>
              <a:t>"https://m.blog.naver.com/PostList.nhn?blogId=jamduino&amp;categoryNo=45&amp;listStyle=style2"</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class </a:t>
            </a:r>
            <a:r>
              <a:rPr lang="ko" sz="900">
                <a:solidFill>
                  <a:srgbClr val="A9B7C6"/>
                </a:solidFill>
                <a:highlight>
                  <a:srgbClr val="2B2B2B"/>
                </a:highlight>
                <a:latin typeface="Arial"/>
                <a:ea typeface="Arial"/>
                <a:cs typeface="Arial"/>
                <a:sym typeface="Arial"/>
              </a:rPr>
              <a:t>MainActivity : AppCompatActivity()</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NavigationView.OnNavigationItemSelectedListener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A9B7C6"/>
                </a:solidFill>
                <a:highlight>
                  <a:srgbClr val="2B2B2B"/>
                </a:highlight>
                <a:latin typeface="Arial"/>
                <a:ea typeface="Arial"/>
                <a:cs typeface="Arial"/>
                <a:sym typeface="Arial"/>
              </a:rPr>
              <a:t>onCreate(savedInstanceState: Bundle?)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super</a:t>
            </a:r>
            <a:r>
              <a:rPr lang="ko" sz="900">
                <a:solidFill>
                  <a:srgbClr val="A9B7C6"/>
                </a:solidFill>
                <a:highlight>
                  <a:srgbClr val="2B2B2B"/>
                </a:highlight>
                <a:latin typeface="Arial"/>
                <a:ea typeface="Arial"/>
                <a:cs typeface="Arial"/>
                <a:sym typeface="Arial"/>
              </a:rPr>
              <a:t>.onCreate(savedInstanceState)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setContentView(R.layout.activity_main)</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toolbar: Toolbar = findViewById(R.id.toolbar)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setSupportActionBar(toolbar)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fab: FloatingActionButton = findViewById(R.id.fab)</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fab.setOnClickListener </a:t>
            </a:r>
            <a:r>
              <a:rPr lang="ko" sz="900" b="1">
                <a:solidFill>
                  <a:srgbClr val="A9B7C6"/>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view </a:t>
            </a:r>
            <a:r>
              <a:rPr lang="ko" sz="900" b="1">
                <a:solidFill>
                  <a:srgbClr val="A9B7C6"/>
                </a:solidFill>
                <a:highlight>
                  <a:srgbClr val="2B2B2B"/>
                </a:highlight>
                <a:latin typeface="Arial"/>
                <a:ea typeface="Arial"/>
                <a:cs typeface="Arial"/>
                <a:sym typeface="Arial"/>
              </a:rPr>
              <a:t>-&gt;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Snackbar.make(view</a:t>
            </a:r>
            <a:r>
              <a:rPr lang="ko" sz="900">
                <a:solidFill>
                  <a:srgbClr val="CC7832"/>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"Replace with your own action"</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Snackbar.LENGTH_LONG)</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.setAction(</a:t>
            </a:r>
            <a:r>
              <a:rPr lang="ko" sz="900">
                <a:solidFill>
                  <a:srgbClr val="6A8759"/>
                </a:solidFill>
                <a:highlight>
                  <a:srgbClr val="2B2B2B"/>
                </a:highlight>
                <a:latin typeface="Arial"/>
                <a:ea typeface="Arial"/>
                <a:cs typeface="Arial"/>
                <a:sym typeface="Arial"/>
              </a:rPr>
              <a:t>"Action"</a:t>
            </a:r>
            <a:r>
              <a:rPr lang="ko" sz="900">
                <a:solidFill>
                  <a:srgbClr val="CC7832"/>
                </a:solidFill>
                <a:highlight>
                  <a:srgbClr val="2B2B2B"/>
                </a:highlight>
                <a:latin typeface="Arial"/>
                <a:ea typeface="Arial"/>
                <a:cs typeface="Arial"/>
                <a:sym typeface="Arial"/>
              </a:rPr>
              <a:t>, null</a:t>
            </a:r>
            <a:r>
              <a:rPr lang="ko" sz="900">
                <a:solidFill>
                  <a:srgbClr val="A9B7C6"/>
                </a:solidFill>
                <a:highlight>
                  <a:srgbClr val="2B2B2B"/>
                </a:highlight>
                <a:latin typeface="Arial"/>
                <a:ea typeface="Arial"/>
                <a:cs typeface="Arial"/>
                <a:sym typeface="Arial"/>
              </a:rPr>
              <a:t>).show()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drawerLayout: DrawerLayout = drawer_layout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navView: NavigationView = nav_view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toggle = ActionBarDrawerToggle(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this, </a:t>
            </a:r>
            <a:r>
              <a:rPr lang="ko" sz="900">
                <a:solidFill>
                  <a:srgbClr val="A9B7C6"/>
                </a:solidFill>
                <a:highlight>
                  <a:srgbClr val="2B2B2B"/>
                </a:highlight>
                <a:latin typeface="Arial"/>
                <a:ea typeface="Arial"/>
                <a:cs typeface="Arial"/>
                <a:sym typeface="Arial"/>
              </a:rPr>
              <a:t>drawer_layout</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toolbar</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R.string.navigation_drawer_open</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R.string.navigation_drawer_close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drawerLayout.addDrawerListener(toggle)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toggle.syncState()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setUpUI()</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navView.setNavigationItemSelectedListener(</a:t>
            </a:r>
            <a:r>
              <a:rPr lang="ko" sz="900">
                <a:solidFill>
                  <a:srgbClr val="CC7832"/>
                </a:solidFill>
                <a:highlight>
                  <a:srgbClr val="2B2B2B"/>
                </a:highlight>
                <a:latin typeface="Arial"/>
                <a:ea typeface="Arial"/>
                <a:cs typeface="Arial"/>
                <a:sym typeface="Arial"/>
              </a:rPr>
              <a:t>this</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inner class </a:t>
            </a:r>
            <a:r>
              <a:rPr lang="ko" sz="900">
                <a:solidFill>
                  <a:srgbClr val="A9B7C6"/>
                </a:solidFill>
                <a:highlight>
                  <a:srgbClr val="2B2B2B"/>
                </a:highlight>
                <a:latin typeface="Arial"/>
                <a:ea typeface="Arial"/>
                <a:cs typeface="Arial"/>
                <a:sym typeface="Arial"/>
              </a:rPr>
              <a:t>WebClient: WebViewClient(){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A9B7C6"/>
                </a:solidFill>
                <a:highlight>
                  <a:srgbClr val="2B2B2B"/>
                </a:highlight>
                <a:latin typeface="Arial"/>
                <a:ea typeface="Arial"/>
                <a:cs typeface="Arial"/>
                <a:sym typeface="Arial"/>
              </a:rPr>
              <a:t>shouldOverrideUrlLoading(view: WebView?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request: WebResourceRequest?): Boolean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super</a:t>
            </a:r>
            <a:r>
              <a:rPr lang="ko" sz="900">
                <a:solidFill>
                  <a:srgbClr val="A9B7C6"/>
                </a:solidFill>
                <a:highlight>
                  <a:srgbClr val="2B2B2B"/>
                </a:highlight>
                <a:latin typeface="Arial"/>
                <a:ea typeface="Arial"/>
                <a:cs typeface="Arial"/>
                <a:sym typeface="Arial"/>
              </a:rPr>
              <a:t>.shouldOverrideUrlLoading(view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request)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A9B7C6"/>
                </a:solidFill>
                <a:highlight>
                  <a:srgbClr val="2B2B2B"/>
                </a:highlight>
                <a:latin typeface="Arial"/>
                <a:ea typeface="Arial"/>
                <a:cs typeface="Arial"/>
                <a:sym typeface="Arial"/>
              </a:rPr>
              <a:t>onPageFinished(view: WebView?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url: String?)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super</a:t>
            </a:r>
            <a:r>
              <a:rPr lang="ko" sz="900">
                <a:solidFill>
                  <a:srgbClr val="A9B7C6"/>
                </a:solidFill>
                <a:highlight>
                  <a:srgbClr val="2B2B2B"/>
                </a:highlight>
                <a:latin typeface="Arial"/>
                <a:ea typeface="Arial"/>
                <a:cs typeface="Arial"/>
                <a:sym typeface="Arial"/>
              </a:rPr>
              <a:t>.onPageFinished(view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url)</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1200">
              <a:solidFill>
                <a:srgbClr val="E8BF6A"/>
              </a:solidFill>
              <a:highlight>
                <a:srgbClr val="2B2B2B"/>
              </a:highlight>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8"/>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WebView</a:t>
            </a:r>
            <a:endParaRPr/>
          </a:p>
        </p:txBody>
      </p:sp>
      <p:sp>
        <p:nvSpPr>
          <p:cNvPr id="788" name="Google Shape;788;p88"/>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WebView 활용하기</a:t>
            </a:r>
            <a:endParaRPr/>
          </a:p>
          <a:p>
            <a:pPr marL="914400" marR="0" lvl="1" indent="-317500" algn="l" rtl="0">
              <a:lnSpc>
                <a:spcPct val="115000"/>
              </a:lnSpc>
              <a:spcBef>
                <a:spcPts val="0"/>
              </a:spcBef>
              <a:spcAft>
                <a:spcPts val="0"/>
              </a:spcAft>
              <a:buClr>
                <a:schemeClr val="dk2"/>
              </a:buClr>
              <a:buSzPts val="1400"/>
              <a:buFont typeface="Dotum"/>
              <a:buChar char="○"/>
            </a:pPr>
            <a:r>
              <a:rPr lang="ko"/>
              <a:t>AndroidManifest.xml</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 </a:t>
            </a:r>
            <a:endParaRPr/>
          </a:p>
          <a:p>
            <a:pPr marL="914400" marR="0" lvl="1" indent="-304800" algn="l" rtl="0">
              <a:lnSpc>
                <a:spcPct val="115000"/>
              </a:lnSpc>
              <a:spcBef>
                <a:spcPts val="0"/>
              </a:spcBef>
              <a:spcAft>
                <a:spcPts val="0"/>
              </a:spcAft>
              <a:buSzPts val="1200"/>
              <a:buChar char="○"/>
            </a:pPr>
            <a:r>
              <a:rPr lang="ko"/>
              <a:t>완성</a:t>
            </a:r>
            <a:endParaRPr/>
          </a:p>
        </p:txBody>
      </p:sp>
      <p:sp>
        <p:nvSpPr>
          <p:cNvPr id="789" name="Google Shape;789;p88"/>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63</a:t>
            </a:fld>
            <a:endParaRPr sz="1000"/>
          </a:p>
        </p:txBody>
      </p:sp>
      <p:sp>
        <p:nvSpPr>
          <p:cNvPr id="790" name="Google Shape;790;p88"/>
          <p:cNvSpPr txBox="1"/>
          <p:nvPr/>
        </p:nvSpPr>
        <p:spPr>
          <a:xfrm>
            <a:off x="555425" y="1606375"/>
            <a:ext cx="4448700" cy="3485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E8BF6A"/>
                </a:solidFill>
                <a:highlight>
                  <a:srgbClr val="2B2B2B"/>
                </a:highlight>
              </a:rPr>
              <a:t>&lt;?</a:t>
            </a:r>
            <a:r>
              <a:rPr lang="ko" sz="900">
                <a:solidFill>
                  <a:srgbClr val="BABABA"/>
                </a:solidFill>
                <a:highlight>
                  <a:srgbClr val="2B2B2B"/>
                </a:highlight>
              </a:rPr>
              <a:t>xml version=</a:t>
            </a:r>
            <a:r>
              <a:rPr lang="ko" sz="900">
                <a:solidFill>
                  <a:srgbClr val="6A8759"/>
                </a:solidFill>
                <a:highlight>
                  <a:srgbClr val="2B2B2B"/>
                </a:highlight>
              </a:rPr>
              <a:t>"1.0" </a:t>
            </a:r>
            <a:r>
              <a:rPr lang="ko" sz="900">
                <a:solidFill>
                  <a:srgbClr val="BABABA"/>
                </a:solidFill>
                <a:highlight>
                  <a:srgbClr val="2B2B2B"/>
                </a:highlight>
              </a:rPr>
              <a:t>encoding=</a:t>
            </a:r>
            <a:r>
              <a:rPr lang="ko" sz="900">
                <a:solidFill>
                  <a:srgbClr val="6A8759"/>
                </a:solidFill>
                <a:highlight>
                  <a:srgbClr val="2B2B2B"/>
                </a:highlight>
              </a:rPr>
              <a:t>"utf-8"</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&lt;manifest </a:t>
            </a:r>
            <a:r>
              <a:rPr lang="ko" sz="900">
                <a:solidFill>
                  <a:srgbClr val="BABABA"/>
                </a:solidFill>
                <a:highlight>
                  <a:srgbClr val="2B2B2B"/>
                </a:highlight>
              </a:rPr>
              <a:t>xmlns:</a:t>
            </a:r>
            <a:r>
              <a:rPr lang="ko" sz="900">
                <a:solidFill>
                  <a:srgbClr val="9876AA"/>
                </a:solidFill>
                <a:highlight>
                  <a:srgbClr val="2B2B2B"/>
                </a:highlight>
              </a:rPr>
              <a:t>android</a:t>
            </a:r>
            <a:r>
              <a:rPr lang="ko" sz="900">
                <a:solidFill>
                  <a:srgbClr val="BABABA"/>
                </a:solidFill>
                <a:highlight>
                  <a:srgbClr val="2B2B2B"/>
                </a:highlight>
              </a:rPr>
              <a:t>=</a:t>
            </a:r>
            <a:r>
              <a:rPr lang="ko" sz="900">
                <a:solidFill>
                  <a:srgbClr val="6A8759"/>
                </a:solidFill>
                <a:highlight>
                  <a:srgbClr val="2B2B2B"/>
                </a:highlight>
              </a:rPr>
              <a:t>"http://schemas.android.com/apk/res/android"</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BABABA"/>
                </a:solidFill>
                <a:highlight>
                  <a:srgbClr val="2B2B2B"/>
                </a:highlight>
              </a:rPr>
              <a:t>package=</a:t>
            </a:r>
            <a:r>
              <a:rPr lang="ko" sz="900">
                <a:solidFill>
                  <a:srgbClr val="6A8759"/>
                </a:solidFill>
                <a:highlight>
                  <a:srgbClr val="2B2B2B"/>
                </a:highlight>
              </a:rPr>
              <a:t>"hyerin.example.using_webview_blogbook"</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&lt;application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:allowBackup=</a:t>
            </a:r>
            <a:r>
              <a:rPr lang="ko" sz="900">
                <a:solidFill>
                  <a:srgbClr val="6A8759"/>
                </a:solidFill>
                <a:highlight>
                  <a:srgbClr val="2B2B2B"/>
                </a:highlight>
              </a:rPr>
              <a:t>"true"</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:icon=</a:t>
            </a:r>
            <a:r>
              <a:rPr lang="ko" sz="900">
                <a:solidFill>
                  <a:srgbClr val="6A8759"/>
                </a:solidFill>
                <a:highlight>
                  <a:srgbClr val="2B2B2B"/>
                </a:highlight>
              </a:rPr>
              <a:t>"@mipmap/ic_launcher"</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:label=</a:t>
            </a:r>
            <a:r>
              <a:rPr lang="ko" sz="900">
                <a:solidFill>
                  <a:srgbClr val="6A8759"/>
                </a:solidFill>
                <a:highlight>
                  <a:srgbClr val="2B2B2B"/>
                </a:highlight>
              </a:rPr>
              <a:t>"@string/app_name"</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:roundIcon=</a:t>
            </a:r>
            <a:r>
              <a:rPr lang="ko" sz="900">
                <a:solidFill>
                  <a:srgbClr val="6A8759"/>
                </a:solidFill>
                <a:highlight>
                  <a:srgbClr val="2B2B2B"/>
                </a:highlight>
              </a:rPr>
              <a:t>"@mipmap/ic_launcher_round"</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:supportsRtl=</a:t>
            </a:r>
            <a:r>
              <a:rPr lang="ko" sz="900">
                <a:solidFill>
                  <a:srgbClr val="6A8759"/>
                </a:solidFill>
                <a:highlight>
                  <a:srgbClr val="2B2B2B"/>
                </a:highlight>
              </a:rPr>
              <a:t>"true"</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:theme=</a:t>
            </a:r>
            <a:r>
              <a:rPr lang="ko" sz="900">
                <a:solidFill>
                  <a:srgbClr val="6A8759"/>
                </a:solidFill>
                <a:highlight>
                  <a:srgbClr val="2B2B2B"/>
                </a:highlight>
              </a:rPr>
              <a:t>"@style/AppTheme"</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&lt;activity</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:name=</a:t>
            </a:r>
            <a:r>
              <a:rPr lang="ko" sz="900">
                <a:solidFill>
                  <a:srgbClr val="6A8759"/>
                </a:solidFill>
                <a:highlight>
                  <a:srgbClr val="2B2B2B"/>
                </a:highlight>
              </a:rPr>
              <a:t>".MainActivity"</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:label=</a:t>
            </a:r>
            <a:r>
              <a:rPr lang="ko" sz="900">
                <a:solidFill>
                  <a:srgbClr val="6A8759"/>
                </a:solidFill>
                <a:highlight>
                  <a:srgbClr val="2B2B2B"/>
                </a:highlight>
              </a:rPr>
              <a:t>"@string/app_name"</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:theme=</a:t>
            </a:r>
            <a:r>
              <a:rPr lang="ko" sz="900">
                <a:solidFill>
                  <a:srgbClr val="6A8759"/>
                </a:solidFill>
                <a:highlight>
                  <a:srgbClr val="2B2B2B"/>
                </a:highlight>
              </a:rPr>
              <a:t>"@style/AppTheme.NoActionBar"</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&lt;intent-filter&gt;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&lt;action </a:t>
            </a:r>
            <a:r>
              <a:rPr lang="ko" sz="900">
                <a:solidFill>
                  <a:srgbClr val="9876AA"/>
                </a:solidFill>
                <a:highlight>
                  <a:srgbClr val="2B2B2B"/>
                </a:highlight>
              </a:rPr>
              <a:t>android</a:t>
            </a:r>
            <a:r>
              <a:rPr lang="ko" sz="900">
                <a:solidFill>
                  <a:srgbClr val="BABABA"/>
                </a:solidFill>
                <a:highlight>
                  <a:srgbClr val="2B2B2B"/>
                </a:highlight>
              </a:rPr>
              <a:t>:name=</a:t>
            </a:r>
            <a:r>
              <a:rPr lang="ko" sz="900">
                <a:solidFill>
                  <a:srgbClr val="6A8759"/>
                </a:solidFill>
                <a:highlight>
                  <a:srgbClr val="2B2B2B"/>
                </a:highlight>
              </a:rPr>
              <a:t>"android.intent.action.MAIN"</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&lt;category </a:t>
            </a:r>
            <a:r>
              <a:rPr lang="ko" sz="900">
                <a:solidFill>
                  <a:srgbClr val="9876AA"/>
                </a:solidFill>
                <a:highlight>
                  <a:srgbClr val="2B2B2B"/>
                </a:highlight>
              </a:rPr>
              <a:t>android</a:t>
            </a:r>
            <a:r>
              <a:rPr lang="ko" sz="900">
                <a:solidFill>
                  <a:srgbClr val="BABABA"/>
                </a:solidFill>
                <a:highlight>
                  <a:srgbClr val="2B2B2B"/>
                </a:highlight>
              </a:rPr>
              <a:t>:name=</a:t>
            </a:r>
            <a:r>
              <a:rPr lang="ko" sz="900">
                <a:solidFill>
                  <a:srgbClr val="6A8759"/>
                </a:solidFill>
                <a:highlight>
                  <a:srgbClr val="2B2B2B"/>
                </a:highlight>
              </a:rPr>
              <a:t>"android.intent.category.LAUNCHER"</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&lt;/intent-filter&gt;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&lt;/activity&gt;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&lt;/application&gt;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&lt;uses-permission </a:t>
            </a:r>
            <a:r>
              <a:rPr lang="ko" sz="900">
                <a:solidFill>
                  <a:srgbClr val="9876AA"/>
                </a:solidFill>
                <a:highlight>
                  <a:srgbClr val="2B2B2B"/>
                </a:highlight>
              </a:rPr>
              <a:t>android</a:t>
            </a:r>
            <a:r>
              <a:rPr lang="ko" sz="900">
                <a:solidFill>
                  <a:srgbClr val="BABABA"/>
                </a:solidFill>
                <a:highlight>
                  <a:srgbClr val="2B2B2B"/>
                </a:highlight>
              </a:rPr>
              <a:t>:name=</a:t>
            </a:r>
            <a:r>
              <a:rPr lang="ko" sz="900">
                <a:solidFill>
                  <a:srgbClr val="6A8759"/>
                </a:solidFill>
                <a:highlight>
                  <a:srgbClr val="2B2B2B"/>
                </a:highlight>
              </a:rPr>
              <a:t>"android.permission.INTERNET"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&lt;/manifest&gt;</a:t>
            </a:r>
            <a:endParaRPr sz="900">
              <a:solidFill>
                <a:srgbClr val="CC7832"/>
              </a:solidFill>
              <a:highlight>
                <a:srgbClr val="2B2B2B"/>
              </a:highlight>
            </a:endParaRPr>
          </a:p>
        </p:txBody>
      </p:sp>
      <p:pic>
        <p:nvPicPr>
          <p:cNvPr id="791" name="Google Shape;791;p88"/>
          <p:cNvPicPr preferRelativeResize="0"/>
          <p:nvPr/>
        </p:nvPicPr>
        <p:blipFill rotWithShape="1">
          <a:blip r:embed="rId3">
            <a:alphaModFix/>
          </a:blip>
          <a:srcRect t="5829"/>
          <a:stretch/>
        </p:blipFill>
        <p:spPr>
          <a:xfrm>
            <a:off x="523749" y="5495326"/>
            <a:ext cx="2487543" cy="4296699"/>
          </a:xfrm>
          <a:prstGeom prst="rect">
            <a:avLst/>
          </a:prstGeom>
          <a:noFill/>
          <a:ln>
            <a:noFill/>
          </a:ln>
        </p:spPr>
      </p:pic>
      <p:pic>
        <p:nvPicPr>
          <p:cNvPr id="792" name="Google Shape;792;p88"/>
          <p:cNvPicPr preferRelativeResize="0"/>
          <p:nvPr/>
        </p:nvPicPr>
        <p:blipFill rotWithShape="1">
          <a:blip r:embed="rId4">
            <a:alphaModFix/>
          </a:blip>
          <a:srcRect t="5829"/>
          <a:stretch/>
        </p:blipFill>
        <p:spPr>
          <a:xfrm>
            <a:off x="1295150" y="5495327"/>
            <a:ext cx="2487537" cy="4296699"/>
          </a:xfrm>
          <a:prstGeom prst="rect">
            <a:avLst/>
          </a:prstGeom>
          <a:noFill/>
          <a:ln>
            <a:noFill/>
          </a:ln>
        </p:spPr>
      </p:pic>
      <p:pic>
        <p:nvPicPr>
          <p:cNvPr id="793" name="Google Shape;793;p88"/>
          <p:cNvPicPr preferRelativeResize="0"/>
          <p:nvPr/>
        </p:nvPicPr>
        <p:blipFill rotWithShape="1">
          <a:blip r:embed="rId5">
            <a:alphaModFix/>
          </a:blip>
          <a:srcRect t="6200"/>
          <a:stretch/>
        </p:blipFill>
        <p:spPr>
          <a:xfrm>
            <a:off x="2601169" y="5503686"/>
            <a:ext cx="2487537" cy="4279981"/>
          </a:xfrm>
          <a:prstGeom prst="rect">
            <a:avLst/>
          </a:prstGeom>
          <a:noFill/>
          <a:ln>
            <a:noFill/>
          </a:ln>
        </p:spPr>
      </p:pic>
      <p:pic>
        <p:nvPicPr>
          <p:cNvPr id="794" name="Google Shape;794;p88"/>
          <p:cNvPicPr preferRelativeResize="0"/>
          <p:nvPr/>
        </p:nvPicPr>
        <p:blipFill rotWithShape="1">
          <a:blip r:embed="rId6">
            <a:alphaModFix/>
          </a:blip>
          <a:srcRect t="6164"/>
          <a:stretch/>
        </p:blipFill>
        <p:spPr>
          <a:xfrm>
            <a:off x="4291012" y="5502895"/>
            <a:ext cx="2487537" cy="428161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9"/>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800" name="Google Shape;800;p89"/>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Fragment 이해하기</a:t>
            </a:r>
            <a:endParaRPr/>
          </a:p>
          <a:p>
            <a:pPr marL="914400" lvl="1" indent="-317500" algn="l" rtl="0">
              <a:spcBef>
                <a:spcPts val="0"/>
              </a:spcBef>
              <a:spcAft>
                <a:spcPts val="0"/>
              </a:spcAft>
              <a:buSzPts val="1400"/>
              <a:buChar char="○"/>
            </a:pPr>
            <a:r>
              <a:rPr lang="ko"/>
              <a:t>Fragment란?</a:t>
            </a:r>
            <a:endParaRPr/>
          </a:p>
          <a:p>
            <a:pPr marL="1371600" lvl="2" indent="-317500" algn="l" rtl="0">
              <a:spcBef>
                <a:spcPts val="0"/>
              </a:spcBef>
              <a:spcAft>
                <a:spcPts val="0"/>
              </a:spcAft>
              <a:buSzPts val="1400"/>
              <a:buChar char="■"/>
            </a:pPr>
            <a:r>
              <a:rPr lang="ko"/>
              <a:t>액티비티와 유사한 구조를 가지고 있지만 액티비티 안에서만 존재한다.</a:t>
            </a:r>
            <a:endParaRPr/>
          </a:p>
          <a:p>
            <a:pPr marL="1371600" lvl="2" indent="-317500" algn="l" rtl="0">
              <a:spcBef>
                <a:spcPts val="0"/>
              </a:spcBef>
              <a:spcAft>
                <a:spcPts val="0"/>
              </a:spcAft>
              <a:buSzPts val="1400"/>
              <a:buChar char="■"/>
            </a:pPr>
            <a:r>
              <a:rPr lang="ko"/>
              <a:t>주로 한 화면에서 메뉴를 누를 때 다양한 UI를 만들거나, 슬라이드 할 때마다 다른 구조의 화면이 나와야 할 때 사용한다.</a:t>
            </a:r>
            <a:endParaRPr/>
          </a:p>
          <a:p>
            <a:pPr marL="1371600" lvl="2" indent="-317500" algn="l" rtl="0">
              <a:spcBef>
                <a:spcPts val="0"/>
              </a:spcBef>
              <a:spcAft>
                <a:spcPts val="0"/>
              </a:spcAft>
              <a:buSzPts val="1400"/>
              <a:buChar char="■"/>
            </a:pPr>
            <a:r>
              <a:rPr lang="ko"/>
              <a:t>액티비티 내에서 다양한 화면을 처리하면서 코드가 늘어나면 가독성도 떨어지고, 코드가 복잡해진다.</a:t>
            </a:r>
            <a:endParaRPr/>
          </a:p>
          <a:p>
            <a:pPr marL="1371600" lvl="2" indent="-317500" algn="l" rtl="0">
              <a:spcBef>
                <a:spcPts val="0"/>
              </a:spcBef>
              <a:spcAft>
                <a:spcPts val="0"/>
              </a:spcAft>
              <a:buSzPts val="1400"/>
              <a:buChar char="■"/>
            </a:pPr>
            <a:r>
              <a:rPr lang="ko"/>
              <a:t>따라서 선택에 따라 다양한 화면을 만들어야 할 경우가 생기면 프래그먼트를 사용하는 경우가 많다.</a:t>
            </a:r>
            <a:endParaRPr/>
          </a:p>
        </p:txBody>
      </p:sp>
      <p:sp>
        <p:nvSpPr>
          <p:cNvPr id="801" name="Google Shape;801;p8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64</a:t>
            </a:fld>
            <a:endParaRPr/>
          </a:p>
        </p:txBody>
      </p:sp>
      <p:sp>
        <p:nvSpPr>
          <p:cNvPr id="802" name="Google Shape;802;p89"/>
          <p:cNvSpPr/>
          <p:nvPr/>
        </p:nvSpPr>
        <p:spPr>
          <a:xfrm>
            <a:off x="528825" y="3956725"/>
            <a:ext cx="3069300" cy="3156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액티비티</a:t>
            </a:r>
            <a:endParaRPr>
              <a:latin typeface="Nanum Gothic"/>
              <a:ea typeface="Nanum Gothic"/>
              <a:cs typeface="Nanum Gothic"/>
              <a:sym typeface="Nanum Gothic"/>
            </a:endParaRPr>
          </a:p>
        </p:txBody>
      </p:sp>
      <p:sp>
        <p:nvSpPr>
          <p:cNvPr id="803" name="Google Shape;803;p89"/>
          <p:cNvSpPr/>
          <p:nvPr/>
        </p:nvSpPr>
        <p:spPr>
          <a:xfrm>
            <a:off x="724775" y="4422250"/>
            <a:ext cx="2342100" cy="2579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프래그먼트1</a:t>
            </a:r>
            <a:endParaRPr>
              <a:latin typeface="Nanum Gothic"/>
              <a:ea typeface="Nanum Gothic"/>
              <a:cs typeface="Nanum Gothic"/>
              <a:sym typeface="Nanum Gothic"/>
            </a:endParaRPr>
          </a:p>
        </p:txBody>
      </p:sp>
      <p:sp>
        <p:nvSpPr>
          <p:cNvPr id="804" name="Google Shape;804;p89"/>
          <p:cNvSpPr/>
          <p:nvPr/>
        </p:nvSpPr>
        <p:spPr>
          <a:xfrm>
            <a:off x="1037850" y="4945875"/>
            <a:ext cx="2342100" cy="1953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프래그먼트2</a:t>
            </a:r>
            <a:endParaRPr>
              <a:latin typeface="Nanum Gothic"/>
              <a:ea typeface="Nanum Gothic"/>
              <a:cs typeface="Nanum Gothic"/>
              <a:sym typeface="Nanum Gothic"/>
            </a:endParaRPr>
          </a:p>
        </p:txBody>
      </p:sp>
      <p:pic>
        <p:nvPicPr>
          <p:cNvPr id="805" name="Google Shape;805;p89"/>
          <p:cNvPicPr preferRelativeResize="0"/>
          <p:nvPr/>
        </p:nvPicPr>
        <p:blipFill>
          <a:blip r:embed="rId3">
            <a:alphaModFix/>
          </a:blip>
          <a:stretch>
            <a:fillRect/>
          </a:stretch>
        </p:blipFill>
        <p:spPr>
          <a:xfrm>
            <a:off x="4008626" y="3956725"/>
            <a:ext cx="2749400" cy="598796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0"/>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811" name="Google Shape;811;p90"/>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Fragment 이해하기</a:t>
            </a:r>
            <a:endParaRPr/>
          </a:p>
          <a:p>
            <a:pPr marL="914400" lvl="1" indent="-317500" algn="l" rtl="0">
              <a:spcBef>
                <a:spcPts val="0"/>
              </a:spcBef>
              <a:spcAft>
                <a:spcPts val="0"/>
              </a:spcAft>
              <a:buSzPts val="1400"/>
              <a:buChar char="○"/>
            </a:pPr>
            <a:r>
              <a:rPr lang="ko"/>
              <a:t>기본 Fragment 실습</a:t>
            </a:r>
            <a:endParaRPr/>
          </a:p>
          <a:p>
            <a:pPr marL="1371600" lvl="2" indent="-317500" algn="l" rtl="0">
              <a:spcBef>
                <a:spcPts val="0"/>
              </a:spcBef>
              <a:spcAft>
                <a:spcPts val="0"/>
              </a:spcAft>
              <a:buSzPts val="1400"/>
              <a:buChar char="■"/>
            </a:pPr>
            <a:r>
              <a:rPr lang="ko"/>
              <a:t>새로 프로젝트를 만든 후, layout 폴더에 실습할 프래그먼트 2개를 추가한다.</a:t>
            </a:r>
            <a:endParaRPr/>
          </a:p>
          <a:p>
            <a:pPr marL="1371600" lvl="2" indent="-317500" algn="l" rtl="0">
              <a:spcBef>
                <a:spcPts val="0"/>
              </a:spcBef>
              <a:spcAft>
                <a:spcPts val="0"/>
              </a:spcAft>
              <a:buSzPts val="1400"/>
              <a:buChar char="■"/>
            </a:pPr>
            <a:endParaRPr/>
          </a:p>
        </p:txBody>
      </p:sp>
      <p:sp>
        <p:nvSpPr>
          <p:cNvPr id="812" name="Google Shape;812;p9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65</a:t>
            </a:fld>
            <a:endParaRPr/>
          </a:p>
        </p:txBody>
      </p:sp>
      <p:pic>
        <p:nvPicPr>
          <p:cNvPr id="813" name="Google Shape;813;p90"/>
          <p:cNvPicPr preferRelativeResize="0"/>
          <p:nvPr/>
        </p:nvPicPr>
        <p:blipFill>
          <a:blip r:embed="rId3">
            <a:alphaModFix/>
          </a:blip>
          <a:stretch>
            <a:fillRect/>
          </a:stretch>
        </p:blipFill>
        <p:spPr>
          <a:xfrm>
            <a:off x="1241384" y="1377523"/>
            <a:ext cx="265498" cy="265498"/>
          </a:xfrm>
          <a:prstGeom prst="rect">
            <a:avLst/>
          </a:prstGeom>
          <a:noFill/>
          <a:ln>
            <a:noFill/>
          </a:ln>
        </p:spPr>
      </p:pic>
      <p:pic>
        <p:nvPicPr>
          <p:cNvPr id="814" name="Google Shape;814;p90"/>
          <p:cNvPicPr preferRelativeResize="0"/>
          <p:nvPr/>
        </p:nvPicPr>
        <p:blipFill>
          <a:blip r:embed="rId4">
            <a:alphaModFix/>
          </a:blip>
          <a:stretch>
            <a:fillRect/>
          </a:stretch>
        </p:blipFill>
        <p:spPr>
          <a:xfrm>
            <a:off x="1506875" y="7061850"/>
            <a:ext cx="2324100" cy="1295400"/>
          </a:xfrm>
          <a:prstGeom prst="rect">
            <a:avLst/>
          </a:prstGeom>
          <a:noFill/>
          <a:ln>
            <a:noFill/>
          </a:ln>
        </p:spPr>
      </p:pic>
      <p:pic>
        <p:nvPicPr>
          <p:cNvPr id="815" name="Google Shape;815;p90"/>
          <p:cNvPicPr preferRelativeResize="0"/>
          <p:nvPr/>
        </p:nvPicPr>
        <p:blipFill rotWithShape="1">
          <a:blip r:embed="rId5">
            <a:alphaModFix/>
          </a:blip>
          <a:srcRect l="4230" t="32478" r="47471"/>
          <a:stretch/>
        </p:blipFill>
        <p:spPr>
          <a:xfrm>
            <a:off x="1506875" y="2176632"/>
            <a:ext cx="5720925" cy="4689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1"/>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821" name="Google Shape;821;p91"/>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Fragment 이해하기</a:t>
            </a:r>
            <a:endParaRPr/>
          </a:p>
          <a:p>
            <a:pPr marL="914400" lvl="1" indent="-317500" algn="l" rtl="0">
              <a:spcBef>
                <a:spcPts val="0"/>
              </a:spcBef>
              <a:spcAft>
                <a:spcPts val="0"/>
              </a:spcAft>
              <a:buSzPts val="1400"/>
              <a:buChar char="○"/>
            </a:pPr>
            <a:r>
              <a:rPr lang="ko"/>
              <a:t>기본 Fragment 실습</a:t>
            </a:r>
            <a:endParaRPr/>
          </a:p>
          <a:p>
            <a:pPr marL="1371600" lvl="2" indent="-317500" algn="l" rtl="0">
              <a:spcBef>
                <a:spcPts val="0"/>
              </a:spcBef>
              <a:spcAft>
                <a:spcPts val="0"/>
              </a:spcAft>
              <a:buSzPts val="1400"/>
              <a:buChar char="■"/>
            </a:pPr>
            <a:r>
              <a:rPr lang="ko"/>
              <a:t>activity_main.xml</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fragment_one.xml</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fragment_two.xml</a:t>
            </a:r>
            <a:endParaRPr/>
          </a:p>
        </p:txBody>
      </p:sp>
      <p:sp>
        <p:nvSpPr>
          <p:cNvPr id="822" name="Google Shape;822;p9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66</a:t>
            </a:fld>
            <a:endParaRPr/>
          </a:p>
        </p:txBody>
      </p:sp>
      <p:pic>
        <p:nvPicPr>
          <p:cNvPr id="823" name="Google Shape;823;p91"/>
          <p:cNvPicPr preferRelativeResize="0"/>
          <p:nvPr/>
        </p:nvPicPr>
        <p:blipFill>
          <a:blip r:embed="rId3">
            <a:alphaModFix/>
          </a:blip>
          <a:stretch>
            <a:fillRect/>
          </a:stretch>
        </p:blipFill>
        <p:spPr>
          <a:xfrm>
            <a:off x="1255934" y="1450273"/>
            <a:ext cx="265498" cy="265498"/>
          </a:xfrm>
          <a:prstGeom prst="rect">
            <a:avLst/>
          </a:prstGeom>
          <a:noFill/>
          <a:ln>
            <a:noFill/>
          </a:ln>
        </p:spPr>
      </p:pic>
      <p:sp>
        <p:nvSpPr>
          <p:cNvPr id="824" name="Google Shape;824;p91"/>
          <p:cNvSpPr txBox="1"/>
          <p:nvPr/>
        </p:nvSpPr>
        <p:spPr>
          <a:xfrm>
            <a:off x="267225" y="4891525"/>
            <a:ext cx="3898500" cy="2249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&lt;?</a:t>
            </a:r>
            <a:r>
              <a:rPr lang="ko" sz="900">
                <a:solidFill>
                  <a:srgbClr val="BABABA"/>
                </a:solidFill>
                <a:highlight>
                  <a:srgbClr val="2B2B2B"/>
                </a:highlight>
              </a:rPr>
              <a:t>xml version=</a:t>
            </a:r>
            <a:r>
              <a:rPr lang="ko" sz="900">
                <a:solidFill>
                  <a:srgbClr val="6A8759"/>
                </a:solidFill>
                <a:highlight>
                  <a:srgbClr val="2B2B2B"/>
                </a:highlight>
              </a:rPr>
              <a:t>"1.0" </a:t>
            </a:r>
            <a:r>
              <a:rPr lang="ko" sz="900">
                <a:solidFill>
                  <a:srgbClr val="BABABA"/>
                </a:solidFill>
                <a:highlight>
                  <a:srgbClr val="2B2B2B"/>
                </a:highlight>
              </a:rPr>
              <a:t>encoding=</a:t>
            </a:r>
            <a:r>
              <a:rPr lang="ko" sz="900">
                <a:solidFill>
                  <a:srgbClr val="6A8759"/>
                </a:solidFill>
                <a:highlight>
                  <a:srgbClr val="2B2B2B"/>
                </a:highlight>
              </a:rPr>
              <a:t>"utf-8"</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&lt;LinearLayout </a:t>
            </a:r>
            <a:r>
              <a:rPr lang="ko" sz="900">
                <a:solidFill>
                  <a:srgbClr val="BABABA"/>
                </a:solidFill>
                <a:highlight>
                  <a:srgbClr val="2B2B2B"/>
                </a:highlight>
              </a:rPr>
              <a:t>xmlns:</a:t>
            </a:r>
            <a:r>
              <a:rPr lang="ko" sz="900">
                <a:solidFill>
                  <a:srgbClr val="9876AA"/>
                </a:solidFill>
                <a:highlight>
                  <a:srgbClr val="2B2B2B"/>
                </a:highlight>
              </a:rPr>
              <a:t>android</a:t>
            </a:r>
            <a:r>
              <a:rPr lang="ko" sz="900">
                <a:solidFill>
                  <a:srgbClr val="BABABA"/>
                </a:solidFill>
                <a:highlight>
                  <a:srgbClr val="2B2B2B"/>
                </a:highlight>
              </a:rPr>
              <a:t>=</a:t>
            </a:r>
            <a:r>
              <a:rPr lang="ko" sz="900">
                <a:solidFill>
                  <a:srgbClr val="6A8759"/>
                </a:solidFill>
                <a:highlight>
                  <a:srgbClr val="2B2B2B"/>
                </a:highlight>
              </a:rPr>
              <a:t>"http://schemas.android.com/apk/res/android"</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BABABA"/>
                </a:solidFill>
                <a:highlight>
                  <a:srgbClr val="2B2B2B"/>
                </a:highlight>
              </a:rPr>
              <a:t>xmlns:</a:t>
            </a:r>
            <a:r>
              <a:rPr lang="ko" sz="900">
                <a:solidFill>
                  <a:srgbClr val="9876AA"/>
                </a:solidFill>
                <a:highlight>
                  <a:srgbClr val="2B2B2B"/>
                </a:highlight>
              </a:rPr>
              <a:t>tools</a:t>
            </a:r>
            <a:r>
              <a:rPr lang="ko" sz="900">
                <a:solidFill>
                  <a:srgbClr val="BABABA"/>
                </a:solidFill>
                <a:highlight>
                  <a:srgbClr val="2B2B2B"/>
                </a:highlight>
              </a:rPr>
              <a:t>=</a:t>
            </a:r>
            <a:r>
              <a:rPr lang="ko" sz="900">
                <a:solidFill>
                  <a:srgbClr val="6A8759"/>
                </a:solidFill>
                <a:highlight>
                  <a:srgbClr val="2B2B2B"/>
                </a:highlight>
              </a:rPr>
              <a:t>"http://schemas.android.com/tools"</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tools</a:t>
            </a:r>
            <a:r>
              <a:rPr lang="ko" sz="900">
                <a:solidFill>
                  <a:srgbClr val="BABABA"/>
                </a:solidFill>
                <a:highlight>
                  <a:srgbClr val="2B2B2B"/>
                </a:highlight>
              </a:rPr>
              <a:t>:context=</a:t>
            </a:r>
            <a:r>
              <a:rPr lang="ko" sz="900">
                <a:solidFill>
                  <a:srgbClr val="6A8759"/>
                </a:solidFill>
                <a:highlight>
                  <a:srgbClr val="2B2B2B"/>
                </a:highlight>
              </a:rPr>
              <a:t>".FragOne"</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   &lt;TextView</a:t>
            </a:r>
            <a:endParaRPr sz="900">
              <a:solidFill>
                <a:srgbClr val="E8BF6A"/>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"@+id/txtMsg"</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:background=</a:t>
            </a:r>
            <a:r>
              <a:rPr lang="ko" sz="900">
                <a:solidFill>
                  <a:srgbClr val="6A8759"/>
                </a:solidFill>
                <a:highlight>
                  <a:srgbClr val="2B2B2B"/>
                </a:highlight>
              </a:rPr>
              <a:t>"#EFEF00"</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:gravity=</a:t>
            </a:r>
            <a:r>
              <a:rPr lang="ko" sz="900">
                <a:solidFill>
                  <a:srgbClr val="6A8759"/>
                </a:solidFill>
                <a:highlight>
                  <a:srgbClr val="2B2B2B"/>
                </a:highlight>
              </a:rPr>
              <a:t>"center"</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"40dp"</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"A"</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&lt;/LinearLayout&gt;</a:t>
            </a:r>
            <a:endParaRPr sz="900">
              <a:solidFill>
                <a:srgbClr val="E8BF6A"/>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p:txBody>
      </p:sp>
      <p:pic>
        <p:nvPicPr>
          <p:cNvPr id="825" name="Google Shape;825;p91"/>
          <p:cNvPicPr preferRelativeResize="0"/>
          <p:nvPr/>
        </p:nvPicPr>
        <p:blipFill>
          <a:blip r:embed="rId4">
            <a:alphaModFix/>
          </a:blip>
          <a:stretch>
            <a:fillRect/>
          </a:stretch>
        </p:blipFill>
        <p:spPr>
          <a:xfrm>
            <a:off x="4209385" y="1894862"/>
            <a:ext cx="3014139" cy="2662125"/>
          </a:xfrm>
          <a:prstGeom prst="rect">
            <a:avLst/>
          </a:prstGeom>
          <a:noFill/>
          <a:ln>
            <a:noFill/>
          </a:ln>
        </p:spPr>
      </p:pic>
      <p:sp>
        <p:nvSpPr>
          <p:cNvPr id="826" name="Google Shape;826;p91"/>
          <p:cNvSpPr txBox="1"/>
          <p:nvPr/>
        </p:nvSpPr>
        <p:spPr>
          <a:xfrm>
            <a:off x="267225" y="1873075"/>
            <a:ext cx="3898500" cy="2705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E8BF6A"/>
                </a:solidFill>
                <a:highlight>
                  <a:srgbClr val="2B2B2B"/>
                </a:highlight>
              </a:rPr>
              <a:t>&lt;?</a:t>
            </a:r>
            <a:r>
              <a:rPr lang="ko" sz="900">
                <a:solidFill>
                  <a:srgbClr val="BABABA"/>
                </a:solidFill>
                <a:highlight>
                  <a:srgbClr val="2B2B2B"/>
                </a:highlight>
              </a:rPr>
              <a:t>xml version=</a:t>
            </a:r>
            <a:r>
              <a:rPr lang="ko" sz="900">
                <a:solidFill>
                  <a:srgbClr val="6A8759"/>
                </a:solidFill>
                <a:highlight>
                  <a:srgbClr val="2B2B2B"/>
                </a:highlight>
              </a:rPr>
              <a:t>"1.0" </a:t>
            </a:r>
            <a:r>
              <a:rPr lang="ko" sz="900">
                <a:solidFill>
                  <a:srgbClr val="BABABA"/>
                </a:solidFill>
                <a:highlight>
                  <a:srgbClr val="2B2B2B"/>
                </a:highlight>
              </a:rPr>
              <a:t>encoding=</a:t>
            </a:r>
            <a:r>
              <a:rPr lang="ko" sz="900">
                <a:solidFill>
                  <a:srgbClr val="6A8759"/>
                </a:solidFill>
                <a:highlight>
                  <a:srgbClr val="2B2B2B"/>
                </a:highlight>
              </a:rPr>
              <a:t>"utf-8"</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&lt;LinearLayout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BABABA"/>
                </a:solidFill>
                <a:highlight>
                  <a:srgbClr val="2B2B2B"/>
                </a:highlight>
              </a:rPr>
              <a:t>xmlns:</a:t>
            </a:r>
            <a:r>
              <a:rPr lang="ko" sz="900">
                <a:solidFill>
                  <a:srgbClr val="9876AA"/>
                </a:solidFill>
                <a:highlight>
                  <a:srgbClr val="2B2B2B"/>
                </a:highlight>
              </a:rPr>
              <a:t>android</a:t>
            </a:r>
            <a:r>
              <a:rPr lang="ko" sz="900">
                <a:solidFill>
                  <a:srgbClr val="BABABA"/>
                </a:solidFill>
                <a:highlight>
                  <a:srgbClr val="2B2B2B"/>
                </a:highlight>
              </a:rPr>
              <a:t>=</a:t>
            </a:r>
            <a:r>
              <a:rPr lang="ko" sz="900">
                <a:solidFill>
                  <a:srgbClr val="6A8759"/>
                </a:solidFill>
                <a:highlight>
                  <a:srgbClr val="2B2B2B"/>
                </a:highlight>
              </a:rPr>
              <a:t>"http://schemas.android.com/apk/res/android"</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BABABA"/>
                </a:solidFill>
                <a:highlight>
                  <a:srgbClr val="2B2B2B"/>
                </a:highlight>
              </a:rPr>
              <a:t>xmlns:</a:t>
            </a:r>
            <a:r>
              <a:rPr lang="ko" sz="900">
                <a:solidFill>
                  <a:srgbClr val="9876AA"/>
                </a:solidFill>
                <a:highlight>
                  <a:srgbClr val="2B2B2B"/>
                </a:highlight>
              </a:rPr>
              <a:t>tools</a:t>
            </a:r>
            <a:r>
              <a:rPr lang="ko" sz="900">
                <a:solidFill>
                  <a:srgbClr val="BABABA"/>
                </a:solidFill>
                <a:highlight>
                  <a:srgbClr val="2B2B2B"/>
                </a:highlight>
              </a:rPr>
              <a:t>=</a:t>
            </a:r>
            <a:r>
              <a:rPr lang="ko" sz="900">
                <a:solidFill>
                  <a:srgbClr val="6A8759"/>
                </a:solidFill>
                <a:highlight>
                  <a:srgbClr val="2B2B2B"/>
                </a:highlight>
              </a:rPr>
              <a:t>"http://schemas.android.com/tools"</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BABABA"/>
                </a:solidFill>
                <a:highlight>
                  <a:srgbClr val="2B2B2B"/>
                </a:highlight>
              </a:rPr>
              <a:t>xmlns:</a:t>
            </a:r>
            <a:r>
              <a:rPr lang="ko" sz="900">
                <a:solidFill>
                  <a:srgbClr val="9876AA"/>
                </a:solidFill>
                <a:highlight>
                  <a:srgbClr val="2B2B2B"/>
                </a:highlight>
              </a:rPr>
              <a:t>app</a:t>
            </a:r>
            <a:r>
              <a:rPr lang="ko" sz="900">
                <a:solidFill>
                  <a:srgbClr val="BABABA"/>
                </a:solidFill>
                <a:highlight>
                  <a:srgbClr val="2B2B2B"/>
                </a:highlight>
              </a:rPr>
              <a:t>=</a:t>
            </a:r>
            <a:r>
              <a:rPr lang="ko" sz="900">
                <a:solidFill>
                  <a:srgbClr val="6A8759"/>
                </a:solidFill>
                <a:highlight>
                  <a:srgbClr val="2B2B2B"/>
                </a:highlight>
              </a:rPr>
              <a:t>"http://schemas.android.com/apk/res-auto"</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:orientation=</a:t>
            </a:r>
            <a:r>
              <a:rPr lang="ko" sz="900">
                <a:solidFill>
                  <a:srgbClr val="6A8759"/>
                </a:solidFill>
                <a:highlight>
                  <a:srgbClr val="2B2B2B"/>
                </a:highlight>
              </a:rPr>
              <a:t>"vertical"</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tools</a:t>
            </a:r>
            <a:r>
              <a:rPr lang="ko" sz="900">
                <a:solidFill>
                  <a:srgbClr val="BABABA"/>
                </a:solidFill>
                <a:highlight>
                  <a:srgbClr val="2B2B2B"/>
                </a:highlight>
              </a:rPr>
              <a:t>:context=</a:t>
            </a:r>
            <a:r>
              <a:rPr lang="ko" sz="900">
                <a:solidFill>
                  <a:srgbClr val="6A8759"/>
                </a:solidFill>
                <a:highlight>
                  <a:srgbClr val="2B2B2B"/>
                </a:highlight>
              </a:rPr>
              <a:t>".MainActivity"</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&lt;Spinner</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"@+id/spnFragment"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"wrap_content"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&lt;FrameLayout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"@+id/frContainer"</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&lt;/FrameLayout&gt;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&lt;/LinearLayout&gt;</a:t>
            </a:r>
            <a:endParaRPr sz="900">
              <a:solidFill>
                <a:srgbClr val="E8BF6A"/>
              </a:solidFill>
              <a:highlight>
                <a:srgbClr val="2B2B2B"/>
              </a:highlight>
            </a:endParaRPr>
          </a:p>
        </p:txBody>
      </p:sp>
      <p:pic>
        <p:nvPicPr>
          <p:cNvPr id="827" name="Google Shape;827;p91"/>
          <p:cNvPicPr preferRelativeResize="0"/>
          <p:nvPr/>
        </p:nvPicPr>
        <p:blipFill>
          <a:blip r:embed="rId5">
            <a:alphaModFix/>
          </a:blip>
          <a:stretch>
            <a:fillRect/>
          </a:stretch>
        </p:blipFill>
        <p:spPr>
          <a:xfrm>
            <a:off x="4209375" y="4904750"/>
            <a:ext cx="2465024" cy="2222651"/>
          </a:xfrm>
          <a:prstGeom prst="rect">
            <a:avLst/>
          </a:prstGeom>
          <a:noFill/>
          <a:ln>
            <a:noFill/>
          </a:ln>
        </p:spPr>
      </p:pic>
      <p:sp>
        <p:nvSpPr>
          <p:cNvPr id="828" name="Google Shape;828;p91"/>
          <p:cNvSpPr txBox="1"/>
          <p:nvPr/>
        </p:nvSpPr>
        <p:spPr>
          <a:xfrm>
            <a:off x="223575" y="7340425"/>
            <a:ext cx="3985800" cy="31713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&lt;?</a:t>
            </a:r>
            <a:r>
              <a:rPr lang="ko" sz="900">
                <a:solidFill>
                  <a:srgbClr val="BABABA"/>
                </a:solidFill>
                <a:highlight>
                  <a:srgbClr val="2B2B2B"/>
                </a:highlight>
              </a:rPr>
              <a:t>xml version=</a:t>
            </a:r>
            <a:r>
              <a:rPr lang="ko" sz="900">
                <a:solidFill>
                  <a:srgbClr val="6A8759"/>
                </a:solidFill>
                <a:highlight>
                  <a:srgbClr val="2B2B2B"/>
                </a:highlight>
              </a:rPr>
              <a:t>"1.0" </a:t>
            </a:r>
            <a:r>
              <a:rPr lang="ko" sz="900">
                <a:solidFill>
                  <a:srgbClr val="BABABA"/>
                </a:solidFill>
                <a:highlight>
                  <a:srgbClr val="2B2B2B"/>
                </a:highlight>
              </a:rPr>
              <a:t>encoding=</a:t>
            </a:r>
            <a:r>
              <a:rPr lang="ko" sz="900">
                <a:solidFill>
                  <a:srgbClr val="6A8759"/>
                </a:solidFill>
                <a:highlight>
                  <a:srgbClr val="2B2B2B"/>
                </a:highlight>
              </a:rPr>
              <a:t>"utf-8"</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&lt;LinearLayout</a:t>
            </a:r>
            <a:endParaRPr sz="900">
              <a:solidFill>
                <a:srgbClr val="E8BF6A"/>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BABABA"/>
                </a:solidFill>
                <a:highlight>
                  <a:srgbClr val="2B2B2B"/>
                </a:highlight>
              </a:rPr>
              <a:t>xmlns:</a:t>
            </a:r>
            <a:r>
              <a:rPr lang="ko" sz="900">
                <a:solidFill>
                  <a:srgbClr val="9876AA"/>
                </a:solidFill>
                <a:highlight>
                  <a:srgbClr val="2B2B2B"/>
                </a:highlight>
              </a:rPr>
              <a:t>android</a:t>
            </a:r>
            <a:r>
              <a:rPr lang="ko" sz="900">
                <a:solidFill>
                  <a:srgbClr val="BABABA"/>
                </a:solidFill>
                <a:highlight>
                  <a:srgbClr val="2B2B2B"/>
                </a:highlight>
              </a:rPr>
              <a:t>=</a:t>
            </a:r>
            <a:r>
              <a:rPr lang="ko" sz="900">
                <a:solidFill>
                  <a:srgbClr val="6A8759"/>
                </a:solidFill>
                <a:highlight>
                  <a:srgbClr val="2B2B2B"/>
                </a:highlight>
              </a:rPr>
              <a:t>"http://schemas.android.com/apk/res/android"</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BABABA"/>
                </a:solidFill>
                <a:highlight>
                  <a:srgbClr val="2B2B2B"/>
                </a:highlight>
              </a:rPr>
              <a:t>xmlns:</a:t>
            </a:r>
            <a:r>
              <a:rPr lang="ko" sz="900">
                <a:solidFill>
                  <a:srgbClr val="9876AA"/>
                </a:solidFill>
                <a:highlight>
                  <a:srgbClr val="2B2B2B"/>
                </a:highlight>
              </a:rPr>
              <a:t>tools</a:t>
            </a:r>
            <a:r>
              <a:rPr lang="ko" sz="900">
                <a:solidFill>
                  <a:srgbClr val="BABABA"/>
                </a:solidFill>
                <a:highlight>
                  <a:srgbClr val="2B2B2B"/>
                </a:highlight>
              </a:rPr>
              <a:t>=</a:t>
            </a:r>
            <a:r>
              <a:rPr lang="ko" sz="900">
                <a:solidFill>
                  <a:srgbClr val="6A8759"/>
                </a:solidFill>
                <a:highlight>
                  <a:srgbClr val="2B2B2B"/>
                </a:highlight>
              </a:rPr>
              <a:t>"http://schemas.android.com/tools"</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9876AA"/>
                </a:solidFill>
                <a:highlight>
                  <a:srgbClr val="2B2B2B"/>
                </a:highlight>
              </a:rPr>
              <a:t>android</a:t>
            </a:r>
            <a:r>
              <a:rPr lang="ko" sz="900">
                <a:solidFill>
                  <a:srgbClr val="BABABA"/>
                </a:solidFill>
                <a:highlight>
                  <a:srgbClr val="2B2B2B"/>
                </a:highlight>
              </a:rPr>
              <a:t>:orientation=</a:t>
            </a:r>
            <a:r>
              <a:rPr lang="ko" sz="900">
                <a:solidFill>
                  <a:srgbClr val="6A8759"/>
                </a:solidFill>
                <a:highlight>
                  <a:srgbClr val="2B2B2B"/>
                </a:highlight>
              </a:rPr>
              <a:t>"vertical"</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9876AA"/>
                </a:solidFill>
                <a:highlight>
                  <a:srgbClr val="2B2B2B"/>
                </a:highlight>
              </a:rPr>
              <a:t>tools</a:t>
            </a:r>
            <a:r>
              <a:rPr lang="ko" sz="900">
                <a:solidFill>
                  <a:srgbClr val="BABABA"/>
                </a:solidFill>
                <a:highlight>
                  <a:srgbClr val="2B2B2B"/>
                </a:highlight>
              </a:rPr>
              <a:t>:context=</a:t>
            </a:r>
            <a:r>
              <a:rPr lang="ko" sz="900">
                <a:solidFill>
                  <a:srgbClr val="6A8759"/>
                </a:solidFill>
                <a:highlight>
                  <a:srgbClr val="2B2B2B"/>
                </a:highlight>
              </a:rPr>
              <a:t>".FragTwo"</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&lt;TextView</a:t>
            </a:r>
            <a:endParaRPr sz="900">
              <a:solidFill>
                <a:srgbClr val="E8BF6A"/>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"@+id/txtMsg"</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:background=</a:t>
            </a:r>
            <a:r>
              <a:rPr lang="ko" sz="900">
                <a:solidFill>
                  <a:srgbClr val="6A8759"/>
                </a:solidFill>
                <a:highlight>
                  <a:srgbClr val="2B2B2B"/>
                </a:highlight>
              </a:rPr>
              <a:t>"#EFEF00"</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:gravity=</a:t>
            </a:r>
            <a:r>
              <a:rPr lang="ko" sz="900">
                <a:solidFill>
                  <a:srgbClr val="6A8759"/>
                </a:solidFill>
                <a:highlight>
                  <a:srgbClr val="2B2B2B"/>
                </a:highlight>
              </a:rPr>
              <a:t>"center"</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"28sp"</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"wrap_content"</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"A"</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&lt;Button</a:t>
            </a:r>
            <a:endParaRPr sz="900">
              <a:solidFill>
                <a:srgbClr val="E8BF6A"/>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"@+id/btnClick"</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:background=</a:t>
            </a:r>
            <a:r>
              <a:rPr lang="ko" sz="900">
                <a:solidFill>
                  <a:srgbClr val="6A8759"/>
                </a:solidFill>
                <a:highlight>
                  <a:srgbClr val="2B2B2B"/>
                </a:highlight>
              </a:rPr>
              <a:t>"#bf3333"</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"Click me"</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E8BF6A"/>
                </a:solidFill>
                <a:highlight>
                  <a:srgbClr val="2B2B2B"/>
                </a:highlight>
              </a:rPr>
              <a:t>&lt;/LinearLayout&gt;</a:t>
            </a:r>
            <a:endParaRPr sz="900">
              <a:solidFill>
                <a:srgbClr val="E8BF6A"/>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p:txBody>
      </p:sp>
      <p:pic>
        <p:nvPicPr>
          <p:cNvPr id="829" name="Google Shape;829;p91"/>
          <p:cNvPicPr preferRelativeResize="0"/>
          <p:nvPr/>
        </p:nvPicPr>
        <p:blipFill>
          <a:blip r:embed="rId6">
            <a:alphaModFix/>
          </a:blip>
          <a:stretch>
            <a:fillRect/>
          </a:stretch>
        </p:blipFill>
        <p:spPr>
          <a:xfrm>
            <a:off x="4209371" y="7603863"/>
            <a:ext cx="3014150" cy="264443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92"/>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835" name="Google Shape;835;p92"/>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Fragment 이해하기</a:t>
            </a:r>
            <a:endParaRPr/>
          </a:p>
          <a:p>
            <a:pPr marL="914400" lvl="1" indent="-317500" algn="l" rtl="0">
              <a:spcBef>
                <a:spcPts val="0"/>
              </a:spcBef>
              <a:spcAft>
                <a:spcPts val="0"/>
              </a:spcAft>
              <a:buSzPts val="1400"/>
              <a:buChar char="○"/>
            </a:pPr>
            <a:r>
              <a:rPr lang="ko"/>
              <a:t>기본 Fragment 실습</a:t>
            </a:r>
            <a:endParaRPr/>
          </a:p>
          <a:p>
            <a:pPr marL="1371600" lvl="2" indent="-317500" algn="l" rtl="0">
              <a:spcBef>
                <a:spcPts val="0"/>
              </a:spcBef>
              <a:spcAft>
                <a:spcPts val="0"/>
              </a:spcAft>
              <a:buSzPts val="1400"/>
              <a:buChar char="■"/>
            </a:pPr>
            <a:r>
              <a:rPr lang="ko"/>
              <a:t>MainActivity.kt</a:t>
            </a:r>
            <a:endParaRPr/>
          </a:p>
        </p:txBody>
      </p:sp>
      <p:sp>
        <p:nvSpPr>
          <p:cNvPr id="836" name="Google Shape;836;p9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67</a:t>
            </a:fld>
            <a:endParaRPr/>
          </a:p>
        </p:txBody>
      </p:sp>
      <p:pic>
        <p:nvPicPr>
          <p:cNvPr id="837" name="Google Shape;837;p92"/>
          <p:cNvPicPr preferRelativeResize="0"/>
          <p:nvPr/>
        </p:nvPicPr>
        <p:blipFill>
          <a:blip r:embed="rId3">
            <a:alphaModFix/>
          </a:blip>
          <a:stretch>
            <a:fillRect/>
          </a:stretch>
        </p:blipFill>
        <p:spPr>
          <a:xfrm>
            <a:off x="1226834" y="1450298"/>
            <a:ext cx="265498" cy="265498"/>
          </a:xfrm>
          <a:prstGeom prst="rect">
            <a:avLst/>
          </a:prstGeom>
          <a:noFill/>
          <a:ln>
            <a:noFill/>
          </a:ln>
        </p:spPr>
      </p:pic>
      <p:sp>
        <p:nvSpPr>
          <p:cNvPr id="838" name="Google Shape;838;p92"/>
          <p:cNvSpPr txBox="1"/>
          <p:nvPr/>
        </p:nvSpPr>
        <p:spPr>
          <a:xfrm>
            <a:off x="965100" y="1923375"/>
            <a:ext cx="5629800" cy="56523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CC7832"/>
                </a:solidFill>
                <a:highlight>
                  <a:srgbClr val="2B2B2B"/>
                </a:highlight>
              </a:rPr>
              <a:t>package </a:t>
            </a:r>
            <a:r>
              <a:rPr lang="ko" sz="900">
                <a:solidFill>
                  <a:srgbClr val="A9B7C6"/>
                </a:solidFill>
                <a:highlight>
                  <a:srgbClr val="2B2B2B"/>
                </a:highlight>
              </a:rPr>
              <a:t>com.example.basicfragmentproject</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android.support.v7.app.AppCompatActivity</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android.os.Bundle</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android.support.v4.app.Fragment</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android.view.View</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android.widget.AdapterView</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android.widget.ArrayAdapter</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kotlinx.android.synthetic.main.activity_main.*</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class </a:t>
            </a:r>
            <a:r>
              <a:rPr lang="ko" sz="900">
                <a:solidFill>
                  <a:srgbClr val="A9B7C6"/>
                </a:solidFill>
                <a:highlight>
                  <a:srgbClr val="2B2B2B"/>
                </a:highlight>
              </a:rPr>
              <a:t>MainActivity : AppCompatActivity()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var </a:t>
            </a:r>
            <a:r>
              <a:rPr lang="ko" sz="900">
                <a:solidFill>
                  <a:srgbClr val="9876AA"/>
                </a:solidFill>
                <a:highlight>
                  <a:srgbClr val="2B2B2B"/>
                </a:highlight>
              </a:rPr>
              <a:t>lstFragment</a:t>
            </a:r>
            <a:r>
              <a:rPr lang="ko" sz="900">
                <a:solidFill>
                  <a:srgbClr val="A9B7C6"/>
                </a:solidFill>
                <a:highlight>
                  <a:srgbClr val="2B2B2B"/>
                </a:highlight>
              </a:rPr>
              <a:t>: List&lt;Fragment&gt;? = </a:t>
            </a:r>
            <a:r>
              <a:rPr lang="ko" sz="900" i="1">
                <a:solidFill>
                  <a:srgbClr val="A9B7C6"/>
                </a:solidFill>
                <a:highlight>
                  <a:srgbClr val="2B2B2B"/>
                </a:highlight>
              </a:rPr>
              <a:t>listOf</a:t>
            </a:r>
            <a:r>
              <a:rPr lang="ko" sz="900">
                <a:solidFill>
                  <a:srgbClr val="A9B7C6"/>
                </a:solidFill>
                <a:highlight>
                  <a:srgbClr val="2B2B2B"/>
                </a:highlight>
              </a:rPr>
              <a:t>(one()</a:t>
            </a:r>
            <a:r>
              <a:rPr lang="ko" sz="900">
                <a:solidFill>
                  <a:srgbClr val="CC7832"/>
                </a:solidFill>
                <a:highlight>
                  <a:srgbClr val="2B2B2B"/>
                </a:highlight>
              </a:rPr>
              <a:t>, </a:t>
            </a:r>
            <a:r>
              <a:rPr lang="ko" sz="900">
                <a:solidFill>
                  <a:srgbClr val="A9B7C6"/>
                </a:solidFill>
                <a:highlight>
                  <a:srgbClr val="2B2B2B"/>
                </a:highlight>
              </a:rPr>
              <a:t>two())</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onCreate</a:t>
            </a:r>
            <a:r>
              <a:rPr lang="ko" sz="900">
                <a:solidFill>
                  <a:srgbClr val="A9B7C6"/>
                </a:solidFill>
                <a:highlight>
                  <a:srgbClr val="2B2B2B"/>
                </a:highlight>
              </a:rPr>
              <a:t>(savedInstanceState: Bundle?)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super</a:t>
            </a:r>
            <a:r>
              <a:rPr lang="ko" sz="900">
                <a:solidFill>
                  <a:srgbClr val="A9B7C6"/>
                </a:solidFill>
                <a:highlight>
                  <a:srgbClr val="2B2B2B"/>
                </a:highlight>
              </a:rPr>
              <a:t>.onCreate(savedInstanceState)</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setContentView(R.layout.</a:t>
            </a:r>
            <a:r>
              <a:rPr lang="ko" sz="900" i="1">
                <a:solidFill>
                  <a:srgbClr val="9876AA"/>
                </a:solidFill>
                <a:highlight>
                  <a:srgbClr val="2B2B2B"/>
                </a:highlight>
              </a:rPr>
              <a:t>activity_main</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uiSetUp()</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private fun </a:t>
            </a:r>
            <a:r>
              <a:rPr lang="ko" sz="900">
                <a:solidFill>
                  <a:srgbClr val="FFC66D"/>
                </a:solidFill>
                <a:highlight>
                  <a:srgbClr val="2B2B2B"/>
                </a:highlight>
              </a:rPr>
              <a:t>uiSetUp</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spinnerSetUp()</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i="1">
                <a:solidFill>
                  <a:srgbClr val="9876AA"/>
                </a:solidFill>
                <a:highlight>
                  <a:srgbClr val="2B2B2B"/>
                </a:highlight>
              </a:rPr>
              <a:t>supportFragmentManager</a:t>
            </a:r>
            <a:r>
              <a:rPr lang="ko" sz="900">
                <a:solidFill>
                  <a:srgbClr val="A9B7C6"/>
                </a:solidFill>
                <a:highlight>
                  <a:srgbClr val="2B2B2B"/>
                </a:highlight>
              </a:rPr>
              <a:t>.beginTransaction().</a:t>
            </a:r>
            <a:r>
              <a:rPr lang="ko" sz="900" i="1">
                <a:solidFill>
                  <a:srgbClr val="FFC66D"/>
                </a:solidFill>
                <a:highlight>
                  <a:srgbClr val="2B2B2B"/>
                </a:highlight>
              </a:rPr>
              <a:t>apply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replace(R.id.</a:t>
            </a:r>
            <a:r>
              <a:rPr lang="ko" sz="900" i="1">
                <a:solidFill>
                  <a:srgbClr val="9876AA"/>
                </a:solidFill>
                <a:highlight>
                  <a:srgbClr val="2B2B2B"/>
                </a:highlight>
              </a:rPr>
              <a:t>frContainer</a:t>
            </a:r>
            <a:r>
              <a:rPr lang="ko" sz="900">
                <a:solidFill>
                  <a:srgbClr val="CC7832"/>
                </a:solidFill>
                <a:highlight>
                  <a:srgbClr val="2B2B2B"/>
                </a:highlight>
              </a:rPr>
              <a:t>, </a:t>
            </a:r>
            <a:r>
              <a:rPr lang="ko" sz="900">
                <a:solidFill>
                  <a:srgbClr val="9876AA"/>
                </a:solidFill>
                <a:highlight>
                  <a:srgbClr val="2B2B2B"/>
                </a:highlight>
              </a:rPr>
              <a:t>lstFragment</a:t>
            </a:r>
            <a:r>
              <a:rPr lang="ko" sz="900">
                <a:solidFill>
                  <a:srgbClr val="A9B7C6"/>
                </a:solidFill>
                <a:highlight>
                  <a:srgbClr val="2B2B2B"/>
                </a:highlight>
              </a:rPr>
              <a:t>!![</a:t>
            </a:r>
            <a:r>
              <a:rPr lang="ko" sz="900">
                <a:solidFill>
                  <a:srgbClr val="6897BB"/>
                </a:solidFill>
                <a:highlight>
                  <a:srgbClr val="2B2B2B"/>
                </a:highlight>
              </a:rPr>
              <a:t>0</a:t>
            </a:r>
            <a:r>
              <a:rPr lang="ko" sz="900">
                <a:solidFill>
                  <a:srgbClr val="A9B7C6"/>
                </a:solidFill>
                <a:highlight>
                  <a:srgbClr val="2B2B2B"/>
                </a:highlight>
              </a:rPr>
              <a:t>])</a:t>
            </a:r>
            <a:r>
              <a:rPr lang="ko" sz="900">
                <a:solidFill>
                  <a:srgbClr val="CC7832"/>
                </a:solidFill>
                <a:highlight>
                  <a:srgbClr val="2B2B2B"/>
                </a:highlight>
              </a:rPr>
              <a:t>; </a:t>
            </a:r>
            <a:r>
              <a:rPr lang="ko" sz="900">
                <a:solidFill>
                  <a:srgbClr val="A9B7C6"/>
                </a:solidFill>
                <a:highlight>
                  <a:srgbClr val="2B2B2B"/>
                </a:highlight>
              </a:rPr>
              <a:t>commit()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private fun </a:t>
            </a:r>
            <a:r>
              <a:rPr lang="ko" sz="900">
                <a:solidFill>
                  <a:srgbClr val="FFC66D"/>
                </a:solidFill>
                <a:highlight>
                  <a:srgbClr val="2B2B2B"/>
                </a:highlight>
              </a:rPr>
              <a:t>spinnerSetUp</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val </a:t>
            </a:r>
            <a:r>
              <a:rPr lang="ko" sz="900">
                <a:solidFill>
                  <a:srgbClr val="A9B7C6"/>
                </a:solidFill>
                <a:highlight>
                  <a:srgbClr val="2B2B2B"/>
                </a:highlight>
              </a:rPr>
              <a:t>list = ArrayList&lt;String&gt;()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list.add(</a:t>
            </a:r>
            <a:r>
              <a:rPr lang="ko" sz="900">
                <a:solidFill>
                  <a:srgbClr val="6A8759"/>
                </a:solidFill>
                <a:highlight>
                  <a:srgbClr val="2B2B2B"/>
                </a:highlight>
              </a:rPr>
              <a:t>"Fragment One"</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list.add(</a:t>
            </a:r>
            <a:r>
              <a:rPr lang="ko" sz="900">
                <a:solidFill>
                  <a:srgbClr val="6A8759"/>
                </a:solidFill>
                <a:highlight>
                  <a:srgbClr val="2B2B2B"/>
                </a:highlight>
              </a:rPr>
              <a:t>"Fragment Two"</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val </a:t>
            </a:r>
            <a:r>
              <a:rPr lang="ko" sz="900">
                <a:solidFill>
                  <a:srgbClr val="A9B7C6"/>
                </a:solidFill>
                <a:highlight>
                  <a:srgbClr val="2B2B2B"/>
                </a:highlight>
              </a:rPr>
              <a:t>dataAdapter = ArrayAdapter(</a:t>
            </a:r>
            <a:r>
              <a:rPr lang="ko" sz="900">
                <a:solidFill>
                  <a:srgbClr val="CC7832"/>
                </a:solidFill>
                <a:highlight>
                  <a:srgbClr val="2B2B2B"/>
                </a:highlight>
              </a:rPr>
              <a:t>this, </a:t>
            </a:r>
            <a:r>
              <a:rPr lang="ko" sz="900">
                <a:solidFill>
                  <a:srgbClr val="A9B7C6"/>
                </a:solidFill>
                <a:highlight>
                  <a:srgbClr val="2B2B2B"/>
                </a:highlight>
              </a:rPr>
              <a:t>android.R.layout.</a:t>
            </a:r>
            <a:r>
              <a:rPr lang="ko" sz="900" i="1">
                <a:solidFill>
                  <a:srgbClr val="9876AA"/>
                </a:solidFill>
                <a:highlight>
                  <a:srgbClr val="2B2B2B"/>
                </a:highlight>
              </a:rPr>
              <a:t>simple_spinner_item</a:t>
            </a:r>
            <a:r>
              <a:rPr lang="ko" sz="900">
                <a:solidFill>
                  <a:srgbClr val="CC7832"/>
                </a:solidFill>
                <a:highlight>
                  <a:srgbClr val="2B2B2B"/>
                </a:highlight>
              </a:rPr>
              <a:t>, </a:t>
            </a:r>
            <a:r>
              <a:rPr lang="ko" sz="900">
                <a:solidFill>
                  <a:srgbClr val="A9B7C6"/>
                </a:solidFill>
                <a:highlight>
                  <a:srgbClr val="2B2B2B"/>
                </a:highlight>
              </a:rPr>
              <a:t>list)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spnFragment.</a:t>
            </a:r>
            <a:r>
              <a:rPr lang="ko" sz="900" i="1">
                <a:solidFill>
                  <a:srgbClr val="9876AA"/>
                </a:solidFill>
                <a:highlight>
                  <a:srgbClr val="2B2B2B"/>
                </a:highlight>
              </a:rPr>
              <a:t>adapter </a:t>
            </a:r>
            <a:r>
              <a:rPr lang="ko" sz="900">
                <a:solidFill>
                  <a:srgbClr val="A9B7C6"/>
                </a:solidFill>
                <a:highlight>
                  <a:srgbClr val="2B2B2B"/>
                </a:highlight>
              </a:rPr>
              <a:t>= dataAdapter</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spnFragment.</a:t>
            </a:r>
            <a:r>
              <a:rPr lang="ko" sz="900" i="1">
                <a:solidFill>
                  <a:srgbClr val="9876AA"/>
                </a:solidFill>
                <a:highlight>
                  <a:srgbClr val="2B2B2B"/>
                </a:highlight>
              </a:rPr>
              <a:t>onItemSelectedListener </a:t>
            </a:r>
            <a:r>
              <a:rPr lang="ko" sz="900">
                <a:solidFill>
                  <a:srgbClr val="A9B7C6"/>
                </a:solidFill>
                <a:highlight>
                  <a:srgbClr val="2B2B2B"/>
                </a:highlight>
              </a:rPr>
              <a:t>= </a:t>
            </a:r>
            <a:r>
              <a:rPr lang="ko" sz="900">
                <a:solidFill>
                  <a:srgbClr val="CC7832"/>
                </a:solidFill>
                <a:highlight>
                  <a:srgbClr val="2B2B2B"/>
                </a:highlight>
              </a:rPr>
              <a:t>object </a:t>
            </a:r>
            <a:r>
              <a:rPr lang="ko" sz="900">
                <a:solidFill>
                  <a:srgbClr val="A9B7C6"/>
                </a:solidFill>
                <a:highlight>
                  <a:srgbClr val="2B2B2B"/>
                </a:highlight>
              </a:rPr>
              <a:t>: AdapterView.OnItemSelectedListener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onNothingSelected</a:t>
            </a:r>
            <a:r>
              <a:rPr lang="ko" sz="900">
                <a:solidFill>
                  <a:srgbClr val="A9B7C6"/>
                </a:solidFill>
                <a:highlight>
                  <a:srgbClr val="2B2B2B"/>
                </a:highlight>
              </a:rPr>
              <a:t>(parent: AdapterView&lt;*&gt;?)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onItemSelected</a:t>
            </a:r>
            <a:r>
              <a:rPr lang="ko" sz="900">
                <a:solidFill>
                  <a:srgbClr val="A9B7C6"/>
                </a:solidFill>
                <a:highlight>
                  <a:srgbClr val="2B2B2B"/>
                </a:highlight>
              </a:rPr>
              <a:t>(parent: AdapterView&lt;*&gt;?</a:t>
            </a:r>
            <a:r>
              <a:rPr lang="ko" sz="900">
                <a:solidFill>
                  <a:srgbClr val="CC7832"/>
                </a:solidFill>
                <a:highlight>
                  <a:srgbClr val="2B2B2B"/>
                </a:highlight>
              </a:rPr>
              <a:t>, </a:t>
            </a:r>
            <a:r>
              <a:rPr lang="ko" sz="900">
                <a:solidFill>
                  <a:srgbClr val="A9B7C6"/>
                </a:solidFill>
                <a:highlight>
                  <a:srgbClr val="2B2B2B"/>
                </a:highlight>
              </a:rPr>
              <a:t>view: View?</a:t>
            </a:r>
            <a:r>
              <a:rPr lang="ko" sz="900">
                <a:solidFill>
                  <a:srgbClr val="CC7832"/>
                </a:solidFill>
                <a:highlight>
                  <a:srgbClr val="2B2B2B"/>
                </a:highlight>
              </a:rPr>
              <a:t>, </a:t>
            </a:r>
            <a:r>
              <a:rPr lang="ko" sz="900">
                <a:solidFill>
                  <a:srgbClr val="A9B7C6"/>
                </a:solidFill>
                <a:highlight>
                  <a:srgbClr val="2B2B2B"/>
                </a:highlight>
              </a:rPr>
              <a:t>position: Int</a:t>
            </a:r>
            <a:r>
              <a:rPr lang="ko" sz="900">
                <a:solidFill>
                  <a:srgbClr val="CC7832"/>
                </a:solidFill>
                <a:highlight>
                  <a:srgbClr val="2B2B2B"/>
                </a:highlight>
              </a:rPr>
              <a:t>, </a:t>
            </a:r>
            <a:r>
              <a:rPr lang="ko" sz="900">
                <a:solidFill>
                  <a:srgbClr val="A9B7C6"/>
                </a:solidFill>
                <a:highlight>
                  <a:srgbClr val="2B2B2B"/>
                </a:highlight>
              </a:rPr>
              <a:t>id: Long)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i="1">
                <a:solidFill>
                  <a:srgbClr val="9876AA"/>
                </a:solidFill>
                <a:highlight>
                  <a:srgbClr val="2B2B2B"/>
                </a:highlight>
              </a:rPr>
              <a:t>supportFragmentManager</a:t>
            </a:r>
            <a:r>
              <a:rPr lang="ko" sz="900">
                <a:solidFill>
                  <a:srgbClr val="A9B7C6"/>
                </a:solidFill>
                <a:highlight>
                  <a:srgbClr val="2B2B2B"/>
                </a:highlight>
              </a:rPr>
              <a:t>.beginTransaction().</a:t>
            </a:r>
            <a:r>
              <a:rPr lang="ko" sz="900" i="1">
                <a:solidFill>
                  <a:srgbClr val="FFC66D"/>
                </a:solidFill>
                <a:highlight>
                  <a:srgbClr val="2B2B2B"/>
                </a:highlight>
              </a:rPr>
              <a:t>apply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replace(R.id.</a:t>
            </a:r>
            <a:r>
              <a:rPr lang="ko" sz="900" i="1">
                <a:solidFill>
                  <a:srgbClr val="9876AA"/>
                </a:solidFill>
                <a:highlight>
                  <a:srgbClr val="2B2B2B"/>
                </a:highlight>
              </a:rPr>
              <a:t>frContainer</a:t>
            </a:r>
            <a:r>
              <a:rPr lang="ko" sz="900">
                <a:solidFill>
                  <a:srgbClr val="CC7832"/>
                </a:solidFill>
                <a:highlight>
                  <a:srgbClr val="2B2B2B"/>
                </a:highlight>
              </a:rPr>
              <a:t>, </a:t>
            </a:r>
            <a:r>
              <a:rPr lang="ko" sz="900">
                <a:solidFill>
                  <a:srgbClr val="9876AA"/>
                </a:solidFill>
                <a:highlight>
                  <a:srgbClr val="2B2B2B"/>
                </a:highlight>
              </a:rPr>
              <a:t>lstFragment</a:t>
            </a:r>
            <a:r>
              <a:rPr lang="ko" sz="900">
                <a:solidFill>
                  <a:srgbClr val="A9B7C6"/>
                </a:solidFill>
                <a:highlight>
                  <a:srgbClr val="2B2B2B"/>
                </a:highlight>
              </a:rPr>
              <a:t>!![position])</a:t>
            </a:r>
            <a:r>
              <a:rPr lang="ko" sz="900">
                <a:solidFill>
                  <a:srgbClr val="CC7832"/>
                </a:solidFill>
                <a:highlight>
                  <a:srgbClr val="2B2B2B"/>
                </a:highlight>
              </a:rPr>
              <a:t>; </a:t>
            </a:r>
            <a:r>
              <a:rPr lang="ko" sz="900">
                <a:solidFill>
                  <a:srgbClr val="A9B7C6"/>
                </a:solidFill>
                <a:highlight>
                  <a:srgbClr val="2B2B2B"/>
                </a:highlight>
              </a:rPr>
              <a:t>commit()</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p:txBody>
      </p:sp>
      <p:graphicFrame>
        <p:nvGraphicFramePr>
          <p:cNvPr id="839" name="Google Shape;839;p92"/>
          <p:cNvGraphicFramePr/>
          <p:nvPr/>
        </p:nvGraphicFramePr>
        <p:xfrm>
          <a:off x="123300" y="7783250"/>
          <a:ext cx="3000000" cy="3000000"/>
        </p:xfrm>
        <a:graphic>
          <a:graphicData uri="http://schemas.openxmlformats.org/drawingml/2006/table">
            <a:tbl>
              <a:tblPr>
                <a:noFill/>
                <a:tableStyleId>{88B123CF-D1D6-4482-BBFA-B40B77DD781F}</a:tableStyleId>
              </a:tblPr>
              <a:tblGrid>
                <a:gridCol w="2391100">
                  <a:extLst>
                    <a:ext uri="{9D8B030D-6E8A-4147-A177-3AD203B41FA5}">
                      <a16:colId xmlns:a16="http://schemas.microsoft.com/office/drawing/2014/main" val="20000"/>
                    </a:ext>
                  </a:extLst>
                </a:gridCol>
                <a:gridCol w="4922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ko">
                          <a:latin typeface="Nanum Gothic"/>
                          <a:ea typeface="Nanum Gothic"/>
                          <a:cs typeface="Nanum Gothic"/>
                          <a:sym typeface="Nanum Gothic"/>
                        </a:rPr>
                        <a:t>클래스/메소드</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설명</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
                          <a:latin typeface="Nanum Gothic"/>
                          <a:ea typeface="Nanum Gothic"/>
                          <a:cs typeface="Nanum Gothic"/>
                          <a:sym typeface="Nanum Gothic"/>
                        </a:rPr>
                        <a:t>supportFragmentManager</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현재 지원되는 fragmentManager를 가져온다.</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ko">
                          <a:latin typeface="Nanum Gothic"/>
                          <a:ea typeface="Nanum Gothic"/>
                          <a:cs typeface="Nanum Gothic"/>
                          <a:sym typeface="Nanum Gothic"/>
                        </a:rPr>
                        <a:t>FragmentMananger/</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beginTransaction</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FragmentTransaction을 반환한다.</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ko">
                          <a:latin typeface="Nanum Gothic"/>
                          <a:ea typeface="Nanum Gothic"/>
                          <a:cs typeface="Nanum Gothic"/>
                          <a:sym typeface="Nanum Gothic"/>
                        </a:rPr>
                        <a:t>FragmentTransaction/</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replace</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Fragment를 보여줄 XML화면과 적용할 Fragment 객체를 넘겨준다.</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ko">
                          <a:latin typeface="Nanum Gothic"/>
                          <a:ea typeface="Nanum Gothic"/>
                          <a:cs typeface="Nanum Gothic"/>
                          <a:sym typeface="Nanum Gothic"/>
                        </a:rPr>
                        <a:t>FragmentTransaction/</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commit</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Fragment를 적용한다.</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93"/>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845" name="Google Shape;845;p93"/>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Fragment 이해하기</a:t>
            </a:r>
            <a:endParaRPr/>
          </a:p>
          <a:p>
            <a:pPr marL="914400" lvl="1" indent="-317500" algn="l" rtl="0">
              <a:spcBef>
                <a:spcPts val="0"/>
              </a:spcBef>
              <a:spcAft>
                <a:spcPts val="0"/>
              </a:spcAft>
              <a:buSzPts val="1400"/>
              <a:buChar char="○"/>
            </a:pPr>
            <a:r>
              <a:rPr lang="ko"/>
              <a:t>기본 Fragment 실습</a:t>
            </a:r>
            <a:endParaRPr/>
          </a:p>
          <a:p>
            <a:pPr marL="1371600" lvl="2" indent="-317500" algn="l" rtl="0">
              <a:spcBef>
                <a:spcPts val="0"/>
              </a:spcBef>
              <a:spcAft>
                <a:spcPts val="0"/>
              </a:spcAft>
              <a:buSzPts val="1400"/>
              <a:buChar char="■"/>
            </a:pPr>
            <a:r>
              <a:rPr lang="ko"/>
              <a:t>FragOne.kt</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FragTwo.kt</a:t>
            </a:r>
            <a:endParaRPr/>
          </a:p>
        </p:txBody>
      </p:sp>
      <p:sp>
        <p:nvSpPr>
          <p:cNvPr id="846" name="Google Shape;846;p9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68</a:t>
            </a:fld>
            <a:endParaRPr/>
          </a:p>
        </p:txBody>
      </p:sp>
      <p:pic>
        <p:nvPicPr>
          <p:cNvPr id="847" name="Google Shape;847;p93"/>
          <p:cNvPicPr preferRelativeResize="0"/>
          <p:nvPr/>
        </p:nvPicPr>
        <p:blipFill>
          <a:blip r:embed="rId3">
            <a:alphaModFix/>
          </a:blip>
          <a:stretch>
            <a:fillRect/>
          </a:stretch>
        </p:blipFill>
        <p:spPr>
          <a:xfrm>
            <a:off x="1226834" y="1450298"/>
            <a:ext cx="265498" cy="265498"/>
          </a:xfrm>
          <a:prstGeom prst="rect">
            <a:avLst/>
          </a:prstGeom>
          <a:noFill/>
          <a:ln>
            <a:noFill/>
          </a:ln>
        </p:spPr>
      </p:pic>
      <p:sp>
        <p:nvSpPr>
          <p:cNvPr id="848" name="Google Shape;848;p93"/>
          <p:cNvSpPr txBox="1"/>
          <p:nvPr/>
        </p:nvSpPr>
        <p:spPr>
          <a:xfrm>
            <a:off x="965100" y="1923375"/>
            <a:ext cx="5629800" cy="3779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package </a:t>
            </a:r>
            <a:r>
              <a:rPr lang="ko" sz="900">
                <a:solidFill>
                  <a:srgbClr val="A9B7C6"/>
                </a:solidFill>
                <a:highlight>
                  <a:srgbClr val="2B2B2B"/>
                </a:highlight>
              </a:rPr>
              <a:t>com.example.basicfragmentproject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android.os.Bundle</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android.support.v4.app.Fragment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android.view.LayoutInflater</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android.view.View</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android.view.ViewGroup</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android.widget.LinearLayout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kotlinx.android.synthetic.main.fragment_one.view.*</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class </a:t>
            </a:r>
            <a:r>
              <a:rPr lang="ko" sz="900">
                <a:solidFill>
                  <a:srgbClr val="A9B7C6"/>
                </a:solidFill>
                <a:highlight>
                  <a:srgbClr val="2B2B2B"/>
                </a:highlight>
              </a:rPr>
              <a:t>FragOne: Fragment(){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onCreateView</a:t>
            </a:r>
            <a:r>
              <a:rPr lang="ko" sz="900">
                <a:solidFill>
                  <a:srgbClr val="A9B7C6"/>
                </a:solidFill>
                <a:highlight>
                  <a:srgbClr val="2B2B2B"/>
                </a:highlight>
              </a:rPr>
              <a:t>(inflater: LayoutInflater</a:t>
            </a:r>
            <a:r>
              <a:rPr lang="ko" sz="900">
                <a:solidFill>
                  <a:srgbClr val="CC7832"/>
                </a:solidFill>
                <a:highlight>
                  <a:srgbClr val="2B2B2B"/>
                </a:highlight>
              </a:rPr>
              <a:t>, </a:t>
            </a:r>
            <a:r>
              <a:rPr lang="ko" sz="900">
                <a:solidFill>
                  <a:srgbClr val="A9B7C6"/>
                </a:solidFill>
                <a:highlight>
                  <a:srgbClr val="2B2B2B"/>
                </a:highlight>
              </a:rPr>
              <a:t>container: ViewGroup?</a:t>
            </a:r>
            <a:r>
              <a:rPr lang="ko" sz="900">
                <a:solidFill>
                  <a:srgbClr val="CC7832"/>
                </a:solidFill>
                <a:highlight>
                  <a:srgbClr val="2B2B2B"/>
                </a:highlight>
              </a:rPr>
              <a:t>, </a:t>
            </a:r>
            <a:r>
              <a:rPr lang="ko" sz="900">
                <a:solidFill>
                  <a:srgbClr val="A9B7C6"/>
                </a:solidFill>
                <a:highlight>
                  <a:srgbClr val="2B2B2B"/>
                </a:highlight>
              </a:rPr>
              <a:t>savedInstanceState: Bundle?): View? {</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return if</a:t>
            </a:r>
            <a:r>
              <a:rPr lang="ko" sz="900">
                <a:solidFill>
                  <a:srgbClr val="A9B7C6"/>
                </a:solidFill>
                <a:highlight>
                  <a:srgbClr val="2B2B2B"/>
                </a:highlight>
              </a:rPr>
              <a:t>(container == </a:t>
            </a:r>
            <a:r>
              <a:rPr lang="ko" sz="900">
                <a:solidFill>
                  <a:srgbClr val="CC7832"/>
                </a:solidFill>
                <a:highlight>
                  <a:srgbClr val="2B2B2B"/>
                </a:highlight>
              </a:rPr>
              <a:t>null</a:t>
            </a:r>
            <a:r>
              <a:rPr lang="ko" sz="900">
                <a:solidFill>
                  <a:srgbClr val="A9B7C6"/>
                </a:solidFill>
                <a:highlight>
                  <a:srgbClr val="2B2B2B"/>
                </a:highlight>
              </a:rPr>
              <a:t>) </a:t>
            </a:r>
            <a:r>
              <a:rPr lang="ko" sz="900">
                <a:solidFill>
                  <a:srgbClr val="CC7832"/>
                </a:solidFill>
                <a:highlight>
                  <a:srgbClr val="2B2B2B"/>
                </a:highlight>
              </a:rPr>
              <a:t>null else </a:t>
            </a:r>
            <a:r>
              <a:rPr lang="ko" sz="900">
                <a:solidFill>
                  <a:srgbClr val="A9B7C6"/>
                </a:solidFill>
                <a:highlight>
                  <a:srgbClr val="2B2B2B"/>
                </a:highlight>
              </a:rPr>
              <a:t>inflater.inflate(R.layout.</a:t>
            </a:r>
            <a:r>
              <a:rPr lang="ko" sz="900" i="1">
                <a:solidFill>
                  <a:srgbClr val="9876AA"/>
                </a:solidFill>
                <a:highlight>
                  <a:srgbClr val="2B2B2B"/>
                </a:highlight>
              </a:rPr>
              <a:t>fragment_one</a:t>
            </a:r>
            <a:r>
              <a:rPr lang="ko" sz="900">
                <a:solidFill>
                  <a:srgbClr val="CC7832"/>
                </a:solidFill>
                <a:highlight>
                  <a:srgbClr val="2B2B2B"/>
                </a:highlight>
              </a:rPr>
              <a:t>, </a:t>
            </a:r>
            <a:r>
              <a:rPr lang="ko" sz="900">
                <a:solidFill>
                  <a:srgbClr val="A9B7C6"/>
                </a:solidFill>
                <a:highlight>
                  <a:srgbClr val="2B2B2B"/>
                </a:highlight>
              </a:rPr>
              <a:t>container</a:t>
            </a:r>
            <a:r>
              <a:rPr lang="ko" sz="900">
                <a:solidFill>
                  <a:srgbClr val="CC7832"/>
                </a:solidFill>
                <a:highlight>
                  <a:srgbClr val="2B2B2B"/>
                </a:highlight>
              </a:rPr>
              <a:t>, false</a:t>
            </a:r>
            <a:r>
              <a:rPr lang="ko" sz="900">
                <a:solidFill>
                  <a:srgbClr val="A9B7C6"/>
                </a:solidFill>
                <a:highlight>
                  <a:srgbClr val="2B2B2B"/>
                </a:highlight>
              </a:rPr>
              <a:t>) </a:t>
            </a:r>
            <a:r>
              <a:rPr lang="ko" sz="900">
                <a:solidFill>
                  <a:srgbClr val="CC7832"/>
                </a:solidFill>
                <a:highlight>
                  <a:srgbClr val="2B2B2B"/>
                </a:highlight>
              </a:rPr>
              <a:t>as </a:t>
            </a:r>
            <a:r>
              <a:rPr lang="ko" sz="900">
                <a:solidFill>
                  <a:srgbClr val="A9B7C6"/>
                </a:solidFill>
                <a:highlight>
                  <a:srgbClr val="2B2B2B"/>
                </a:highlight>
              </a:rPr>
              <a:t>LinearLayout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onStart</a:t>
            </a: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super</a:t>
            </a:r>
            <a:r>
              <a:rPr lang="ko" sz="900">
                <a:solidFill>
                  <a:srgbClr val="A9B7C6"/>
                </a:solidFill>
                <a:highlight>
                  <a:srgbClr val="2B2B2B"/>
                </a:highlight>
              </a:rPr>
              <a:t>.onStart()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uiSetUp()</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private fun </a:t>
            </a:r>
            <a:r>
              <a:rPr lang="ko" sz="900">
                <a:solidFill>
                  <a:srgbClr val="FFC66D"/>
                </a:solidFill>
                <a:highlight>
                  <a:srgbClr val="2B2B2B"/>
                </a:highlight>
              </a:rPr>
              <a:t>uiSetUp</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val </a:t>
            </a:r>
            <a:r>
              <a:rPr lang="ko" sz="900">
                <a:solidFill>
                  <a:srgbClr val="A9B7C6"/>
                </a:solidFill>
                <a:highlight>
                  <a:srgbClr val="2B2B2B"/>
                </a:highlight>
              </a:rPr>
              <a:t>v = </a:t>
            </a:r>
            <a:r>
              <a:rPr lang="ko" sz="900" i="1">
                <a:solidFill>
                  <a:srgbClr val="9876AA"/>
                </a:solidFill>
                <a:highlight>
                  <a:srgbClr val="2B2B2B"/>
                </a:highlight>
              </a:rPr>
              <a:t>view </a:t>
            </a:r>
            <a:r>
              <a:rPr lang="ko" sz="900">
                <a:solidFill>
                  <a:srgbClr val="CC7832"/>
                </a:solidFill>
                <a:highlight>
                  <a:srgbClr val="2B2B2B"/>
                </a:highlight>
              </a:rPr>
              <a:t>as </a:t>
            </a:r>
            <a:r>
              <a:rPr lang="ko" sz="900">
                <a:solidFill>
                  <a:srgbClr val="A9B7C6"/>
                </a:solidFill>
                <a:highlight>
                  <a:srgbClr val="2B2B2B"/>
                </a:highlight>
              </a:rPr>
              <a:t>LinearLayout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v.txtMsg.</a:t>
            </a:r>
            <a:r>
              <a:rPr lang="ko" sz="900" i="1">
                <a:solidFill>
                  <a:srgbClr val="9876AA"/>
                </a:solidFill>
                <a:highlight>
                  <a:srgbClr val="2B2B2B"/>
                </a:highlight>
              </a:rPr>
              <a:t>text </a:t>
            </a:r>
            <a:r>
              <a:rPr lang="ko" sz="900">
                <a:solidFill>
                  <a:srgbClr val="A9B7C6"/>
                </a:solidFill>
                <a:highlight>
                  <a:srgbClr val="2B2B2B"/>
                </a:highlight>
              </a:rPr>
              <a:t>= </a:t>
            </a:r>
            <a:r>
              <a:rPr lang="ko" sz="900">
                <a:solidFill>
                  <a:srgbClr val="6A8759"/>
                </a:solidFill>
                <a:highlight>
                  <a:srgbClr val="2B2B2B"/>
                </a:highlight>
              </a:rPr>
              <a:t>"Fragment One"</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endParaRPr sz="900">
              <a:solidFill>
                <a:srgbClr val="CC7832"/>
              </a:solidFill>
              <a:highlight>
                <a:srgbClr val="2B2B2B"/>
              </a:highlight>
            </a:endParaRPr>
          </a:p>
        </p:txBody>
      </p:sp>
      <p:sp>
        <p:nvSpPr>
          <p:cNvPr id="849" name="Google Shape;849;p93"/>
          <p:cNvSpPr txBox="1"/>
          <p:nvPr/>
        </p:nvSpPr>
        <p:spPr>
          <a:xfrm>
            <a:off x="965100" y="6124250"/>
            <a:ext cx="5629800" cy="4451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CC7832"/>
                </a:solidFill>
                <a:highlight>
                  <a:srgbClr val="2B2B2B"/>
                </a:highlight>
              </a:rPr>
              <a:t>package </a:t>
            </a:r>
            <a:r>
              <a:rPr lang="ko" sz="900">
                <a:solidFill>
                  <a:srgbClr val="A9B7C6"/>
                </a:solidFill>
                <a:highlight>
                  <a:srgbClr val="2B2B2B"/>
                </a:highlight>
              </a:rPr>
              <a:t>com.example.basicfragmentproject</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android.graphics.Color</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android.os.Bundle</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android.support.v4.app.Fragment</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android.view.LayoutInflater</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android.view.View</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android.view.ViewGroup</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android.widget.LinearLayout</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kotlinx.android.synthetic.main.fragment_two.view.*</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class </a:t>
            </a:r>
            <a:r>
              <a:rPr lang="ko" sz="900">
                <a:solidFill>
                  <a:srgbClr val="A9B7C6"/>
                </a:solidFill>
                <a:highlight>
                  <a:srgbClr val="2B2B2B"/>
                </a:highlight>
              </a:rPr>
              <a:t>FragTwo: Fragment(){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onCreateView</a:t>
            </a:r>
            <a:r>
              <a:rPr lang="ko" sz="900">
                <a:solidFill>
                  <a:srgbClr val="A9B7C6"/>
                </a:solidFill>
                <a:highlight>
                  <a:srgbClr val="2B2B2B"/>
                </a:highlight>
              </a:rPr>
              <a:t>(inflater: LayoutInflater</a:t>
            </a:r>
            <a:r>
              <a:rPr lang="ko" sz="900">
                <a:solidFill>
                  <a:srgbClr val="CC7832"/>
                </a:solidFill>
                <a:highlight>
                  <a:srgbClr val="2B2B2B"/>
                </a:highlight>
              </a:rPr>
              <a:t>, </a:t>
            </a:r>
            <a:r>
              <a:rPr lang="ko" sz="900">
                <a:solidFill>
                  <a:srgbClr val="A9B7C6"/>
                </a:solidFill>
                <a:highlight>
                  <a:srgbClr val="2B2B2B"/>
                </a:highlight>
              </a:rPr>
              <a:t>container: ViewGroup?</a:t>
            </a:r>
            <a:r>
              <a:rPr lang="ko" sz="900">
                <a:solidFill>
                  <a:srgbClr val="CC7832"/>
                </a:solidFill>
                <a:highlight>
                  <a:srgbClr val="2B2B2B"/>
                </a:highlight>
              </a:rPr>
              <a:t>, </a:t>
            </a:r>
            <a:r>
              <a:rPr lang="ko" sz="900">
                <a:solidFill>
                  <a:srgbClr val="A9B7C6"/>
                </a:solidFill>
                <a:highlight>
                  <a:srgbClr val="2B2B2B"/>
                </a:highlight>
              </a:rPr>
              <a:t>savedInstanceState: Bundle?): View?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return if</a:t>
            </a:r>
            <a:r>
              <a:rPr lang="ko" sz="900">
                <a:solidFill>
                  <a:srgbClr val="A9B7C6"/>
                </a:solidFill>
                <a:highlight>
                  <a:srgbClr val="2B2B2B"/>
                </a:highlight>
              </a:rPr>
              <a:t>(container == </a:t>
            </a:r>
            <a:r>
              <a:rPr lang="ko" sz="900">
                <a:solidFill>
                  <a:srgbClr val="CC7832"/>
                </a:solidFill>
                <a:highlight>
                  <a:srgbClr val="2B2B2B"/>
                </a:highlight>
              </a:rPr>
              <a:t>null</a:t>
            </a:r>
            <a:r>
              <a:rPr lang="ko" sz="900">
                <a:solidFill>
                  <a:srgbClr val="A9B7C6"/>
                </a:solidFill>
                <a:highlight>
                  <a:srgbClr val="2B2B2B"/>
                </a:highlight>
              </a:rPr>
              <a:t>) </a:t>
            </a:r>
            <a:r>
              <a:rPr lang="ko" sz="900">
                <a:solidFill>
                  <a:srgbClr val="CC7832"/>
                </a:solidFill>
                <a:highlight>
                  <a:srgbClr val="2B2B2B"/>
                </a:highlight>
              </a:rPr>
              <a:t>null else </a:t>
            </a:r>
            <a:r>
              <a:rPr lang="ko" sz="900">
                <a:solidFill>
                  <a:srgbClr val="A9B7C6"/>
                </a:solidFill>
                <a:highlight>
                  <a:srgbClr val="2B2B2B"/>
                </a:highlight>
              </a:rPr>
              <a:t>inflater.inflate(R.layout.</a:t>
            </a:r>
            <a:r>
              <a:rPr lang="ko" sz="900" i="1">
                <a:solidFill>
                  <a:srgbClr val="9876AA"/>
                </a:solidFill>
                <a:highlight>
                  <a:srgbClr val="2B2B2B"/>
                </a:highlight>
              </a:rPr>
              <a:t>fragment_two</a:t>
            </a:r>
            <a:r>
              <a:rPr lang="ko" sz="900">
                <a:solidFill>
                  <a:srgbClr val="CC7832"/>
                </a:solidFill>
                <a:highlight>
                  <a:srgbClr val="2B2B2B"/>
                </a:highlight>
              </a:rPr>
              <a:t>, </a:t>
            </a:r>
            <a:r>
              <a:rPr lang="ko" sz="900">
                <a:solidFill>
                  <a:srgbClr val="A9B7C6"/>
                </a:solidFill>
                <a:highlight>
                  <a:srgbClr val="2B2B2B"/>
                </a:highlight>
              </a:rPr>
              <a:t>container</a:t>
            </a:r>
            <a:r>
              <a:rPr lang="ko" sz="900">
                <a:solidFill>
                  <a:srgbClr val="CC7832"/>
                </a:solidFill>
                <a:highlight>
                  <a:srgbClr val="2B2B2B"/>
                </a:highlight>
              </a:rPr>
              <a:t>, false</a:t>
            </a:r>
            <a:r>
              <a:rPr lang="ko" sz="900">
                <a:solidFill>
                  <a:srgbClr val="A9B7C6"/>
                </a:solidFill>
                <a:highlight>
                  <a:srgbClr val="2B2B2B"/>
                </a:highlight>
              </a:rPr>
              <a:t>) </a:t>
            </a:r>
            <a:r>
              <a:rPr lang="ko" sz="900">
                <a:solidFill>
                  <a:srgbClr val="CC7832"/>
                </a:solidFill>
                <a:highlight>
                  <a:srgbClr val="2B2B2B"/>
                </a:highlight>
              </a:rPr>
              <a:t>as </a:t>
            </a:r>
            <a:r>
              <a:rPr lang="ko" sz="900">
                <a:solidFill>
                  <a:srgbClr val="A9B7C6"/>
                </a:solidFill>
                <a:highlight>
                  <a:srgbClr val="2B2B2B"/>
                </a:highlight>
              </a:rPr>
              <a:t>LinearLayout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onStart</a:t>
            </a: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super</a:t>
            </a:r>
            <a:r>
              <a:rPr lang="ko" sz="900">
                <a:solidFill>
                  <a:srgbClr val="A9B7C6"/>
                </a:solidFill>
                <a:highlight>
                  <a:srgbClr val="2B2B2B"/>
                </a:highlight>
              </a:rPr>
              <a:t>.onStart()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uiSetUp()</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private fun </a:t>
            </a:r>
            <a:r>
              <a:rPr lang="ko" sz="900">
                <a:solidFill>
                  <a:srgbClr val="FFC66D"/>
                </a:solidFill>
                <a:highlight>
                  <a:srgbClr val="2B2B2B"/>
                </a:highlight>
              </a:rPr>
              <a:t>uiSetUp</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val </a:t>
            </a:r>
            <a:r>
              <a:rPr lang="ko" sz="900">
                <a:solidFill>
                  <a:srgbClr val="A9B7C6"/>
                </a:solidFill>
                <a:highlight>
                  <a:srgbClr val="2B2B2B"/>
                </a:highlight>
              </a:rPr>
              <a:t>v = </a:t>
            </a:r>
            <a:r>
              <a:rPr lang="ko" sz="900" i="1">
                <a:solidFill>
                  <a:srgbClr val="9876AA"/>
                </a:solidFill>
                <a:highlight>
                  <a:srgbClr val="2B2B2B"/>
                </a:highlight>
              </a:rPr>
              <a:t>view </a:t>
            </a:r>
            <a:r>
              <a:rPr lang="ko" sz="900">
                <a:solidFill>
                  <a:srgbClr val="CC7832"/>
                </a:solidFill>
                <a:highlight>
                  <a:srgbClr val="2B2B2B"/>
                </a:highlight>
              </a:rPr>
              <a:t>as </a:t>
            </a:r>
            <a:r>
              <a:rPr lang="ko" sz="900">
                <a:solidFill>
                  <a:srgbClr val="A9B7C6"/>
                </a:solidFill>
                <a:highlight>
                  <a:srgbClr val="2B2B2B"/>
                </a:highlight>
              </a:rPr>
              <a:t>LinearLayout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v.txtMsg.</a:t>
            </a:r>
            <a:r>
              <a:rPr lang="ko" sz="900" i="1">
                <a:solidFill>
                  <a:srgbClr val="9876AA"/>
                </a:solidFill>
                <a:highlight>
                  <a:srgbClr val="2B2B2B"/>
                </a:highlight>
              </a:rPr>
              <a:t>text </a:t>
            </a:r>
            <a:r>
              <a:rPr lang="ko" sz="900">
                <a:solidFill>
                  <a:srgbClr val="A9B7C6"/>
                </a:solidFill>
                <a:highlight>
                  <a:srgbClr val="2B2B2B"/>
                </a:highlight>
              </a:rPr>
              <a:t>= </a:t>
            </a:r>
            <a:r>
              <a:rPr lang="ko" sz="900">
                <a:solidFill>
                  <a:srgbClr val="6A8759"/>
                </a:solidFill>
                <a:highlight>
                  <a:srgbClr val="2B2B2B"/>
                </a:highlight>
              </a:rPr>
              <a:t>"Fragment Two"</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v.btnClick.setOnClickListener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v.txtMsg.</a:t>
            </a:r>
            <a:r>
              <a:rPr lang="ko" sz="900" i="1">
                <a:solidFill>
                  <a:srgbClr val="9876AA"/>
                </a:solidFill>
                <a:highlight>
                  <a:srgbClr val="2B2B2B"/>
                </a:highlight>
              </a:rPr>
              <a:t>text </a:t>
            </a:r>
            <a:r>
              <a:rPr lang="ko" sz="900">
                <a:solidFill>
                  <a:srgbClr val="A9B7C6"/>
                </a:solidFill>
                <a:highlight>
                  <a:srgbClr val="2B2B2B"/>
                </a:highlight>
              </a:rPr>
              <a:t>= </a:t>
            </a:r>
            <a:r>
              <a:rPr lang="ko" sz="900">
                <a:solidFill>
                  <a:srgbClr val="6A8759"/>
                </a:solidFill>
                <a:highlight>
                  <a:srgbClr val="2B2B2B"/>
                </a:highlight>
              </a:rPr>
              <a:t>"Click"</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v.txtMsg.setBackgroundColor(Color.parseColor(</a:t>
            </a:r>
            <a:r>
              <a:rPr lang="ko" sz="900">
                <a:solidFill>
                  <a:srgbClr val="6A8759"/>
                </a:solidFill>
                <a:highlight>
                  <a:srgbClr val="2B2B2B"/>
                </a:highlight>
              </a:rPr>
              <a:t>"#FF00F0"</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t>
            </a:r>
            <a:endParaRPr sz="900">
              <a:solidFill>
                <a:srgbClr val="A9B7C6"/>
              </a:solidFill>
              <a:highlight>
                <a:srgbClr val="2B2B2B"/>
              </a:high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94"/>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855" name="Google Shape;855;p94"/>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Fragment 이해하기</a:t>
            </a:r>
            <a:endParaRPr/>
          </a:p>
          <a:p>
            <a:pPr marL="914400" lvl="1" indent="-317500" algn="l" rtl="0">
              <a:spcBef>
                <a:spcPts val="0"/>
              </a:spcBef>
              <a:spcAft>
                <a:spcPts val="0"/>
              </a:spcAft>
              <a:buSzPts val="1400"/>
              <a:buChar char="○"/>
            </a:pPr>
            <a:r>
              <a:rPr lang="ko"/>
              <a:t>기본 Fragment 실습</a:t>
            </a:r>
            <a:endParaRPr/>
          </a:p>
          <a:p>
            <a:pPr marL="1371600" lvl="2" indent="-317500" algn="l" rtl="0">
              <a:spcBef>
                <a:spcPts val="0"/>
              </a:spcBef>
              <a:spcAft>
                <a:spcPts val="0"/>
              </a:spcAft>
              <a:buSzPts val="1400"/>
              <a:buChar char="■"/>
            </a:pPr>
            <a:r>
              <a:rPr lang="ko"/>
              <a:t>완성</a:t>
            </a:r>
            <a:endParaRPr/>
          </a:p>
        </p:txBody>
      </p:sp>
      <p:sp>
        <p:nvSpPr>
          <p:cNvPr id="856" name="Google Shape;856;p9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69</a:t>
            </a:fld>
            <a:endParaRPr/>
          </a:p>
        </p:txBody>
      </p:sp>
      <p:pic>
        <p:nvPicPr>
          <p:cNvPr id="857" name="Google Shape;857;p94"/>
          <p:cNvPicPr preferRelativeResize="0"/>
          <p:nvPr/>
        </p:nvPicPr>
        <p:blipFill>
          <a:blip r:embed="rId3">
            <a:alphaModFix/>
          </a:blip>
          <a:stretch>
            <a:fillRect/>
          </a:stretch>
        </p:blipFill>
        <p:spPr>
          <a:xfrm>
            <a:off x="1226834" y="1450298"/>
            <a:ext cx="265498" cy="265498"/>
          </a:xfrm>
          <a:prstGeom prst="rect">
            <a:avLst/>
          </a:prstGeom>
          <a:noFill/>
          <a:ln>
            <a:noFill/>
          </a:ln>
        </p:spPr>
      </p:pic>
      <p:pic>
        <p:nvPicPr>
          <p:cNvPr id="858" name="Google Shape;858;p94"/>
          <p:cNvPicPr preferRelativeResize="0"/>
          <p:nvPr/>
        </p:nvPicPr>
        <p:blipFill rotWithShape="1">
          <a:blip r:embed="rId4">
            <a:alphaModFix/>
          </a:blip>
          <a:srcRect t="5979"/>
          <a:stretch/>
        </p:blipFill>
        <p:spPr>
          <a:xfrm>
            <a:off x="1234675" y="1978125"/>
            <a:ext cx="2469118" cy="4035449"/>
          </a:xfrm>
          <a:prstGeom prst="rect">
            <a:avLst/>
          </a:prstGeom>
          <a:noFill/>
          <a:ln>
            <a:noFill/>
          </a:ln>
        </p:spPr>
      </p:pic>
      <p:pic>
        <p:nvPicPr>
          <p:cNvPr id="859" name="Google Shape;859;p94"/>
          <p:cNvPicPr preferRelativeResize="0"/>
          <p:nvPr/>
        </p:nvPicPr>
        <p:blipFill rotWithShape="1">
          <a:blip r:embed="rId5">
            <a:alphaModFix/>
          </a:blip>
          <a:srcRect t="6200"/>
          <a:stretch/>
        </p:blipFill>
        <p:spPr>
          <a:xfrm>
            <a:off x="3856208" y="1978125"/>
            <a:ext cx="2469118" cy="4026031"/>
          </a:xfrm>
          <a:prstGeom prst="rect">
            <a:avLst/>
          </a:prstGeom>
          <a:noFill/>
          <a:ln>
            <a:noFill/>
          </a:ln>
        </p:spPr>
      </p:pic>
      <p:pic>
        <p:nvPicPr>
          <p:cNvPr id="860" name="Google Shape;860;p94"/>
          <p:cNvPicPr preferRelativeResize="0"/>
          <p:nvPr/>
        </p:nvPicPr>
        <p:blipFill rotWithShape="1">
          <a:blip r:embed="rId6">
            <a:alphaModFix/>
          </a:blip>
          <a:srcRect t="5704"/>
          <a:stretch/>
        </p:blipFill>
        <p:spPr>
          <a:xfrm>
            <a:off x="1234691" y="6156549"/>
            <a:ext cx="2469118" cy="4047525"/>
          </a:xfrm>
          <a:prstGeom prst="rect">
            <a:avLst/>
          </a:prstGeom>
          <a:noFill/>
          <a:ln>
            <a:noFill/>
          </a:ln>
        </p:spPr>
      </p:pic>
      <p:pic>
        <p:nvPicPr>
          <p:cNvPr id="861" name="Google Shape;861;p94"/>
          <p:cNvPicPr preferRelativeResize="0"/>
          <p:nvPr/>
        </p:nvPicPr>
        <p:blipFill rotWithShape="1">
          <a:blip r:embed="rId7">
            <a:alphaModFix/>
          </a:blip>
          <a:srcRect t="5917"/>
          <a:stretch/>
        </p:blipFill>
        <p:spPr>
          <a:xfrm>
            <a:off x="3856208" y="6161249"/>
            <a:ext cx="2469118" cy="403811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anum Gothic"/>
              <a:buChar char="●"/>
            </a:pPr>
            <a:r>
              <a:rPr lang="ko"/>
              <a:t>코드 작성하기</a:t>
            </a:r>
            <a:endParaRPr/>
          </a:p>
          <a:p>
            <a:pPr marL="914400" marR="0" lvl="1" indent="-342900" algn="l" rtl="0">
              <a:lnSpc>
                <a:spcPct val="115000"/>
              </a:lnSpc>
              <a:spcBef>
                <a:spcPts val="0"/>
              </a:spcBef>
              <a:spcAft>
                <a:spcPts val="0"/>
              </a:spcAft>
              <a:buClr>
                <a:schemeClr val="dk2"/>
              </a:buClr>
              <a:buSzPts val="1800"/>
              <a:buFont typeface="Nanum Gothic"/>
              <a:buChar char="○"/>
            </a:pPr>
            <a:r>
              <a:rPr lang="ko"/>
              <a:t>정답 사과, 오답 사과 클래스 만들기</a:t>
            </a:r>
            <a:endParaRPr/>
          </a:p>
          <a:p>
            <a:pPr marL="1371600" marR="0" lvl="2" indent="-317500" algn="l" rtl="0">
              <a:lnSpc>
                <a:spcPct val="115000"/>
              </a:lnSpc>
              <a:spcBef>
                <a:spcPts val="0"/>
              </a:spcBef>
              <a:spcAft>
                <a:spcPts val="0"/>
              </a:spcAft>
              <a:buSzPts val="1400"/>
              <a:buChar char="■"/>
            </a:pPr>
            <a:r>
              <a:rPr lang="ko"/>
              <a:t>전체 코드</a:t>
            </a:r>
            <a:endParaRPr/>
          </a:p>
          <a:p>
            <a:pPr marL="1828800" marR="0" lvl="3" indent="-317500" algn="l" rtl="0">
              <a:lnSpc>
                <a:spcPct val="115000"/>
              </a:lnSpc>
              <a:spcBef>
                <a:spcPts val="0"/>
              </a:spcBef>
              <a:spcAft>
                <a:spcPts val="0"/>
              </a:spcAft>
              <a:buSzPts val="1400"/>
              <a:buChar char="●"/>
            </a:pPr>
            <a:endParaRPr/>
          </a:p>
        </p:txBody>
      </p:sp>
      <p:sp>
        <p:nvSpPr>
          <p:cNvPr id="159" name="Google Shape;159;p32"/>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160" name="Google Shape;160;p3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7</a:t>
            </a:fld>
            <a:endParaRPr sz="2400"/>
          </a:p>
        </p:txBody>
      </p:sp>
      <p:sp>
        <p:nvSpPr>
          <p:cNvPr id="161" name="Google Shape;161;p32"/>
          <p:cNvSpPr txBox="1"/>
          <p:nvPr/>
        </p:nvSpPr>
        <p:spPr>
          <a:xfrm>
            <a:off x="1684250" y="1974100"/>
            <a:ext cx="4527300" cy="4339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package </a:t>
            </a:r>
            <a:r>
              <a:rPr lang="ko" sz="1200">
                <a:solidFill>
                  <a:srgbClr val="A9B7C6"/>
                </a:solidFill>
                <a:highlight>
                  <a:srgbClr val="2B2B2B"/>
                </a:highlight>
              </a:rPr>
              <a:t>com.example.mathgameexample</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CC7832"/>
                </a:solidFill>
                <a:highlight>
                  <a:srgbClr val="2B2B2B"/>
                </a:highlight>
              </a:rPr>
              <a:t>open class </a:t>
            </a:r>
            <a:r>
              <a:rPr lang="ko" sz="1200">
                <a:solidFill>
                  <a:srgbClr val="A9B7C6"/>
                </a:solidFill>
                <a:highlight>
                  <a:srgbClr val="2B2B2B"/>
                </a:highlight>
              </a:rPr>
              <a:t>Apple{</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speed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x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9876AA"/>
                </a:solidFill>
                <a:highlight>
                  <a:srgbClr val="2B2B2B"/>
                </a:highlight>
              </a:rPr>
              <a:t>speed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constructor</a:t>
            </a:r>
            <a:r>
              <a:rPr lang="ko" sz="1200">
                <a:solidFill>
                  <a:srgbClr val="A9B7C6"/>
                </a:solidFill>
                <a:highlight>
                  <a:srgbClr val="2B2B2B"/>
                </a:highlight>
              </a:rPr>
              <a:t>(x: Int</a:t>
            </a:r>
            <a:r>
              <a:rPr lang="ko" sz="1200">
                <a:solidFill>
                  <a:srgbClr val="CC7832"/>
                </a:solidFill>
                <a:highlight>
                  <a:srgbClr val="2B2B2B"/>
                </a:highlight>
              </a:rPr>
              <a:t>, </a:t>
            </a:r>
            <a:r>
              <a:rPr lang="ko" sz="1200">
                <a:solidFill>
                  <a:srgbClr val="A9B7C6"/>
                </a:solidFill>
                <a:highlight>
                  <a:srgbClr val="2B2B2B"/>
                </a:highlight>
              </a:rPr>
              <a:t>y: Int</a:t>
            </a:r>
            <a:r>
              <a:rPr lang="ko" sz="1200">
                <a:solidFill>
                  <a:srgbClr val="CC7832"/>
                </a:solidFill>
                <a:highlight>
                  <a:srgbClr val="2B2B2B"/>
                </a:highlight>
              </a:rPr>
              <a:t>, </a:t>
            </a:r>
            <a:r>
              <a:rPr lang="ko" sz="1200">
                <a:solidFill>
                  <a:srgbClr val="A9B7C6"/>
                </a:solidFill>
                <a:highlight>
                  <a:srgbClr val="2B2B2B"/>
                </a:highlight>
              </a:rPr>
              <a:t>speed: Int): </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x </a:t>
            </a:r>
            <a:r>
              <a:rPr lang="ko" sz="1200">
                <a:solidFill>
                  <a:srgbClr val="A9B7C6"/>
                </a:solidFill>
                <a:highlight>
                  <a:srgbClr val="2B2B2B"/>
                </a:highlight>
              </a:rPr>
              <a:t>= x</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y</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CC7832"/>
                </a:solidFill>
                <a:highlight>
                  <a:srgbClr val="2B2B2B"/>
                </a:highlight>
              </a:rPr>
              <a:t>this</a:t>
            </a:r>
            <a:r>
              <a:rPr lang="ko" sz="1200">
                <a:solidFill>
                  <a:srgbClr val="A9B7C6"/>
                </a:solidFill>
                <a:highlight>
                  <a:srgbClr val="2B2B2B"/>
                </a:highlight>
              </a:rPr>
              <a:t>.</a:t>
            </a:r>
            <a:r>
              <a:rPr lang="ko" sz="1200">
                <a:solidFill>
                  <a:srgbClr val="9876AA"/>
                </a:solidFill>
                <a:highlight>
                  <a:srgbClr val="2B2B2B"/>
                </a:highlight>
              </a:rPr>
              <a:t>speed </a:t>
            </a:r>
            <a:r>
              <a:rPr lang="ko" sz="1200">
                <a:solidFill>
                  <a:srgbClr val="A9B7C6"/>
                </a:solidFill>
                <a:highlight>
                  <a:srgbClr val="2B2B2B"/>
                </a:highlight>
              </a:rPr>
              <a:t>= speed</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808080"/>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move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9876AA"/>
                </a:solidFill>
                <a:highlight>
                  <a:srgbClr val="2B2B2B"/>
                </a:highlight>
              </a:rPr>
              <a:t>speed</a:t>
            </a:r>
            <a:endParaRPr sz="1200">
              <a:solidFill>
                <a:srgbClr val="9876AA"/>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AnswerApple(x: Int</a:t>
            </a:r>
            <a:r>
              <a:rPr lang="ko" sz="1200">
                <a:solidFill>
                  <a:srgbClr val="CC7832"/>
                </a:solidFill>
                <a:highlight>
                  <a:srgbClr val="2B2B2B"/>
                </a:highlight>
              </a:rPr>
              <a:t>, </a:t>
            </a:r>
            <a:r>
              <a:rPr lang="ko" sz="1200">
                <a:solidFill>
                  <a:srgbClr val="A9B7C6"/>
                </a:solidFill>
                <a:highlight>
                  <a:srgbClr val="2B2B2B"/>
                </a:highlight>
              </a:rPr>
              <a:t>y: Int</a:t>
            </a:r>
            <a:r>
              <a:rPr lang="ko" sz="1200">
                <a:solidFill>
                  <a:srgbClr val="CC7832"/>
                </a:solidFill>
                <a:highlight>
                  <a:srgbClr val="2B2B2B"/>
                </a:highlight>
              </a:rPr>
              <a:t>, </a:t>
            </a:r>
            <a:r>
              <a:rPr lang="ko" sz="1200">
                <a:solidFill>
                  <a:srgbClr val="A9B7C6"/>
                </a:solidFill>
                <a:highlight>
                  <a:srgbClr val="2B2B2B"/>
                </a:highlight>
              </a:rPr>
              <a:t>speed: Int): Apple(x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a:t>
            </a:r>
            <a:r>
              <a:rPr lang="ko" sz="1200">
                <a:solidFill>
                  <a:srgbClr val="A9B7C6"/>
                </a:solidFill>
                <a:highlight>
                  <a:srgbClr val="2B2B2B"/>
                </a:highlight>
              </a:rPr>
              <a:t>speed)</a:t>
            </a:r>
            <a:endParaRPr sz="1200">
              <a:solidFill>
                <a:srgbClr val="CC7832"/>
              </a:solidFill>
              <a:highlight>
                <a:srgbClr val="2B2B2B"/>
              </a:high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95"/>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867" name="Google Shape;867;p95"/>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Fragment 활용하기</a:t>
            </a:r>
            <a:endParaRPr/>
          </a:p>
          <a:p>
            <a:pPr marL="914400" lvl="1" indent="-317500" algn="l" rtl="0">
              <a:spcBef>
                <a:spcPts val="0"/>
              </a:spcBef>
              <a:spcAft>
                <a:spcPts val="0"/>
              </a:spcAft>
              <a:buSzPts val="1400"/>
              <a:buChar char="○"/>
            </a:pPr>
            <a:r>
              <a:rPr lang="ko"/>
              <a:t>SlideBook 소개</a:t>
            </a:r>
            <a:endParaRPr/>
          </a:p>
          <a:p>
            <a:pPr marL="1371600" lvl="2" indent="-317500" algn="l" rtl="0">
              <a:spcBef>
                <a:spcPts val="0"/>
              </a:spcBef>
              <a:spcAft>
                <a:spcPts val="0"/>
              </a:spcAft>
              <a:buSzPts val="1400"/>
              <a:buChar char="■"/>
            </a:pPr>
            <a:r>
              <a:rPr lang="ko"/>
              <a:t>Fragment를 ListView와 유사하게 좌우로 스크롤하여 관리할 수 있도록 만든 프로젝트</a:t>
            </a:r>
            <a:endParaRPr/>
          </a:p>
          <a:p>
            <a:pPr marL="1371600" lvl="2" indent="-317500" algn="l" rtl="0">
              <a:spcBef>
                <a:spcPts val="0"/>
              </a:spcBef>
              <a:spcAft>
                <a:spcPts val="0"/>
              </a:spcAft>
              <a:buSzPts val="1400"/>
              <a:buChar char="■"/>
            </a:pPr>
            <a:r>
              <a:rPr lang="ko"/>
              <a:t>Tabbed Activity를 활용한다.</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1371600" lvl="2"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SlideBook 기능</a:t>
            </a:r>
            <a:endParaRPr/>
          </a:p>
          <a:p>
            <a:pPr marL="1371600" lvl="2" indent="-317500" algn="l" rtl="0">
              <a:spcBef>
                <a:spcPts val="0"/>
              </a:spcBef>
              <a:spcAft>
                <a:spcPts val="0"/>
              </a:spcAft>
              <a:buSzPts val="1400"/>
              <a:buChar char="■"/>
            </a:pPr>
            <a:r>
              <a:rPr lang="ko"/>
              <a:t>앱을 실행하면 Youtube를 보여주고, 좌우로 스크롤하면 유튜브 콘텐츠에 대한 설명을 보여준다. </a:t>
            </a:r>
            <a:endParaRPr/>
          </a:p>
        </p:txBody>
      </p:sp>
      <p:sp>
        <p:nvSpPr>
          <p:cNvPr id="868" name="Google Shape;868;p9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70</a:t>
            </a:fld>
            <a:endParaRPr/>
          </a:p>
        </p:txBody>
      </p:sp>
      <p:pic>
        <p:nvPicPr>
          <p:cNvPr id="869" name="Google Shape;869;p95"/>
          <p:cNvPicPr preferRelativeResize="0"/>
          <p:nvPr/>
        </p:nvPicPr>
        <p:blipFill>
          <a:blip r:embed="rId3">
            <a:alphaModFix/>
          </a:blip>
          <a:stretch>
            <a:fillRect/>
          </a:stretch>
        </p:blipFill>
        <p:spPr>
          <a:xfrm>
            <a:off x="0" y="2394792"/>
            <a:ext cx="7560000" cy="613516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96"/>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875" name="Google Shape;875;p96"/>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Fragment 활용하기</a:t>
            </a:r>
            <a:endParaRPr/>
          </a:p>
          <a:p>
            <a:pPr marL="914400" marR="0" lvl="1" indent="-317500" algn="l" rtl="0">
              <a:lnSpc>
                <a:spcPct val="115000"/>
              </a:lnSpc>
              <a:spcBef>
                <a:spcPts val="0"/>
              </a:spcBef>
              <a:spcAft>
                <a:spcPts val="0"/>
              </a:spcAft>
              <a:buClr>
                <a:schemeClr val="dk2"/>
              </a:buClr>
              <a:buSzPts val="1400"/>
              <a:buFont typeface="Nanum Gothic"/>
              <a:buChar char="○"/>
            </a:pPr>
            <a:r>
              <a:rPr lang="ko"/>
              <a:t>프로젝트 생성</a:t>
            </a:r>
            <a:endParaRPr/>
          </a:p>
          <a:p>
            <a:pPr marL="1371600" marR="0" lvl="2" indent="-317500" algn="l" rtl="0">
              <a:lnSpc>
                <a:spcPct val="115000"/>
              </a:lnSpc>
              <a:spcBef>
                <a:spcPts val="0"/>
              </a:spcBef>
              <a:spcAft>
                <a:spcPts val="0"/>
              </a:spcAft>
              <a:buSzPts val="1400"/>
              <a:buChar char="■"/>
            </a:pPr>
            <a:r>
              <a:rPr lang="ko"/>
              <a:t>SlideBookExample로 프로젝트를 생성한다.</a:t>
            </a:r>
            <a:endParaRPr/>
          </a:p>
          <a:p>
            <a:pPr marL="1371600" marR="0" lvl="2" indent="-317500" algn="l" rtl="0">
              <a:lnSpc>
                <a:spcPct val="115000"/>
              </a:lnSpc>
              <a:spcBef>
                <a:spcPts val="0"/>
              </a:spcBef>
              <a:spcAft>
                <a:spcPts val="0"/>
              </a:spcAft>
              <a:buSzPts val="1400"/>
              <a:buChar char="■"/>
            </a:pPr>
            <a:r>
              <a:rPr lang="ko"/>
              <a:t>Gradle 파일에 Glide를 등록한다.</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src -&gt; main 폴더에서 assets 디렉토리를 추가하고, file을 p번호.txt로 총 5개 추가한다.</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사용할 xml 파일을 추가한다.</a:t>
            </a:r>
            <a:endParaRPr/>
          </a:p>
        </p:txBody>
      </p:sp>
      <p:sp>
        <p:nvSpPr>
          <p:cNvPr id="876" name="Google Shape;876;p9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71</a:t>
            </a:fld>
            <a:endParaRPr/>
          </a:p>
        </p:txBody>
      </p:sp>
      <p:sp>
        <p:nvSpPr>
          <p:cNvPr id="877" name="Google Shape;877;p96"/>
          <p:cNvSpPr txBox="1"/>
          <p:nvPr/>
        </p:nvSpPr>
        <p:spPr>
          <a:xfrm>
            <a:off x="1687450" y="2080225"/>
            <a:ext cx="4509600" cy="818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A9B7C6"/>
                </a:solidFill>
                <a:highlight>
                  <a:srgbClr val="2B2B2B"/>
                </a:highlight>
              </a:rPr>
              <a:t>dependencies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implementation </a:t>
            </a:r>
            <a:r>
              <a:rPr lang="ko" sz="900">
                <a:solidFill>
                  <a:srgbClr val="6A8759"/>
                </a:solidFill>
                <a:highlight>
                  <a:srgbClr val="2B2B2B"/>
                </a:highlight>
              </a:rPr>
              <a:t>'com.github.bumptech.glide:glide:4.9.0'</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a:t>
            </a:r>
            <a:endParaRPr sz="900">
              <a:solidFill>
                <a:srgbClr val="6A8759"/>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t>
            </a:r>
            <a:endParaRPr sz="900">
              <a:solidFill>
                <a:srgbClr val="A9B7C6"/>
              </a:solidFill>
              <a:highlight>
                <a:srgbClr val="2B2B2B"/>
              </a:highlight>
            </a:endParaRPr>
          </a:p>
        </p:txBody>
      </p:sp>
      <p:pic>
        <p:nvPicPr>
          <p:cNvPr id="878" name="Google Shape;878;p96"/>
          <p:cNvPicPr preferRelativeResize="0"/>
          <p:nvPr/>
        </p:nvPicPr>
        <p:blipFill>
          <a:blip r:embed="rId3">
            <a:alphaModFix/>
          </a:blip>
          <a:stretch>
            <a:fillRect/>
          </a:stretch>
        </p:blipFill>
        <p:spPr>
          <a:xfrm>
            <a:off x="1687450" y="3382375"/>
            <a:ext cx="2286000" cy="3228975"/>
          </a:xfrm>
          <a:prstGeom prst="rect">
            <a:avLst/>
          </a:prstGeom>
          <a:noFill/>
          <a:ln>
            <a:noFill/>
          </a:ln>
        </p:spPr>
      </p:pic>
      <p:pic>
        <p:nvPicPr>
          <p:cNvPr id="879" name="Google Shape;879;p96"/>
          <p:cNvPicPr preferRelativeResize="0"/>
          <p:nvPr/>
        </p:nvPicPr>
        <p:blipFill rotWithShape="1">
          <a:blip r:embed="rId4">
            <a:alphaModFix/>
          </a:blip>
          <a:srcRect b="22221"/>
          <a:stretch/>
        </p:blipFill>
        <p:spPr>
          <a:xfrm>
            <a:off x="1687450" y="6850675"/>
            <a:ext cx="2286000" cy="917400"/>
          </a:xfrm>
          <a:prstGeom prst="rect">
            <a:avLst/>
          </a:prstGeom>
          <a:noFill/>
          <a:ln>
            <a:noFill/>
          </a:ln>
        </p:spPr>
      </p:pic>
      <p:sp>
        <p:nvSpPr>
          <p:cNvPr id="880" name="Google Shape;880;p96"/>
          <p:cNvSpPr txBox="1"/>
          <p:nvPr/>
        </p:nvSpPr>
        <p:spPr>
          <a:xfrm>
            <a:off x="87275" y="7913525"/>
            <a:ext cx="7186200" cy="2458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Nanum Gothic"/>
              <a:buChar char="●"/>
            </a:pPr>
            <a:r>
              <a:rPr lang="ko">
                <a:solidFill>
                  <a:schemeClr val="dk2"/>
                </a:solidFill>
                <a:latin typeface="Nanum Gothic"/>
                <a:ea typeface="Nanum Gothic"/>
                <a:cs typeface="Nanum Gothic"/>
                <a:sym typeface="Nanum Gothic"/>
              </a:rPr>
              <a:t>Glide 소개</a:t>
            </a:r>
            <a:endParaRPr>
              <a:solidFill>
                <a:schemeClr val="dk2"/>
              </a:solidFill>
              <a:latin typeface="Nanum Gothic"/>
              <a:ea typeface="Nanum Gothic"/>
              <a:cs typeface="Nanum Gothic"/>
              <a:sym typeface="Nanum Gothic"/>
            </a:endParaRPr>
          </a:p>
          <a:p>
            <a:pPr marL="914400" lvl="1" indent="-317500" algn="l" rtl="0">
              <a:spcBef>
                <a:spcPts val="0"/>
              </a:spcBef>
              <a:spcAft>
                <a:spcPts val="0"/>
              </a:spcAft>
              <a:buClr>
                <a:schemeClr val="dk2"/>
              </a:buClr>
              <a:buSzPts val="1400"/>
              <a:buFont typeface="Nanum Gothic"/>
              <a:buChar char="○"/>
            </a:pPr>
            <a:r>
              <a:rPr lang="ko">
                <a:solidFill>
                  <a:srgbClr val="666666"/>
                </a:solidFill>
                <a:latin typeface="Nanum Gothic"/>
                <a:ea typeface="Nanum Gothic"/>
                <a:cs typeface="Nanum Gothic"/>
                <a:sym typeface="Nanum Gothic"/>
              </a:rPr>
              <a:t>2014년에 공개된 라이브러리</a:t>
            </a:r>
            <a:endParaRPr>
              <a:solidFill>
                <a:srgbClr val="666666"/>
              </a:solidFill>
              <a:latin typeface="Nanum Gothic"/>
              <a:ea typeface="Nanum Gothic"/>
              <a:cs typeface="Nanum Gothic"/>
              <a:sym typeface="Nanum Gothic"/>
            </a:endParaRPr>
          </a:p>
          <a:p>
            <a:pPr marL="914400" lvl="1" indent="-317500" algn="l" rtl="0">
              <a:spcBef>
                <a:spcPts val="0"/>
              </a:spcBef>
              <a:spcAft>
                <a:spcPts val="0"/>
              </a:spcAft>
              <a:buClr>
                <a:schemeClr val="dk2"/>
              </a:buClr>
              <a:buSzPts val="1400"/>
              <a:buFont typeface="Nanum Gothic"/>
              <a:buChar char="○"/>
            </a:pPr>
            <a:r>
              <a:rPr lang="ko">
                <a:solidFill>
                  <a:srgbClr val="666666"/>
                </a:solidFill>
                <a:latin typeface="Nanum Gothic"/>
                <a:ea typeface="Nanum Gothic"/>
                <a:cs typeface="Nanum Gothic"/>
                <a:sym typeface="Nanum Gothic"/>
              </a:rPr>
              <a:t>Bump앱을 구글이 인수하면서 bump앱에서 사용하던 이미지 라이브러리를 공개한것</a:t>
            </a:r>
            <a:endParaRPr>
              <a:solidFill>
                <a:srgbClr val="666666"/>
              </a:solidFill>
              <a:latin typeface="Nanum Gothic"/>
              <a:ea typeface="Nanum Gothic"/>
              <a:cs typeface="Nanum Gothic"/>
              <a:sym typeface="Nanum Gothic"/>
            </a:endParaRPr>
          </a:p>
          <a:p>
            <a:pPr marL="914400" lvl="1" indent="-317500" algn="l" rtl="0">
              <a:spcBef>
                <a:spcPts val="0"/>
              </a:spcBef>
              <a:spcAft>
                <a:spcPts val="0"/>
              </a:spcAft>
              <a:buClr>
                <a:schemeClr val="dk2"/>
              </a:buClr>
              <a:buSzPts val="1400"/>
              <a:buFont typeface="Nanum Gothic"/>
              <a:buChar char="○"/>
            </a:pPr>
            <a:r>
              <a:rPr lang="ko">
                <a:solidFill>
                  <a:srgbClr val="666666"/>
                </a:solidFill>
                <a:latin typeface="Nanum Gothic"/>
                <a:ea typeface="Nanum Gothic"/>
                <a:cs typeface="Nanum Gothic"/>
                <a:sym typeface="Nanum Gothic"/>
              </a:rPr>
              <a:t>다른 이미지 로딩라이브러리에는 없는 썸네일보기, GIF로딩, 동영상 스틸 보기 기능 지원</a:t>
            </a:r>
            <a:endParaRPr>
              <a:solidFill>
                <a:srgbClr val="666666"/>
              </a:solidFill>
              <a:latin typeface="Nanum Gothic"/>
              <a:ea typeface="Nanum Gothic"/>
              <a:cs typeface="Nanum Gothic"/>
              <a:sym typeface="Nanum Gothic"/>
            </a:endParaRPr>
          </a:p>
          <a:p>
            <a:pPr marL="914400" lvl="1" indent="-317500" algn="l" rtl="0">
              <a:spcBef>
                <a:spcPts val="0"/>
              </a:spcBef>
              <a:spcAft>
                <a:spcPts val="0"/>
              </a:spcAft>
              <a:buClr>
                <a:schemeClr val="dk2"/>
              </a:buClr>
              <a:buSzPts val="1400"/>
              <a:buFont typeface="Nanum Gothic"/>
              <a:buChar char="○"/>
            </a:pPr>
            <a:r>
              <a:rPr lang="ko">
                <a:solidFill>
                  <a:srgbClr val="666666"/>
                </a:solidFill>
                <a:latin typeface="Nanum Gothic"/>
                <a:ea typeface="Nanum Gothic"/>
                <a:cs typeface="Nanum Gothic"/>
                <a:sym typeface="Nanum Gothic"/>
              </a:rPr>
              <a:t>https://github.com/bumptech/glide</a:t>
            </a:r>
            <a:endParaRPr>
              <a:latin typeface="Nanum Gothic"/>
              <a:ea typeface="Nanum Gothic"/>
              <a:cs typeface="Nanum Gothic"/>
              <a:sym typeface="Nanum Gothic"/>
            </a:endParaRPr>
          </a:p>
        </p:txBody>
      </p:sp>
      <p:pic>
        <p:nvPicPr>
          <p:cNvPr id="881" name="Google Shape;881;p96"/>
          <p:cNvPicPr preferRelativeResize="0"/>
          <p:nvPr/>
        </p:nvPicPr>
        <p:blipFill>
          <a:blip r:embed="rId5">
            <a:alphaModFix/>
          </a:blip>
          <a:stretch>
            <a:fillRect/>
          </a:stretch>
        </p:blipFill>
        <p:spPr>
          <a:xfrm>
            <a:off x="-101475" y="9693625"/>
            <a:ext cx="7560000" cy="2268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97"/>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887" name="Google Shape;887;p97"/>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Fragment 활용하기</a:t>
            </a:r>
            <a:endParaRPr/>
          </a:p>
          <a:p>
            <a:pPr marL="914400" marR="0" lvl="1" indent="-317500" algn="l" rtl="0">
              <a:lnSpc>
                <a:spcPct val="115000"/>
              </a:lnSpc>
              <a:spcBef>
                <a:spcPts val="0"/>
              </a:spcBef>
              <a:spcAft>
                <a:spcPts val="0"/>
              </a:spcAft>
              <a:buClr>
                <a:schemeClr val="dk2"/>
              </a:buClr>
              <a:buSzPts val="1400"/>
              <a:buFont typeface="Nanum Gothic"/>
              <a:buChar char="○"/>
            </a:pPr>
            <a:r>
              <a:rPr lang="ko"/>
              <a:t>프로젝트 생성</a:t>
            </a:r>
            <a:endParaRPr/>
          </a:p>
          <a:p>
            <a:pPr marL="1371600" marR="0" lvl="2" indent="-304800" algn="l" rtl="0">
              <a:lnSpc>
                <a:spcPct val="115000"/>
              </a:lnSpc>
              <a:spcBef>
                <a:spcPts val="0"/>
              </a:spcBef>
              <a:spcAft>
                <a:spcPts val="0"/>
              </a:spcAft>
              <a:buSzPts val="1200"/>
              <a:buChar char="■"/>
            </a:pPr>
            <a:r>
              <a:rPr lang="ko"/>
              <a:t>activity_main.xml</a:t>
            </a:r>
            <a:endParaRPr/>
          </a:p>
        </p:txBody>
      </p:sp>
      <p:sp>
        <p:nvSpPr>
          <p:cNvPr id="888" name="Google Shape;888;p97"/>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72</a:t>
            </a:fld>
            <a:endParaRPr/>
          </a:p>
        </p:txBody>
      </p:sp>
      <p:sp>
        <p:nvSpPr>
          <p:cNvPr id="889" name="Google Shape;889;p97"/>
          <p:cNvSpPr txBox="1">
            <a:spLocks noGrp="1"/>
          </p:cNvSpPr>
          <p:nvPr>
            <p:ph type="body" idx="2"/>
          </p:nvPr>
        </p:nvSpPr>
        <p:spPr>
          <a:xfrm>
            <a:off x="-75" y="1859800"/>
            <a:ext cx="5397000" cy="463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&lt;?</a:t>
            </a:r>
            <a:r>
              <a:rPr lang="ko" sz="900">
                <a:solidFill>
                  <a:srgbClr val="BABABA"/>
                </a:solidFill>
                <a:highlight>
                  <a:srgbClr val="2B2B2B"/>
                </a:highlight>
                <a:latin typeface="Arial"/>
                <a:ea typeface="Arial"/>
                <a:cs typeface="Arial"/>
                <a:sym typeface="Arial"/>
              </a:rPr>
              <a:t>xml version=</a:t>
            </a:r>
            <a:r>
              <a:rPr lang="ko" sz="900">
                <a:solidFill>
                  <a:srgbClr val="6A8759"/>
                </a:solidFill>
                <a:highlight>
                  <a:srgbClr val="2B2B2B"/>
                </a:highlight>
                <a:latin typeface="Arial"/>
                <a:ea typeface="Arial"/>
                <a:cs typeface="Arial"/>
                <a:sym typeface="Arial"/>
              </a:rPr>
              <a:t>"1.0" </a:t>
            </a:r>
            <a:r>
              <a:rPr lang="ko" sz="900">
                <a:solidFill>
                  <a:srgbClr val="BABABA"/>
                </a:solidFill>
                <a:highlight>
                  <a:srgbClr val="2B2B2B"/>
                </a:highlight>
                <a:latin typeface="Arial"/>
                <a:ea typeface="Arial"/>
                <a:cs typeface="Arial"/>
                <a:sym typeface="Arial"/>
              </a:rPr>
              <a:t>encoding=</a:t>
            </a:r>
            <a:r>
              <a:rPr lang="ko" sz="900">
                <a:solidFill>
                  <a:srgbClr val="6A8759"/>
                </a:solidFill>
                <a:highlight>
                  <a:srgbClr val="2B2B2B"/>
                </a:highlight>
                <a:latin typeface="Arial"/>
                <a:ea typeface="Arial"/>
                <a:cs typeface="Arial"/>
                <a:sym typeface="Arial"/>
              </a:rPr>
              <a:t>"utf-8"</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&lt;android.support.design.widget.CoordinatorLayout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"http://schemas.android.com/apk/res/android"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"http://schemas.android.com/tools"</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"http://schemas.android.com/apk/res-auto"</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"@+id/main_content0"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:fitsSystemWindows=</a:t>
            </a:r>
            <a:r>
              <a:rPr lang="ko" sz="900">
                <a:solidFill>
                  <a:srgbClr val="6A8759"/>
                </a:solidFill>
                <a:highlight>
                  <a:srgbClr val="2B2B2B"/>
                </a:highlight>
                <a:latin typeface="Arial"/>
                <a:ea typeface="Arial"/>
                <a:cs typeface="Arial"/>
                <a:sym typeface="Arial"/>
              </a:rPr>
              <a:t>"true"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:context=</a:t>
            </a:r>
            <a:r>
              <a:rPr lang="ko" sz="900">
                <a:solidFill>
                  <a:srgbClr val="6A8759"/>
                </a:solidFill>
                <a:highlight>
                  <a:srgbClr val="2B2B2B"/>
                </a:highlight>
                <a:latin typeface="Arial"/>
                <a:ea typeface="Arial"/>
                <a:cs typeface="Arial"/>
                <a:sym typeface="Arial"/>
              </a:rPr>
              <a:t>".MainActivity"</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&lt;android.support.design.widget.AppBarLayout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"@+id/appbar"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:paddingTop=</a:t>
            </a:r>
            <a:r>
              <a:rPr lang="ko" sz="900">
                <a:solidFill>
                  <a:srgbClr val="6A8759"/>
                </a:solidFill>
                <a:highlight>
                  <a:srgbClr val="2B2B2B"/>
                </a:highlight>
                <a:latin typeface="Arial"/>
                <a:ea typeface="Arial"/>
                <a:cs typeface="Arial"/>
                <a:sym typeface="Arial"/>
              </a:rPr>
              <a:t>"@dimen/appbar_padding_top"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:theme=</a:t>
            </a:r>
            <a:r>
              <a:rPr lang="ko" sz="900">
                <a:solidFill>
                  <a:srgbClr val="6A8759"/>
                </a:solidFill>
                <a:highlight>
                  <a:srgbClr val="2B2B2B"/>
                </a:highlight>
                <a:latin typeface="Arial"/>
                <a:ea typeface="Arial"/>
                <a:cs typeface="Arial"/>
                <a:sym typeface="Arial"/>
              </a:rPr>
              <a:t>"@style/AppTheme.AppBarOverlay"</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&lt;android.support.v7.widget.Toolbar</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"@+id/toolbar"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:title=</a:t>
            </a:r>
            <a:r>
              <a:rPr lang="ko" sz="900">
                <a:solidFill>
                  <a:srgbClr val="6A8759"/>
                </a:solidFill>
                <a:highlight>
                  <a:srgbClr val="2B2B2B"/>
                </a:highlight>
                <a:latin typeface="Arial"/>
                <a:ea typeface="Arial"/>
                <a:cs typeface="Arial"/>
                <a:sym typeface="Arial"/>
              </a:rPr>
              <a:t>"@string/app_name"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"?attr/actionBarSize"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:layout_weight=</a:t>
            </a:r>
            <a:r>
              <a:rPr lang="ko" sz="900">
                <a:solidFill>
                  <a:srgbClr val="6A8759"/>
                </a:solidFill>
                <a:highlight>
                  <a:srgbClr val="2B2B2B"/>
                </a:highlight>
                <a:latin typeface="Arial"/>
                <a:ea typeface="Arial"/>
                <a:cs typeface="Arial"/>
                <a:sym typeface="Arial"/>
              </a:rPr>
              <a:t>"1"</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:background=</a:t>
            </a:r>
            <a:r>
              <a:rPr lang="ko" sz="900">
                <a:solidFill>
                  <a:srgbClr val="6A8759"/>
                </a:solidFill>
                <a:highlight>
                  <a:srgbClr val="2B2B2B"/>
                </a:highlight>
                <a:latin typeface="Arial"/>
                <a:ea typeface="Arial"/>
                <a:cs typeface="Arial"/>
                <a:sym typeface="Arial"/>
              </a:rPr>
              <a:t>"?attr/colorPrimary"</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:popupTheme=</a:t>
            </a:r>
            <a:r>
              <a:rPr lang="ko" sz="900">
                <a:solidFill>
                  <a:srgbClr val="6A8759"/>
                </a:solidFill>
                <a:highlight>
                  <a:srgbClr val="2B2B2B"/>
                </a:highlight>
                <a:latin typeface="Arial"/>
                <a:ea typeface="Arial"/>
                <a:cs typeface="Arial"/>
                <a:sym typeface="Arial"/>
              </a:rPr>
              <a:t>"@style/AppTheme.PopupOverlay"</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:layout_scrollFlags=</a:t>
            </a:r>
            <a:r>
              <a:rPr lang="ko" sz="900">
                <a:solidFill>
                  <a:srgbClr val="6A8759"/>
                </a:solidFill>
                <a:highlight>
                  <a:srgbClr val="2B2B2B"/>
                </a:highlight>
                <a:latin typeface="Arial"/>
                <a:ea typeface="Arial"/>
                <a:cs typeface="Arial"/>
                <a:sym typeface="Arial"/>
              </a:rPr>
              <a:t>"scroll|enterAlways"</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&lt;/android.support.v7.widget.Toolbar&gt;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&lt;/android.support.design.widget.AppBarLayout&gt;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&lt;android.support.v4.view.ViewPager</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"@+id/container"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:layout_behavior=</a:t>
            </a:r>
            <a:r>
              <a:rPr lang="ko" sz="900">
                <a:solidFill>
                  <a:srgbClr val="6A8759"/>
                </a:solidFill>
                <a:highlight>
                  <a:srgbClr val="2B2B2B"/>
                </a:highlight>
                <a:latin typeface="Arial"/>
                <a:ea typeface="Arial"/>
                <a:cs typeface="Arial"/>
                <a:sym typeface="Arial"/>
              </a:rPr>
              <a:t>"android.support.design.widget.AppBarLayout$ScrollingViewBehavior"</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&lt;/android.support.design.widget.CoordinatorLayout&gt;</a:t>
            </a:r>
            <a:endParaRPr/>
          </a:p>
        </p:txBody>
      </p:sp>
      <p:pic>
        <p:nvPicPr>
          <p:cNvPr id="890" name="Google Shape;890;p97"/>
          <p:cNvPicPr preferRelativeResize="0"/>
          <p:nvPr/>
        </p:nvPicPr>
        <p:blipFill>
          <a:blip r:embed="rId3">
            <a:alphaModFix/>
          </a:blip>
          <a:stretch>
            <a:fillRect/>
          </a:stretch>
        </p:blipFill>
        <p:spPr>
          <a:xfrm>
            <a:off x="137850" y="6620525"/>
            <a:ext cx="4071189" cy="38912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98"/>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896" name="Google Shape;896;p98"/>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Fragment 활용하기</a:t>
            </a:r>
            <a:endParaRPr/>
          </a:p>
          <a:p>
            <a:pPr marL="914400" marR="0" lvl="1" indent="-317500" algn="l" rtl="0">
              <a:lnSpc>
                <a:spcPct val="115000"/>
              </a:lnSpc>
              <a:spcBef>
                <a:spcPts val="0"/>
              </a:spcBef>
              <a:spcAft>
                <a:spcPts val="0"/>
              </a:spcAft>
              <a:buClr>
                <a:schemeClr val="dk2"/>
              </a:buClr>
              <a:buSzPts val="1400"/>
              <a:buFont typeface="Nanum Gothic"/>
              <a:buChar char="○"/>
            </a:pPr>
            <a:r>
              <a:rPr lang="ko"/>
              <a:t>프로젝트 생성</a:t>
            </a:r>
            <a:endParaRPr/>
          </a:p>
          <a:p>
            <a:pPr marL="1371600" marR="0" lvl="2" indent="-304800" algn="l" rtl="0">
              <a:lnSpc>
                <a:spcPct val="115000"/>
              </a:lnSpc>
              <a:spcBef>
                <a:spcPts val="0"/>
              </a:spcBef>
              <a:spcAft>
                <a:spcPts val="0"/>
              </a:spcAft>
              <a:buSzPts val="1200"/>
              <a:buChar char="■"/>
            </a:pPr>
            <a:r>
              <a:rPr lang="ko"/>
              <a:t>fragment_main.xml</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endParaRPr/>
          </a:p>
          <a:p>
            <a:pPr marL="1371600" marR="0" lvl="2" indent="-304800" algn="l" rtl="0">
              <a:lnSpc>
                <a:spcPct val="115000"/>
              </a:lnSpc>
              <a:spcBef>
                <a:spcPts val="0"/>
              </a:spcBef>
              <a:spcAft>
                <a:spcPts val="0"/>
              </a:spcAft>
              <a:buSzPts val="1200"/>
              <a:buChar char="■"/>
            </a:pPr>
            <a:endParaRPr/>
          </a:p>
          <a:p>
            <a:pPr marL="1371600" marR="0" lvl="2" indent="-304800" algn="l" rtl="0">
              <a:lnSpc>
                <a:spcPct val="115000"/>
              </a:lnSpc>
              <a:spcBef>
                <a:spcPts val="0"/>
              </a:spcBef>
              <a:spcAft>
                <a:spcPts val="0"/>
              </a:spcAft>
              <a:buSzPts val="1200"/>
              <a:buChar char="■"/>
            </a:pPr>
            <a:endParaRPr/>
          </a:p>
          <a:p>
            <a:pPr marL="1371600" marR="0" lvl="2" indent="-304800" algn="l" rtl="0">
              <a:lnSpc>
                <a:spcPct val="115000"/>
              </a:lnSpc>
              <a:spcBef>
                <a:spcPts val="0"/>
              </a:spcBef>
              <a:spcAft>
                <a:spcPts val="0"/>
              </a:spcAft>
              <a:buSzPts val="1200"/>
              <a:buChar char="■"/>
            </a:pPr>
            <a:r>
              <a:rPr lang="ko"/>
              <a:t>fragment_two.xml</a:t>
            </a:r>
            <a:endParaRPr/>
          </a:p>
        </p:txBody>
      </p:sp>
      <p:sp>
        <p:nvSpPr>
          <p:cNvPr id="897" name="Google Shape;897;p98"/>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73</a:t>
            </a:fld>
            <a:endParaRPr/>
          </a:p>
        </p:txBody>
      </p:sp>
      <p:sp>
        <p:nvSpPr>
          <p:cNvPr id="898" name="Google Shape;898;p98"/>
          <p:cNvSpPr txBox="1">
            <a:spLocks noGrp="1"/>
          </p:cNvSpPr>
          <p:nvPr>
            <p:ph type="body" idx="2"/>
          </p:nvPr>
        </p:nvSpPr>
        <p:spPr>
          <a:xfrm>
            <a:off x="3501550" y="1787075"/>
            <a:ext cx="3612000" cy="214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&lt;?</a:t>
            </a:r>
            <a:r>
              <a:rPr lang="ko" sz="900">
                <a:solidFill>
                  <a:srgbClr val="BABABA"/>
                </a:solidFill>
                <a:highlight>
                  <a:srgbClr val="2B2B2B"/>
                </a:highlight>
                <a:latin typeface="Arial"/>
                <a:ea typeface="Arial"/>
                <a:cs typeface="Arial"/>
                <a:sym typeface="Arial"/>
              </a:rPr>
              <a:t>xml version=</a:t>
            </a:r>
            <a:r>
              <a:rPr lang="ko" sz="900">
                <a:solidFill>
                  <a:srgbClr val="6A8759"/>
                </a:solidFill>
                <a:highlight>
                  <a:srgbClr val="2B2B2B"/>
                </a:highlight>
                <a:latin typeface="Arial"/>
                <a:ea typeface="Arial"/>
                <a:cs typeface="Arial"/>
                <a:sym typeface="Arial"/>
              </a:rPr>
              <a:t>"1.0" </a:t>
            </a:r>
            <a:r>
              <a:rPr lang="ko" sz="900">
                <a:solidFill>
                  <a:srgbClr val="BABABA"/>
                </a:solidFill>
                <a:highlight>
                  <a:srgbClr val="2B2B2B"/>
                </a:highlight>
                <a:latin typeface="Arial"/>
                <a:ea typeface="Arial"/>
                <a:cs typeface="Arial"/>
                <a:sym typeface="Arial"/>
              </a:rPr>
              <a:t>encoding=</a:t>
            </a:r>
            <a:r>
              <a:rPr lang="ko" sz="900">
                <a:solidFill>
                  <a:srgbClr val="6A8759"/>
                </a:solidFill>
                <a:highlight>
                  <a:srgbClr val="2B2B2B"/>
                </a:highlight>
                <a:latin typeface="Arial"/>
                <a:ea typeface="Arial"/>
                <a:cs typeface="Arial"/>
                <a:sym typeface="Arial"/>
              </a:rPr>
              <a:t>"utf-8"</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&lt;FrameLayout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"http://schemas.android.com/apk/res/android"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&lt;LinearLayout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:orientation=</a:t>
            </a:r>
            <a:r>
              <a:rPr lang="ko" sz="900">
                <a:solidFill>
                  <a:srgbClr val="6A8759"/>
                </a:solidFill>
                <a:highlight>
                  <a:srgbClr val="2B2B2B"/>
                </a:highlight>
                <a:latin typeface="Arial"/>
                <a:ea typeface="Arial"/>
                <a:cs typeface="Arial"/>
                <a:sym typeface="Arial"/>
              </a:rPr>
              <a:t>"vertical"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&lt;WebView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"@+id/webView1"</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&lt;/LinearLayout&gt;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&lt;/FrameLayout&gt;</a:t>
            </a:r>
            <a:endParaRPr sz="900">
              <a:solidFill>
                <a:srgbClr val="E8BF6A"/>
              </a:solidFill>
              <a:highlight>
                <a:srgbClr val="2B2B2B"/>
              </a:highlight>
              <a:latin typeface="Arial"/>
              <a:ea typeface="Arial"/>
              <a:cs typeface="Arial"/>
              <a:sym typeface="Arial"/>
            </a:endParaRPr>
          </a:p>
        </p:txBody>
      </p:sp>
      <p:pic>
        <p:nvPicPr>
          <p:cNvPr id="899" name="Google Shape;899;p98"/>
          <p:cNvPicPr preferRelativeResize="0"/>
          <p:nvPr/>
        </p:nvPicPr>
        <p:blipFill>
          <a:blip r:embed="rId3">
            <a:alphaModFix/>
          </a:blip>
          <a:stretch>
            <a:fillRect/>
          </a:stretch>
        </p:blipFill>
        <p:spPr>
          <a:xfrm>
            <a:off x="181501" y="1787075"/>
            <a:ext cx="3103775" cy="2712600"/>
          </a:xfrm>
          <a:prstGeom prst="rect">
            <a:avLst/>
          </a:prstGeom>
          <a:noFill/>
          <a:ln>
            <a:noFill/>
          </a:ln>
        </p:spPr>
      </p:pic>
      <p:sp>
        <p:nvSpPr>
          <p:cNvPr id="900" name="Google Shape;900;p98"/>
          <p:cNvSpPr txBox="1"/>
          <p:nvPr/>
        </p:nvSpPr>
        <p:spPr>
          <a:xfrm>
            <a:off x="3501550" y="4730325"/>
            <a:ext cx="3612000" cy="42888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E8BF6A"/>
                </a:solidFill>
                <a:highlight>
                  <a:srgbClr val="2B2B2B"/>
                </a:highlight>
              </a:rPr>
              <a:t>&lt;?</a:t>
            </a:r>
            <a:r>
              <a:rPr lang="ko" sz="900">
                <a:solidFill>
                  <a:srgbClr val="BABABA"/>
                </a:solidFill>
                <a:highlight>
                  <a:srgbClr val="2B2B2B"/>
                </a:highlight>
              </a:rPr>
              <a:t>xml version=</a:t>
            </a:r>
            <a:r>
              <a:rPr lang="ko" sz="900">
                <a:solidFill>
                  <a:srgbClr val="6A8759"/>
                </a:solidFill>
                <a:highlight>
                  <a:srgbClr val="2B2B2B"/>
                </a:highlight>
              </a:rPr>
              <a:t>"1.0" </a:t>
            </a:r>
            <a:r>
              <a:rPr lang="ko" sz="900">
                <a:solidFill>
                  <a:srgbClr val="BABABA"/>
                </a:solidFill>
                <a:highlight>
                  <a:srgbClr val="2B2B2B"/>
                </a:highlight>
              </a:rPr>
              <a:t>encoding=</a:t>
            </a:r>
            <a:r>
              <a:rPr lang="ko" sz="900">
                <a:solidFill>
                  <a:srgbClr val="6A8759"/>
                </a:solidFill>
                <a:highlight>
                  <a:srgbClr val="2B2B2B"/>
                </a:highlight>
              </a:rPr>
              <a:t>"utf-8"</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&lt;FrameLayout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BABABA"/>
                </a:solidFill>
                <a:highlight>
                  <a:srgbClr val="2B2B2B"/>
                </a:highlight>
              </a:rPr>
              <a:t>xmlns:</a:t>
            </a:r>
            <a:r>
              <a:rPr lang="ko" sz="900">
                <a:solidFill>
                  <a:srgbClr val="9876AA"/>
                </a:solidFill>
                <a:highlight>
                  <a:srgbClr val="2B2B2B"/>
                </a:highlight>
              </a:rPr>
              <a:t>android</a:t>
            </a:r>
            <a:r>
              <a:rPr lang="ko" sz="900">
                <a:solidFill>
                  <a:srgbClr val="BABABA"/>
                </a:solidFill>
                <a:highlight>
                  <a:srgbClr val="2B2B2B"/>
                </a:highlight>
              </a:rPr>
              <a:t>=</a:t>
            </a:r>
            <a:r>
              <a:rPr lang="ko" sz="900">
                <a:solidFill>
                  <a:srgbClr val="6A8759"/>
                </a:solidFill>
                <a:highlight>
                  <a:srgbClr val="2B2B2B"/>
                </a:highlight>
              </a:rPr>
              <a:t>"http://schemas.android.com/apk/res/android"</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&lt;ScrollView</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:orientation=</a:t>
            </a:r>
            <a:r>
              <a:rPr lang="ko" sz="900">
                <a:solidFill>
                  <a:srgbClr val="6A8759"/>
                </a:solidFill>
                <a:highlight>
                  <a:srgbClr val="2B2B2B"/>
                </a:highlight>
              </a:rPr>
              <a:t>"vertical"</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"wrap_content"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&lt;TextView</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"@+id/section_label"</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:background=</a:t>
            </a:r>
            <a:r>
              <a:rPr lang="ko" sz="900">
                <a:solidFill>
                  <a:srgbClr val="6A8759"/>
                </a:solidFill>
                <a:highlight>
                  <a:srgbClr val="2B2B2B"/>
                </a:highlight>
              </a:rPr>
              <a:t>"#333333"</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:gravity=</a:t>
            </a:r>
            <a:r>
              <a:rPr lang="ko" sz="900">
                <a:solidFill>
                  <a:srgbClr val="6A8759"/>
                </a:solidFill>
                <a:highlight>
                  <a:srgbClr val="2B2B2B"/>
                </a:highlight>
              </a:rPr>
              <a:t>"center"</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"TextView"</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:textSize=</a:t>
            </a:r>
            <a:r>
              <a:rPr lang="ko" sz="900">
                <a:solidFill>
                  <a:srgbClr val="6A8759"/>
                </a:solidFill>
                <a:highlight>
                  <a:srgbClr val="2B2B2B"/>
                </a:highlight>
              </a:rPr>
              <a:t>"26sp"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:textColor=</a:t>
            </a:r>
            <a:r>
              <a:rPr lang="ko" sz="900">
                <a:solidFill>
                  <a:srgbClr val="6A8759"/>
                </a:solidFill>
                <a:highlight>
                  <a:srgbClr val="2B2B2B"/>
                </a:highlight>
              </a:rPr>
              <a:t>"#eeeeee"</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"wrap_content"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&lt;TextView</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:layout_margin=</a:t>
            </a:r>
            <a:r>
              <a:rPr lang="ko" sz="900">
                <a:solidFill>
                  <a:srgbClr val="6A8759"/>
                </a:solidFill>
                <a:highlight>
                  <a:srgbClr val="2B2B2B"/>
                </a:highlight>
              </a:rPr>
              <a:t>"15dp"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"@+id/txtContent"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:layout_marginTop=</a:t>
            </a:r>
            <a:r>
              <a:rPr lang="ko" sz="900">
                <a:solidFill>
                  <a:srgbClr val="6A8759"/>
                </a:solidFill>
                <a:highlight>
                  <a:srgbClr val="2B2B2B"/>
                </a:highlight>
              </a:rPr>
              <a:t>"5dp"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"본문 내용"</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&lt;/ScrollView&gt;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&lt;/FrameLayout&gt;</a:t>
            </a:r>
            <a:endParaRPr sz="900">
              <a:solidFill>
                <a:srgbClr val="E8BF6A"/>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p:txBody>
      </p:sp>
      <p:pic>
        <p:nvPicPr>
          <p:cNvPr id="901" name="Google Shape;901;p98"/>
          <p:cNvPicPr preferRelativeResize="0"/>
          <p:nvPr/>
        </p:nvPicPr>
        <p:blipFill>
          <a:blip r:embed="rId4">
            <a:alphaModFix/>
          </a:blip>
          <a:stretch>
            <a:fillRect/>
          </a:stretch>
        </p:blipFill>
        <p:spPr>
          <a:xfrm>
            <a:off x="135013" y="4884825"/>
            <a:ext cx="3196750" cy="287311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99"/>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907" name="Google Shape;907;p99"/>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Fragment 활용하기</a:t>
            </a:r>
            <a:endParaRPr/>
          </a:p>
          <a:p>
            <a:pPr marL="914400" marR="0" lvl="1" indent="-317500" algn="l" rtl="0">
              <a:lnSpc>
                <a:spcPct val="115000"/>
              </a:lnSpc>
              <a:spcBef>
                <a:spcPts val="0"/>
              </a:spcBef>
              <a:spcAft>
                <a:spcPts val="0"/>
              </a:spcAft>
              <a:buClr>
                <a:schemeClr val="dk2"/>
              </a:buClr>
              <a:buSzPts val="1400"/>
              <a:buFont typeface="Nanum Gothic"/>
              <a:buChar char="○"/>
            </a:pPr>
            <a:r>
              <a:rPr lang="ko"/>
              <a:t>프로젝트 생성</a:t>
            </a:r>
            <a:endParaRPr/>
          </a:p>
          <a:p>
            <a:pPr marL="1371600" marR="0" lvl="2" indent="-304800" algn="l" rtl="0">
              <a:lnSpc>
                <a:spcPct val="115000"/>
              </a:lnSpc>
              <a:spcBef>
                <a:spcPts val="0"/>
              </a:spcBef>
              <a:spcAft>
                <a:spcPts val="0"/>
              </a:spcAft>
              <a:buSzPts val="1200"/>
              <a:buChar char="■"/>
            </a:pPr>
            <a:r>
              <a:rPr lang="ko"/>
              <a:t>Classes.kt</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Page1.kt</a:t>
            </a:r>
            <a:endParaRPr/>
          </a:p>
        </p:txBody>
      </p:sp>
      <p:sp>
        <p:nvSpPr>
          <p:cNvPr id="908" name="Google Shape;908;p9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74</a:t>
            </a:fld>
            <a:endParaRPr/>
          </a:p>
        </p:txBody>
      </p:sp>
      <p:sp>
        <p:nvSpPr>
          <p:cNvPr id="909" name="Google Shape;909;p99"/>
          <p:cNvSpPr txBox="1">
            <a:spLocks noGrp="1"/>
          </p:cNvSpPr>
          <p:nvPr>
            <p:ph type="body" idx="2"/>
          </p:nvPr>
        </p:nvSpPr>
        <p:spPr>
          <a:xfrm>
            <a:off x="-75" y="1801600"/>
            <a:ext cx="7560000" cy="2722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package </a:t>
            </a:r>
            <a:r>
              <a:rPr lang="ko" sz="900">
                <a:solidFill>
                  <a:srgbClr val="A9B7C6"/>
                </a:solidFill>
                <a:highlight>
                  <a:srgbClr val="2B2B2B"/>
                </a:highlight>
                <a:latin typeface="Arial"/>
                <a:ea typeface="Arial"/>
                <a:cs typeface="Arial"/>
                <a:sym typeface="Arial"/>
              </a:rPr>
              <a:t>com.example.slidebookexample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android.content.Context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java.io.IOException</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kotlin.text.Charsets.</a:t>
            </a:r>
            <a:r>
              <a:rPr lang="ko" sz="900" i="1">
                <a:solidFill>
                  <a:srgbClr val="9876AA"/>
                </a:solidFill>
                <a:highlight>
                  <a:srgbClr val="2B2B2B"/>
                </a:highlight>
                <a:latin typeface="Arial"/>
                <a:ea typeface="Arial"/>
                <a:cs typeface="Arial"/>
                <a:sym typeface="Arial"/>
              </a:rPr>
              <a:t>UTF_8</a:t>
            </a:r>
            <a:endParaRPr sz="900" i="1">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i="1">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data class </a:t>
            </a:r>
            <a:r>
              <a:rPr lang="ko" sz="900">
                <a:solidFill>
                  <a:srgbClr val="A9B7C6"/>
                </a:solidFill>
                <a:highlight>
                  <a:srgbClr val="2B2B2B"/>
                </a:highlight>
                <a:latin typeface="Arial"/>
                <a:ea typeface="Arial"/>
                <a:cs typeface="Arial"/>
                <a:sym typeface="Arial"/>
              </a:rPr>
              <a:t>ContentsInfo(</a:t>
            </a:r>
            <a:r>
              <a:rPr lang="ko" sz="900">
                <a:solidFill>
                  <a:srgbClr val="CC7832"/>
                </a:solidFill>
                <a:highlight>
                  <a:srgbClr val="2B2B2B"/>
                </a:highlight>
                <a:latin typeface="Arial"/>
                <a:ea typeface="Arial"/>
                <a:cs typeface="Arial"/>
                <a:sym typeface="Arial"/>
              </a:rPr>
              <a:t>var </a:t>
            </a:r>
            <a:r>
              <a:rPr lang="ko" sz="900">
                <a:solidFill>
                  <a:srgbClr val="9876AA"/>
                </a:solidFill>
                <a:highlight>
                  <a:srgbClr val="2B2B2B"/>
                </a:highlight>
                <a:latin typeface="Arial"/>
                <a:ea typeface="Arial"/>
                <a:cs typeface="Arial"/>
                <a:sym typeface="Arial"/>
              </a:rPr>
              <a:t>keyword</a:t>
            </a:r>
            <a:r>
              <a:rPr lang="ko" sz="900">
                <a:solidFill>
                  <a:srgbClr val="A9B7C6"/>
                </a:solidFill>
                <a:highlight>
                  <a:srgbClr val="2B2B2B"/>
                </a:highlight>
                <a:latin typeface="Arial"/>
                <a:ea typeface="Arial"/>
                <a:cs typeface="Arial"/>
                <a:sym typeface="Arial"/>
              </a:rPr>
              <a:t>: String</a:t>
            </a:r>
            <a:r>
              <a:rPr lang="ko" sz="900">
                <a:solidFill>
                  <a:srgbClr val="CC7832"/>
                </a:solidFill>
                <a:highlight>
                  <a:srgbClr val="2B2B2B"/>
                </a:highlight>
                <a:latin typeface="Arial"/>
                <a:ea typeface="Arial"/>
                <a:cs typeface="Arial"/>
                <a:sym typeface="Arial"/>
              </a:rPr>
              <a:t>, var </a:t>
            </a:r>
            <a:r>
              <a:rPr lang="ko" sz="900">
                <a:solidFill>
                  <a:srgbClr val="9876AA"/>
                </a:solidFill>
                <a:highlight>
                  <a:srgbClr val="2B2B2B"/>
                </a:highlight>
                <a:latin typeface="Arial"/>
                <a:ea typeface="Arial"/>
                <a:cs typeface="Arial"/>
                <a:sym typeface="Arial"/>
              </a:rPr>
              <a:t>imgUrl</a:t>
            </a:r>
            <a:r>
              <a:rPr lang="ko" sz="900">
                <a:solidFill>
                  <a:srgbClr val="A9B7C6"/>
                </a:solidFill>
                <a:highlight>
                  <a:srgbClr val="2B2B2B"/>
                </a:highlight>
                <a:latin typeface="Arial"/>
                <a:ea typeface="Arial"/>
                <a:cs typeface="Arial"/>
                <a:sym typeface="Arial"/>
              </a:rPr>
              <a:t>: String)</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object </a:t>
            </a:r>
            <a:r>
              <a:rPr lang="ko" sz="900">
                <a:solidFill>
                  <a:srgbClr val="A9B7C6"/>
                </a:solidFill>
                <a:highlight>
                  <a:srgbClr val="2B2B2B"/>
                </a:highlight>
                <a:latin typeface="Arial"/>
                <a:ea typeface="Arial"/>
                <a:cs typeface="Arial"/>
                <a:sym typeface="Arial"/>
              </a:rPr>
              <a:t>PageReader{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@Throws</a:t>
            </a:r>
            <a:r>
              <a:rPr lang="ko" sz="900">
                <a:solidFill>
                  <a:srgbClr val="A9B7C6"/>
                </a:solidFill>
                <a:highlight>
                  <a:srgbClr val="2B2B2B"/>
                </a:highlight>
                <a:latin typeface="Arial"/>
                <a:ea typeface="Arial"/>
                <a:cs typeface="Arial"/>
                <a:sym typeface="Arial"/>
              </a:rPr>
              <a:t>(IOException::</a:t>
            </a:r>
            <a:r>
              <a:rPr lang="ko" sz="900">
                <a:solidFill>
                  <a:srgbClr val="CC7832"/>
                </a:solidFill>
                <a:highlight>
                  <a:srgbClr val="2B2B2B"/>
                </a:highlight>
                <a:latin typeface="Arial"/>
                <a:ea typeface="Arial"/>
                <a:cs typeface="Arial"/>
                <a:sym typeface="Arial"/>
              </a:rPr>
              <a:t>class</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fun </a:t>
            </a:r>
            <a:r>
              <a:rPr lang="ko" sz="900">
                <a:solidFill>
                  <a:srgbClr val="FFC66D"/>
                </a:solidFill>
                <a:highlight>
                  <a:srgbClr val="2B2B2B"/>
                </a:highlight>
                <a:latin typeface="Arial"/>
                <a:ea typeface="Arial"/>
                <a:cs typeface="Arial"/>
                <a:sym typeface="Arial"/>
              </a:rPr>
              <a:t>readPage</a:t>
            </a:r>
            <a:r>
              <a:rPr lang="ko" sz="900">
                <a:solidFill>
                  <a:srgbClr val="A9B7C6"/>
                </a:solidFill>
                <a:highlight>
                  <a:srgbClr val="2B2B2B"/>
                </a:highlight>
                <a:latin typeface="Arial"/>
                <a:ea typeface="Arial"/>
                <a:cs typeface="Arial"/>
                <a:sym typeface="Arial"/>
              </a:rPr>
              <a:t>(ctx: Context</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sPageFile: String): String{</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inputStream = ctx.</a:t>
            </a:r>
            <a:r>
              <a:rPr lang="ko" sz="900" i="1">
                <a:solidFill>
                  <a:srgbClr val="9876AA"/>
                </a:solidFill>
                <a:highlight>
                  <a:srgbClr val="2B2B2B"/>
                </a:highlight>
                <a:latin typeface="Arial"/>
                <a:ea typeface="Arial"/>
                <a:cs typeface="Arial"/>
                <a:sym typeface="Arial"/>
              </a:rPr>
              <a:t>assets</a:t>
            </a:r>
            <a:r>
              <a:rPr lang="ko" sz="900">
                <a:solidFill>
                  <a:srgbClr val="A9B7C6"/>
                </a:solidFill>
                <a:highlight>
                  <a:srgbClr val="2B2B2B"/>
                </a:highlight>
                <a:latin typeface="Arial"/>
                <a:ea typeface="Arial"/>
                <a:cs typeface="Arial"/>
                <a:sym typeface="Arial"/>
              </a:rPr>
              <a:t>.open(sPageFile)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size = inputStream.available()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buffer = ByteArray(size)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inputStream.read(buffer)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inputStream.close()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a:t>
            </a:r>
            <a:r>
              <a:rPr lang="ko" sz="900" i="1">
                <a:solidFill>
                  <a:srgbClr val="A9B7C6"/>
                </a:solidFill>
                <a:highlight>
                  <a:srgbClr val="2B2B2B"/>
                </a:highlight>
                <a:latin typeface="Arial"/>
                <a:ea typeface="Arial"/>
                <a:cs typeface="Arial"/>
                <a:sym typeface="Arial"/>
              </a:rPr>
              <a:t>String</a:t>
            </a:r>
            <a:r>
              <a:rPr lang="ko" sz="900">
                <a:solidFill>
                  <a:srgbClr val="A9B7C6"/>
                </a:solidFill>
                <a:highlight>
                  <a:srgbClr val="2B2B2B"/>
                </a:highlight>
                <a:latin typeface="Arial"/>
                <a:ea typeface="Arial"/>
                <a:cs typeface="Arial"/>
                <a:sym typeface="Arial"/>
              </a:rPr>
              <a:t>(buffer</a:t>
            </a:r>
            <a:r>
              <a:rPr lang="ko" sz="900">
                <a:solidFill>
                  <a:srgbClr val="CC7832"/>
                </a:solidFill>
                <a:highlight>
                  <a:srgbClr val="2B2B2B"/>
                </a:highlight>
                <a:latin typeface="Arial"/>
                <a:ea typeface="Arial"/>
                <a:cs typeface="Arial"/>
                <a:sym typeface="Arial"/>
              </a:rPr>
              <a:t>, </a:t>
            </a:r>
            <a:r>
              <a:rPr lang="ko" sz="900" i="1">
                <a:solidFill>
                  <a:srgbClr val="9876AA"/>
                </a:solidFill>
                <a:highlight>
                  <a:srgbClr val="2B2B2B"/>
                </a:highlight>
                <a:latin typeface="Arial"/>
                <a:ea typeface="Arial"/>
                <a:cs typeface="Arial"/>
                <a:sym typeface="Arial"/>
              </a:rPr>
              <a:t>UTF_8</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endParaRPr/>
          </a:p>
        </p:txBody>
      </p:sp>
      <p:sp>
        <p:nvSpPr>
          <p:cNvPr id="910" name="Google Shape;910;p99"/>
          <p:cNvSpPr txBox="1">
            <a:spLocks noGrp="1"/>
          </p:cNvSpPr>
          <p:nvPr>
            <p:ph type="body" idx="2"/>
          </p:nvPr>
        </p:nvSpPr>
        <p:spPr>
          <a:xfrm>
            <a:off x="-75" y="4798275"/>
            <a:ext cx="7560000" cy="497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package </a:t>
            </a:r>
            <a:r>
              <a:rPr lang="ko" sz="900">
                <a:solidFill>
                  <a:srgbClr val="A9B7C6"/>
                </a:solidFill>
                <a:highlight>
                  <a:srgbClr val="2B2B2B"/>
                </a:highlight>
                <a:latin typeface="Arial"/>
                <a:ea typeface="Arial"/>
                <a:cs typeface="Arial"/>
                <a:sym typeface="Arial"/>
              </a:rPr>
              <a:t>com.example.slidebookexample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android.os.Bundle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android.support.v4.app.Fragment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android.view.LayoutInflater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android.view.ViewGroup</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android.webkit.*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class </a:t>
            </a:r>
            <a:r>
              <a:rPr lang="ko" sz="900">
                <a:solidFill>
                  <a:srgbClr val="A9B7C6"/>
                </a:solidFill>
                <a:highlight>
                  <a:srgbClr val="2B2B2B"/>
                </a:highlight>
                <a:latin typeface="Arial"/>
                <a:ea typeface="Arial"/>
                <a:cs typeface="Arial"/>
                <a:sym typeface="Arial"/>
              </a:rPr>
              <a:t>Page1 : Fragment(){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FFC66D"/>
                </a:solidFill>
                <a:highlight>
                  <a:srgbClr val="2B2B2B"/>
                </a:highlight>
                <a:latin typeface="Arial"/>
                <a:ea typeface="Arial"/>
                <a:cs typeface="Arial"/>
                <a:sym typeface="Arial"/>
              </a:rPr>
              <a:t>onCreateView</a:t>
            </a:r>
            <a:r>
              <a:rPr lang="ko" sz="900">
                <a:solidFill>
                  <a:srgbClr val="A9B7C6"/>
                </a:solidFill>
                <a:highlight>
                  <a:srgbClr val="2B2B2B"/>
                </a:highlight>
                <a:latin typeface="Arial"/>
                <a:ea typeface="Arial"/>
                <a:cs typeface="Arial"/>
                <a:sym typeface="Arial"/>
              </a:rPr>
              <a:t>(inflater: LayoutInflater</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container: ViewGroup?</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savedInstanceState: Bundle?): View?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var </a:t>
            </a:r>
            <a:r>
              <a:rPr lang="ko" sz="900">
                <a:solidFill>
                  <a:srgbClr val="A9B7C6"/>
                </a:solidFill>
                <a:highlight>
                  <a:srgbClr val="2B2B2B"/>
                </a:highlight>
                <a:latin typeface="Arial"/>
                <a:ea typeface="Arial"/>
                <a:cs typeface="Arial"/>
                <a:sym typeface="Arial"/>
              </a:rPr>
              <a:t>rootView: View? = </a:t>
            </a:r>
            <a:r>
              <a:rPr lang="ko" sz="900">
                <a:solidFill>
                  <a:srgbClr val="CC7832"/>
                </a:solidFill>
                <a:highlight>
                  <a:srgbClr val="2B2B2B"/>
                </a:highlight>
                <a:latin typeface="Arial"/>
                <a:ea typeface="Arial"/>
                <a:cs typeface="Arial"/>
                <a:sym typeface="Arial"/>
              </a:rPr>
              <a:t>null</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rootView = inflater.inflate(R.layout.</a:t>
            </a:r>
            <a:r>
              <a:rPr lang="ko" sz="900" i="1">
                <a:solidFill>
                  <a:srgbClr val="9876AA"/>
                </a:solidFill>
                <a:highlight>
                  <a:srgbClr val="2B2B2B"/>
                </a:highlight>
                <a:latin typeface="Arial"/>
                <a:ea typeface="Arial"/>
                <a:cs typeface="Arial"/>
                <a:sym typeface="Arial"/>
              </a:rPr>
              <a:t>fragment_main</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container</a:t>
            </a:r>
            <a:r>
              <a:rPr lang="ko" sz="900">
                <a:solidFill>
                  <a:srgbClr val="CC7832"/>
                </a:solidFill>
                <a:highlight>
                  <a:srgbClr val="2B2B2B"/>
                </a:highlight>
                <a:latin typeface="Arial"/>
                <a:ea typeface="Arial"/>
                <a:cs typeface="Arial"/>
                <a:sym typeface="Arial"/>
              </a:rPr>
              <a:t>, false</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args = </a:t>
            </a:r>
            <a:r>
              <a:rPr lang="ko" sz="900" i="1">
                <a:solidFill>
                  <a:srgbClr val="9876AA"/>
                </a:solidFill>
                <a:highlight>
                  <a:srgbClr val="2B2B2B"/>
                </a:highlight>
                <a:latin typeface="Arial"/>
                <a:ea typeface="Arial"/>
                <a:cs typeface="Arial"/>
                <a:sym typeface="Arial"/>
              </a:rPr>
              <a:t>arguments</a:t>
            </a:r>
            <a:endParaRPr sz="900" i="1">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i="1">
                <a:solidFill>
                  <a:srgbClr val="9876AA"/>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url = args!!.getString(</a:t>
            </a:r>
            <a:r>
              <a:rPr lang="ko" sz="900">
                <a:solidFill>
                  <a:srgbClr val="9876AA"/>
                </a:solidFill>
                <a:highlight>
                  <a:srgbClr val="2B2B2B"/>
                </a:highlight>
                <a:latin typeface="Arial"/>
                <a:ea typeface="Arial"/>
                <a:cs typeface="Arial"/>
                <a:sym typeface="Arial"/>
              </a:rPr>
              <a:t>ARGS_SECTION_URL</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makeWebView(rootView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url)</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a:t>
            </a:r>
            <a:r>
              <a:rPr lang="ko" sz="900">
                <a:solidFill>
                  <a:srgbClr val="A9B7C6"/>
                </a:solidFill>
                <a:highlight>
                  <a:srgbClr val="2B2B2B"/>
                </a:highlight>
                <a:latin typeface="Arial"/>
                <a:ea typeface="Arial"/>
                <a:cs typeface="Arial"/>
                <a:sym typeface="Arial"/>
              </a:rPr>
              <a:t>rootView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fun </a:t>
            </a:r>
            <a:r>
              <a:rPr lang="ko" sz="900">
                <a:solidFill>
                  <a:srgbClr val="FFC66D"/>
                </a:solidFill>
                <a:highlight>
                  <a:srgbClr val="2B2B2B"/>
                </a:highlight>
                <a:latin typeface="Arial"/>
                <a:ea typeface="Arial"/>
                <a:cs typeface="Arial"/>
                <a:sym typeface="Arial"/>
              </a:rPr>
              <a:t>makeWebView</a:t>
            </a:r>
            <a:r>
              <a:rPr lang="ko" sz="900">
                <a:solidFill>
                  <a:srgbClr val="A9B7C6"/>
                </a:solidFill>
                <a:highlight>
                  <a:srgbClr val="2B2B2B"/>
                </a:highlight>
                <a:latin typeface="Arial"/>
                <a:ea typeface="Arial"/>
                <a:cs typeface="Arial"/>
                <a:sym typeface="Arial"/>
              </a:rPr>
              <a:t>(v: 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sUrl: String){</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webView = v!!.findViewById(R.id.</a:t>
            </a:r>
            <a:r>
              <a:rPr lang="ko" sz="900" i="1">
                <a:solidFill>
                  <a:srgbClr val="9876AA"/>
                </a:solidFill>
                <a:highlight>
                  <a:srgbClr val="2B2B2B"/>
                </a:highlight>
                <a:latin typeface="Arial"/>
                <a:ea typeface="Arial"/>
                <a:cs typeface="Arial"/>
                <a:sym typeface="Arial"/>
              </a:rPr>
              <a:t>webView1</a:t>
            </a: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as </a:t>
            </a:r>
            <a:r>
              <a:rPr lang="ko" sz="900">
                <a:solidFill>
                  <a:srgbClr val="A9B7C6"/>
                </a:solidFill>
                <a:highlight>
                  <a:srgbClr val="2B2B2B"/>
                </a:highlight>
                <a:latin typeface="Arial"/>
                <a:ea typeface="Arial"/>
                <a:cs typeface="Arial"/>
                <a:sym typeface="Arial"/>
              </a:rPr>
              <a:t>WebView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webView.</a:t>
            </a:r>
            <a:r>
              <a:rPr lang="ko" sz="900" i="1">
                <a:solidFill>
                  <a:srgbClr val="9876AA"/>
                </a:solidFill>
                <a:highlight>
                  <a:srgbClr val="2B2B2B"/>
                </a:highlight>
                <a:latin typeface="Arial"/>
                <a:ea typeface="Arial"/>
                <a:cs typeface="Arial"/>
                <a:sym typeface="Arial"/>
              </a:rPr>
              <a:t>webViewClient </a:t>
            </a:r>
            <a:r>
              <a:rPr lang="ko" sz="900">
                <a:solidFill>
                  <a:srgbClr val="A9B7C6"/>
                </a:solidFill>
                <a:highlight>
                  <a:srgbClr val="2B2B2B"/>
                </a:highlight>
                <a:latin typeface="Arial"/>
                <a:ea typeface="Arial"/>
                <a:cs typeface="Arial"/>
                <a:sym typeface="Arial"/>
              </a:rPr>
              <a:t>= WebViewClient()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set = webView.</a:t>
            </a:r>
            <a:r>
              <a:rPr lang="ko" sz="900" i="1">
                <a:solidFill>
                  <a:srgbClr val="9876AA"/>
                </a:solidFill>
                <a:highlight>
                  <a:srgbClr val="2B2B2B"/>
                </a:highlight>
                <a:latin typeface="Arial"/>
                <a:ea typeface="Arial"/>
                <a:cs typeface="Arial"/>
                <a:sym typeface="Arial"/>
              </a:rPr>
              <a:t>settings</a:t>
            </a:r>
            <a:endParaRPr sz="900" i="1">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i="1">
                <a:solidFill>
                  <a:srgbClr val="9876AA"/>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set.</a:t>
            </a:r>
            <a:r>
              <a:rPr lang="ko" sz="900" i="1">
                <a:solidFill>
                  <a:srgbClr val="9876AA"/>
                </a:solidFill>
                <a:highlight>
                  <a:srgbClr val="2B2B2B"/>
                </a:highlight>
                <a:latin typeface="Arial"/>
                <a:ea typeface="Arial"/>
                <a:cs typeface="Arial"/>
                <a:sym typeface="Arial"/>
              </a:rPr>
              <a:t>javaScriptEnabled </a:t>
            </a: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true</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set.</a:t>
            </a:r>
            <a:r>
              <a:rPr lang="ko" sz="900" i="1">
                <a:solidFill>
                  <a:srgbClr val="9876AA"/>
                </a:solidFill>
                <a:highlight>
                  <a:srgbClr val="2B2B2B"/>
                </a:highlight>
                <a:latin typeface="Arial"/>
                <a:ea typeface="Arial"/>
                <a:cs typeface="Arial"/>
                <a:sym typeface="Arial"/>
              </a:rPr>
              <a:t>builtInZoomControls </a:t>
            </a: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true</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webView.loadUrl(sUrl)</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internal inner class </a:t>
            </a:r>
            <a:r>
              <a:rPr lang="ko" sz="900">
                <a:solidFill>
                  <a:srgbClr val="A9B7C6"/>
                </a:solidFill>
                <a:highlight>
                  <a:srgbClr val="2B2B2B"/>
                </a:highlight>
                <a:latin typeface="Arial"/>
                <a:ea typeface="Arial"/>
                <a:cs typeface="Arial"/>
                <a:sym typeface="Arial"/>
              </a:rPr>
              <a:t>WebClient: WebViewClient(){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FFC66D"/>
                </a:solidFill>
                <a:highlight>
                  <a:srgbClr val="2B2B2B"/>
                </a:highlight>
                <a:latin typeface="Arial"/>
                <a:ea typeface="Arial"/>
                <a:cs typeface="Arial"/>
                <a:sym typeface="Arial"/>
              </a:rPr>
              <a:t>shouldOverrideUrlLoading</a:t>
            </a:r>
            <a:r>
              <a:rPr lang="ko" sz="900">
                <a:solidFill>
                  <a:srgbClr val="A9B7C6"/>
                </a:solidFill>
                <a:highlight>
                  <a:srgbClr val="2B2B2B"/>
                </a:highlight>
                <a:latin typeface="Arial"/>
                <a:ea typeface="Arial"/>
                <a:cs typeface="Arial"/>
                <a:sym typeface="Arial"/>
              </a:rPr>
              <a:t>(view: WebView?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request: WebResourceRequest?): Boolean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view?.loadUrl(request?.</a:t>
            </a:r>
            <a:r>
              <a:rPr lang="ko" sz="900" i="1">
                <a:solidFill>
                  <a:srgbClr val="9876AA"/>
                </a:solidFill>
                <a:highlight>
                  <a:srgbClr val="2B2B2B"/>
                </a:highlight>
                <a:latin typeface="Arial"/>
                <a:ea typeface="Arial"/>
                <a:cs typeface="Arial"/>
                <a:sym typeface="Arial"/>
              </a:rPr>
              <a:t>url</a:t>
            </a:r>
            <a:r>
              <a:rPr lang="ko" sz="900">
                <a:solidFill>
                  <a:srgbClr val="A9B7C6"/>
                </a:solidFill>
                <a:highlight>
                  <a:srgbClr val="2B2B2B"/>
                </a:highlight>
                <a:latin typeface="Arial"/>
                <a:ea typeface="Arial"/>
                <a:cs typeface="Arial"/>
                <a:sym typeface="Arial"/>
              </a:rPr>
              <a:t>.</a:t>
            </a:r>
            <a:r>
              <a:rPr lang="ko" sz="900" i="1">
                <a:solidFill>
                  <a:srgbClr val="FFC66D"/>
                </a:solidFill>
                <a:highlight>
                  <a:srgbClr val="2B2B2B"/>
                </a:highlight>
                <a:latin typeface="Arial"/>
                <a:ea typeface="Arial"/>
                <a:cs typeface="Arial"/>
                <a:sym typeface="Arial"/>
              </a:rPr>
              <a:t>toString</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true</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companion object</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const val </a:t>
            </a:r>
            <a:r>
              <a:rPr lang="ko" sz="900">
                <a:solidFill>
                  <a:srgbClr val="9876AA"/>
                </a:solidFill>
                <a:highlight>
                  <a:srgbClr val="2B2B2B"/>
                </a:highlight>
                <a:latin typeface="Arial"/>
                <a:ea typeface="Arial"/>
                <a:cs typeface="Arial"/>
                <a:sym typeface="Arial"/>
              </a:rPr>
              <a:t>ARGS_SECTION_URL </a:t>
            </a:r>
            <a:r>
              <a:rPr lang="ko" sz="900">
                <a:solidFill>
                  <a:srgbClr val="A9B7C6"/>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"section_url"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endParaRPr sz="900">
              <a:solidFill>
                <a:srgbClr val="CC7832"/>
              </a:solidFill>
              <a:highlight>
                <a:srgbClr val="2B2B2B"/>
              </a:highlight>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0"/>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916" name="Google Shape;916;p100"/>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Fragment 활용하기</a:t>
            </a:r>
            <a:endParaRPr/>
          </a:p>
          <a:p>
            <a:pPr marL="914400" marR="0" lvl="1" indent="-317500" algn="l" rtl="0">
              <a:lnSpc>
                <a:spcPct val="115000"/>
              </a:lnSpc>
              <a:spcBef>
                <a:spcPts val="0"/>
              </a:spcBef>
              <a:spcAft>
                <a:spcPts val="0"/>
              </a:spcAft>
              <a:buClr>
                <a:schemeClr val="dk2"/>
              </a:buClr>
              <a:buSzPts val="1400"/>
              <a:buFont typeface="Nanum Gothic"/>
              <a:buChar char="○"/>
            </a:pPr>
            <a:r>
              <a:rPr lang="ko"/>
              <a:t>프로젝트 생성</a:t>
            </a:r>
            <a:endParaRPr/>
          </a:p>
          <a:p>
            <a:pPr marL="1371600" marR="0" lvl="2" indent="-304800" algn="l" rtl="0">
              <a:lnSpc>
                <a:spcPct val="115000"/>
              </a:lnSpc>
              <a:spcBef>
                <a:spcPts val="0"/>
              </a:spcBef>
              <a:spcAft>
                <a:spcPts val="0"/>
              </a:spcAft>
              <a:buSzPts val="1200"/>
              <a:buChar char="■"/>
            </a:pPr>
            <a:r>
              <a:rPr lang="ko"/>
              <a:t>Page2.kt</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Page1.kt</a:t>
            </a:r>
            <a:endParaRPr/>
          </a:p>
        </p:txBody>
      </p:sp>
      <p:sp>
        <p:nvSpPr>
          <p:cNvPr id="917" name="Google Shape;917;p10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75</a:t>
            </a:fld>
            <a:endParaRPr/>
          </a:p>
        </p:txBody>
      </p:sp>
      <p:sp>
        <p:nvSpPr>
          <p:cNvPr id="918" name="Google Shape;918;p100"/>
          <p:cNvSpPr txBox="1">
            <a:spLocks noGrp="1"/>
          </p:cNvSpPr>
          <p:nvPr>
            <p:ph type="body" idx="2"/>
          </p:nvPr>
        </p:nvSpPr>
        <p:spPr>
          <a:xfrm>
            <a:off x="-75" y="1801600"/>
            <a:ext cx="7560000" cy="694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package </a:t>
            </a:r>
            <a:r>
              <a:rPr lang="ko" sz="900">
                <a:solidFill>
                  <a:srgbClr val="A9B7C6"/>
                </a:solidFill>
                <a:highlight>
                  <a:srgbClr val="2B2B2B"/>
                </a:highlight>
                <a:latin typeface="Arial"/>
                <a:ea typeface="Arial"/>
                <a:cs typeface="Arial"/>
                <a:sym typeface="Arial"/>
              </a:rPr>
              <a:t>com.example.slidebookexample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android.content.Context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android.content.Intent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android.net.Uri</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android.os.Bundle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android.support.v4.app.Fragment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android.view.LayoutInflater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android.view.ViewGroup</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android.widget.FrameLayout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kotlinx.android.synthetic.main.fragment_main_two.view.*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java.net.URL</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class </a:t>
            </a:r>
            <a:r>
              <a:rPr lang="ko" sz="900">
                <a:solidFill>
                  <a:srgbClr val="A9B7C6"/>
                </a:solidFill>
                <a:highlight>
                  <a:srgbClr val="2B2B2B"/>
                </a:highlight>
                <a:latin typeface="Arial"/>
                <a:ea typeface="Arial"/>
                <a:cs typeface="Arial"/>
                <a:sym typeface="Arial"/>
              </a:rPr>
              <a:t>Page2 : Fragment(){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var </a:t>
            </a:r>
            <a:r>
              <a:rPr lang="ko" sz="900">
                <a:solidFill>
                  <a:srgbClr val="9876AA"/>
                </a:solidFill>
                <a:highlight>
                  <a:srgbClr val="2B2B2B"/>
                </a:highlight>
                <a:latin typeface="Arial"/>
                <a:ea typeface="Arial"/>
                <a:cs typeface="Arial"/>
                <a:sym typeface="Arial"/>
              </a:rPr>
              <a:t>nSelection </a:t>
            </a:r>
            <a:r>
              <a:rPr lang="ko" sz="900">
                <a:solidFill>
                  <a:srgbClr val="A9B7C6"/>
                </a:solidFill>
                <a:highlight>
                  <a:srgbClr val="2B2B2B"/>
                </a:highlight>
                <a:latin typeface="Arial"/>
                <a:ea typeface="Arial"/>
                <a:cs typeface="Arial"/>
                <a:sym typeface="Arial"/>
              </a:rPr>
              <a:t>= </a:t>
            </a:r>
            <a:r>
              <a:rPr lang="ko" sz="900">
                <a:solidFill>
                  <a:srgbClr val="6897BB"/>
                </a:solidFill>
                <a:highlight>
                  <a:srgbClr val="2B2B2B"/>
                </a:highlight>
                <a:latin typeface="Arial"/>
                <a:ea typeface="Arial"/>
                <a:cs typeface="Arial"/>
                <a:sym typeface="Arial"/>
              </a:rPr>
              <a:t>0</a:t>
            </a:r>
            <a:endParaRPr sz="900">
              <a:solidFill>
                <a:srgbClr val="6897BB"/>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897BB"/>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var </a:t>
            </a:r>
            <a:r>
              <a:rPr lang="ko" sz="900">
                <a:solidFill>
                  <a:srgbClr val="9876AA"/>
                </a:solidFill>
                <a:highlight>
                  <a:srgbClr val="2B2B2B"/>
                </a:highlight>
                <a:latin typeface="Arial"/>
                <a:ea typeface="Arial"/>
                <a:cs typeface="Arial"/>
                <a:sym typeface="Arial"/>
              </a:rPr>
              <a:t>imgUrl </a:t>
            </a:r>
            <a:r>
              <a:rPr lang="ko" sz="900">
                <a:solidFill>
                  <a:srgbClr val="A9B7C6"/>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FFC66D"/>
                </a:solidFill>
                <a:highlight>
                  <a:srgbClr val="2B2B2B"/>
                </a:highlight>
                <a:latin typeface="Arial"/>
                <a:ea typeface="Arial"/>
                <a:cs typeface="Arial"/>
                <a:sym typeface="Arial"/>
              </a:rPr>
              <a:t>onCreateView</a:t>
            </a:r>
            <a:r>
              <a:rPr lang="ko" sz="900">
                <a:solidFill>
                  <a:srgbClr val="A9B7C6"/>
                </a:solidFill>
                <a:highlight>
                  <a:srgbClr val="2B2B2B"/>
                </a:highlight>
                <a:latin typeface="Arial"/>
                <a:ea typeface="Arial"/>
                <a:cs typeface="Arial"/>
                <a:sym typeface="Arial"/>
              </a:rPr>
              <a:t>(inflater: LayoutInflater</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container: ViewGroup?</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savedInstanceState: Bundle?): View?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var </a:t>
            </a:r>
            <a:r>
              <a:rPr lang="ko" sz="900">
                <a:solidFill>
                  <a:srgbClr val="A9B7C6"/>
                </a:solidFill>
                <a:highlight>
                  <a:srgbClr val="2B2B2B"/>
                </a:highlight>
                <a:latin typeface="Arial"/>
                <a:ea typeface="Arial"/>
                <a:cs typeface="Arial"/>
                <a:sym typeface="Arial"/>
              </a:rPr>
              <a:t>rootView: View? = </a:t>
            </a:r>
            <a:r>
              <a:rPr lang="ko" sz="900">
                <a:solidFill>
                  <a:srgbClr val="CC7832"/>
                </a:solidFill>
                <a:highlight>
                  <a:srgbClr val="2B2B2B"/>
                </a:highlight>
                <a:latin typeface="Arial"/>
                <a:ea typeface="Arial"/>
                <a:cs typeface="Arial"/>
                <a:sym typeface="Arial"/>
              </a:rPr>
              <a:t>null</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rootView = inflater.inflate(R.layout.</a:t>
            </a:r>
            <a:r>
              <a:rPr lang="ko" sz="900" i="1">
                <a:solidFill>
                  <a:srgbClr val="9876AA"/>
                </a:solidFill>
                <a:highlight>
                  <a:srgbClr val="2B2B2B"/>
                </a:highlight>
                <a:latin typeface="Arial"/>
                <a:ea typeface="Arial"/>
                <a:cs typeface="Arial"/>
                <a:sym typeface="Arial"/>
              </a:rPr>
              <a:t>fragment_main_two</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container</a:t>
            </a:r>
            <a:r>
              <a:rPr lang="ko" sz="900">
                <a:solidFill>
                  <a:srgbClr val="CC7832"/>
                </a:solidFill>
                <a:highlight>
                  <a:srgbClr val="2B2B2B"/>
                </a:highlight>
                <a:latin typeface="Arial"/>
                <a:ea typeface="Arial"/>
                <a:cs typeface="Arial"/>
                <a:sym typeface="Arial"/>
              </a:rPr>
              <a:t>, false</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i="1">
                <a:solidFill>
                  <a:srgbClr val="9876AA"/>
                </a:solidFill>
                <a:highlight>
                  <a:srgbClr val="2B2B2B"/>
                </a:highlight>
                <a:latin typeface="Arial"/>
                <a:ea typeface="Arial"/>
                <a:cs typeface="Arial"/>
                <a:sym typeface="Arial"/>
              </a:rPr>
              <a:t>arguments</a:t>
            </a:r>
            <a:r>
              <a:rPr lang="ko" sz="900">
                <a:solidFill>
                  <a:srgbClr val="A9B7C6"/>
                </a:solidFill>
                <a:highlight>
                  <a:srgbClr val="2B2B2B"/>
                </a:highlight>
                <a:latin typeface="Arial"/>
                <a:ea typeface="Arial"/>
                <a:cs typeface="Arial"/>
                <a:sym typeface="Arial"/>
              </a:rPr>
              <a:t>?.</a:t>
            </a:r>
            <a:r>
              <a:rPr lang="ko" sz="900" i="1">
                <a:solidFill>
                  <a:srgbClr val="FFC66D"/>
                </a:solidFill>
                <a:highlight>
                  <a:srgbClr val="2B2B2B"/>
                </a:highlight>
                <a:latin typeface="Arial"/>
                <a:ea typeface="Arial"/>
                <a:cs typeface="Arial"/>
                <a:sym typeface="Arial"/>
              </a:rPr>
              <a:t>apply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nSelection </a:t>
            </a:r>
            <a:r>
              <a:rPr lang="ko" sz="900">
                <a:solidFill>
                  <a:srgbClr val="A9B7C6"/>
                </a:solidFill>
                <a:highlight>
                  <a:srgbClr val="2B2B2B"/>
                </a:highlight>
                <a:latin typeface="Arial"/>
                <a:ea typeface="Arial"/>
                <a:cs typeface="Arial"/>
                <a:sym typeface="Arial"/>
              </a:rPr>
              <a:t>= getInt(</a:t>
            </a:r>
            <a:r>
              <a:rPr lang="ko" sz="900">
                <a:solidFill>
                  <a:srgbClr val="9876AA"/>
                </a:solidFill>
                <a:highlight>
                  <a:srgbClr val="2B2B2B"/>
                </a:highlight>
                <a:latin typeface="Arial"/>
                <a:ea typeface="Arial"/>
                <a:cs typeface="Arial"/>
                <a:sym typeface="Arial"/>
              </a:rPr>
              <a:t>ARGS_SECTION_NUMBER</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imgUrl </a:t>
            </a:r>
            <a:r>
              <a:rPr lang="ko" sz="900">
                <a:solidFill>
                  <a:srgbClr val="A9B7C6"/>
                </a:solidFill>
                <a:highlight>
                  <a:srgbClr val="2B2B2B"/>
                </a:highlight>
                <a:latin typeface="Arial"/>
                <a:ea typeface="Arial"/>
                <a:cs typeface="Arial"/>
                <a:sym typeface="Arial"/>
              </a:rPr>
              <a:t>= getString(</a:t>
            </a:r>
            <a:r>
              <a:rPr lang="ko" sz="900">
                <a:solidFill>
                  <a:srgbClr val="9876AA"/>
                </a:solidFill>
                <a:highlight>
                  <a:srgbClr val="2B2B2B"/>
                </a:highlight>
                <a:latin typeface="Arial"/>
                <a:ea typeface="Arial"/>
                <a:cs typeface="Arial"/>
                <a:sym typeface="Arial"/>
              </a:rPr>
              <a:t>ARGS_SECTION_URL</a:t>
            </a:r>
            <a:r>
              <a:rPr lang="ko" sz="900">
                <a:solidFill>
                  <a:srgbClr val="CC7832"/>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makeEbookView(rootView</a:t>
            </a:r>
            <a:r>
              <a:rPr lang="ko" sz="900">
                <a:solidFill>
                  <a:srgbClr val="CC7832"/>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nSelection</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a:t>
            </a:r>
            <a:r>
              <a:rPr lang="ko" sz="900">
                <a:solidFill>
                  <a:srgbClr val="A9B7C6"/>
                </a:solidFill>
                <a:highlight>
                  <a:srgbClr val="2B2B2B"/>
                </a:highlight>
                <a:latin typeface="Arial"/>
                <a:ea typeface="Arial"/>
                <a:cs typeface="Arial"/>
                <a:sym typeface="Arial"/>
              </a:rPr>
              <a:t>rootView</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fun </a:t>
            </a:r>
            <a:r>
              <a:rPr lang="ko" sz="900">
                <a:solidFill>
                  <a:srgbClr val="FFC66D"/>
                </a:solidFill>
                <a:highlight>
                  <a:srgbClr val="2B2B2B"/>
                </a:highlight>
                <a:latin typeface="Arial"/>
                <a:ea typeface="Arial"/>
                <a:cs typeface="Arial"/>
                <a:sym typeface="Arial"/>
              </a:rPr>
              <a:t>makeEbookView</a:t>
            </a:r>
            <a:r>
              <a:rPr lang="ko" sz="900">
                <a:solidFill>
                  <a:srgbClr val="A9B7C6"/>
                </a:solidFill>
                <a:highlight>
                  <a:srgbClr val="2B2B2B"/>
                </a:highlight>
                <a:latin typeface="Arial"/>
                <a:ea typeface="Arial"/>
                <a:cs typeface="Arial"/>
                <a:sym typeface="Arial"/>
              </a:rPr>
              <a:t>(v: View?</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nIndx: Int)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fr = v </a:t>
            </a:r>
            <a:r>
              <a:rPr lang="ko" sz="900">
                <a:solidFill>
                  <a:srgbClr val="CC7832"/>
                </a:solidFill>
                <a:highlight>
                  <a:srgbClr val="2B2B2B"/>
                </a:highlight>
                <a:latin typeface="Arial"/>
                <a:ea typeface="Arial"/>
                <a:cs typeface="Arial"/>
                <a:sym typeface="Arial"/>
              </a:rPr>
              <a:t>as </a:t>
            </a:r>
            <a:r>
              <a:rPr lang="ko" sz="900">
                <a:solidFill>
                  <a:srgbClr val="A9B7C6"/>
                </a:solidFill>
                <a:highlight>
                  <a:srgbClr val="2B2B2B"/>
                </a:highlight>
                <a:latin typeface="Arial"/>
                <a:ea typeface="Arial"/>
                <a:cs typeface="Arial"/>
                <a:sym typeface="Arial"/>
              </a:rPr>
              <a:t>FrameLayout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fr.section_label.</a:t>
            </a:r>
            <a:r>
              <a:rPr lang="ko" sz="900" i="1">
                <a:solidFill>
                  <a:srgbClr val="9876AA"/>
                </a:solidFill>
                <a:highlight>
                  <a:srgbClr val="2B2B2B"/>
                </a:highlight>
                <a:latin typeface="Arial"/>
                <a:ea typeface="Arial"/>
                <a:cs typeface="Arial"/>
                <a:sym typeface="Arial"/>
              </a:rPr>
              <a:t>text </a:t>
            </a:r>
            <a:r>
              <a:rPr lang="ko" sz="900">
                <a:solidFill>
                  <a:srgbClr val="A9B7C6"/>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nIndx</a:t>
            </a:r>
            <a:r>
              <a:rPr lang="ko" sz="900">
                <a:solidFill>
                  <a:srgbClr val="6A8759"/>
                </a:solidFill>
                <a:highlight>
                  <a:srgbClr val="2B2B2B"/>
                </a:highlight>
                <a:latin typeface="Arial"/>
                <a:ea typeface="Arial"/>
                <a:cs typeface="Arial"/>
                <a:sym typeface="Arial"/>
              </a:rPr>
              <a:t> Page"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sContent = getPageText(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i="1">
                <a:solidFill>
                  <a:srgbClr val="9876AA"/>
                </a:solidFill>
                <a:highlight>
                  <a:srgbClr val="2B2B2B"/>
                </a:highlight>
                <a:latin typeface="Arial"/>
                <a:ea typeface="Arial"/>
                <a:cs typeface="Arial"/>
                <a:sym typeface="Arial"/>
              </a:rPr>
              <a:t>activity</a:t>
            </a:r>
            <a:r>
              <a:rPr lang="ko" sz="900">
                <a:solidFill>
                  <a:srgbClr val="A9B7C6"/>
                </a:solidFill>
                <a:highlight>
                  <a:srgbClr val="2B2B2B"/>
                </a:highlight>
                <a:latin typeface="Arial"/>
                <a:ea typeface="Arial"/>
                <a:cs typeface="Arial"/>
                <a:sym typeface="Arial"/>
              </a:rPr>
              <a:t>!!.</a:t>
            </a:r>
            <a:r>
              <a:rPr lang="ko" sz="900" i="1">
                <a:solidFill>
                  <a:srgbClr val="9876AA"/>
                </a:solidFill>
                <a:highlight>
                  <a:srgbClr val="2B2B2B"/>
                </a:highlight>
                <a:latin typeface="Arial"/>
                <a:ea typeface="Arial"/>
                <a:cs typeface="Arial"/>
                <a:sym typeface="Arial"/>
              </a:rPr>
              <a:t>applicationContext</a:t>
            </a:r>
            <a:r>
              <a:rPr lang="ko" sz="900">
                <a:solidFill>
                  <a:srgbClr val="CC7832"/>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nSelection</a:t>
            </a:r>
            <a:endParaRPr sz="900">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9876AA"/>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fr.txtContent.</a:t>
            </a:r>
            <a:r>
              <a:rPr lang="ko" sz="900" i="1">
                <a:solidFill>
                  <a:srgbClr val="9876AA"/>
                </a:solidFill>
                <a:highlight>
                  <a:srgbClr val="2B2B2B"/>
                </a:highlight>
                <a:latin typeface="Arial"/>
                <a:ea typeface="Arial"/>
                <a:cs typeface="Arial"/>
                <a:sym typeface="Arial"/>
              </a:rPr>
              <a:t>text </a:t>
            </a:r>
            <a:r>
              <a:rPr lang="ko" sz="900">
                <a:solidFill>
                  <a:srgbClr val="A9B7C6"/>
                </a:solidFill>
                <a:highlight>
                  <a:srgbClr val="2B2B2B"/>
                </a:highlight>
                <a:latin typeface="Arial"/>
                <a:ea typeface="Arial"/>
                <a:cs typeface="Arial"/>
                <a:sym typeface="Arial"/>
              </a:rPr>
              <a:t>= sContent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fun </a:t>
            </a:r>
            <a:r>
              <a:rPr lang="ko" sz="900">
                <a:solidFill>
                  <a:srgbClr val="FFC66D"/>
                </a:solidFill>
                <a:highlight>
                  <a:srgbClr val="2B2B2B"/>
                </a:highlight>
                <a:latin typeface="Arial"/>
                <a:ea typeface="Arial"/>
                <a:cs typeface="Arial"/>
                <a:sym typeface="Arial"/>
              </a:rPr>
              <a:t>getPageText</a:t>
            </a:r>
            <a:r>
              <a:rPr lang="ko" sz="900">
                <a:solidFill>
                  <a:srgbClr val="A9B7C6"/>
                </a:solidFill>
                <a:highlight>
                  <a:srgbClr val="2B2B2B"/>
                </a:highlight>
                <a:latin typeface="Arial"/>
                <a:ea typeface="Arial"/>
                <a:cs typeface="Arial"/>
                <a:sym typeface="Arial"/>
              </a:rPr>
              <a:t>(ctx: Context</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nIndex: Int): String{</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a:t>
            </a:r>
            <a:r>
              <a:rPr lang="ko" sz="900">
                <a:solidFill>
                  <a:srgbClr val="A9B7C6"/>
                </a:solidFill>
                <a:highlight>
                  <a:srgbClr val="2B2B2B"/>
                </a:highlight>
                <a:latin typeface="Arial"/>
                <a:ea typeface="Arial"/>
                <a:cs typeface="Arial"/>
                <a:sym typeface="Arial"/>
              </a:rPr>
              <a:t>PageReader.readPage(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i="1">
                <a:solidFill>
                  <a:srgbClr val="9876AA"/>
                </a:solidFill>
                <a:highlight>
                  <a:srgbClr val="2B2B2B"/>
                </a:highlight>
                <a:latin typeface="Arial"/>
                <a:ea typeface="Arial"/>
                <a:cs typeface="Arial"/>
                <a:sym typeface="Arial"/>
              </a:rPr>
              <a:t>activity</a:t>
            </a:r>
            <a:r>
              <a:rPr lang="ko" sz="900">
                <a:solidFill>
                  <a:srgbClr val="A9B7C6"/>
                </a:solidFill>
                <a:highlight>
                  <a:srgbClr val="2B2B2B"/>
                </a:highlight>
                <a:latin typeface="Arial"/>
                <a:ea typeface="Arial"/>
                <a:cs typeface="Arial"/>
                <a:sym typeface="Arial"/>
              </a:rPr>
              <a:t>!!.</a:t>
            </a:r>
            <a:r>
              <a:rPr lang="ko" sz="900" i="1">
                <a:solidFill>
                  <a:srgbClr val="9876AA"/>
                </a:solidFill>
                <a:highlight>
                  <a:srgbClr val="2B2B2B"/>
                </a:highlight>
                <a:latin typeface="Arial"/>
                <a:ea typeface="Arial"/>
                <a:cs typeface="Arial"/>
                <a:sym typeface="Arial"/>
              </a:rPr>
              <a:t>applicationContext</a:t>
            </a:r>
            <a:r>
              <a:rPr lang="ko" sz="900">
                <a:solidFill>
                  <a:srgbClr val="CC7832"/>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"p</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nIndex</a:t>
            </a:r>
            <a:r>
              <a:rPr lang="ko" sz="900">
                <a:solidFill>
                  <a:srgbClr val="6A8759"/>
                </a:solidFill>
                <a:highlight>
                  <a:srgbClr val="2B2B2B"/>
                </a:highlight>
                <a:latin typeface="Arial"/>
                <a:ea typeface="Arial"/>
                <a:cs typeface="Arial"/>
                <a:sym typeface="Arial"/>
              </a:rPr>
              <a:t>.txt"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internal fun </a:t>
            </a:r>
            <a:r>
              <a:rPr lang="ko" sz="900">
                <a:solidFill>
                  <a:srgbClr val="FFC66D"/>
                </a:solidFill>
                <a:highlight>
                  <a:srgbClr val="2B2B2B"/>
                </a:highlight>
                <a:latin typeface="Arial"/>
                <a:ea typeface="Arial"/>
                <a:cs typeface="Arial"/>
                <a:sym typeface="Arial"/>
              </a:rPr>
              <a:t>browseUrl</a:t>
            </a:r>
            <a:r>
              <a:rPr lang="ko" sz="900">
                <a:solidFill>
                  <a:srgbClr val="A9B7C6"/>
                </a:solidFill>
                <a:highlight>
                  <a:srgbClr val="2B2B2B"/>
                </a:highlight>
                <a:latin typeface="Arial"/>
                <a:ea typeface="Arial"/>
                <a:cs typeface="Arial"/>
                <a:sym typeface="Arial"/>
              </a:rPr>
              <a:t>(sUrl: URL){</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i = Intent(Intent.</a:t>
            </a:r>
            <a:r>
              <a:rPr lang="ko" sz="900" i="1">
                <a:solidFill>
                  <a:srgbClr val="9876AA"/>
                </a:solidFill>
                <a:highlight>
                  <a:srgbClr val="2B2B2B"/>
                </a:highlight>
                <a:latin typeface="Arial"/>
                <a:ea typeface="Arial"/>
                <a:cs typeface="Arial"/>
                <a:sym typeface="Arial"/>
              </a:rPr>
              <a:t>ACTION_VIEW</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u = Uri.parse(sUrl.toString())</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i.</a:t>
            </a:r>
            <a:r>
              <a:rPr lang="ko" sz="900" i="1">
                <a:solidFill>
                  <a:srgbClr val="9876AA"/>
                </a:solidFill>
                <a:highlight>
                  <a:srgbClr val="2B2B2B"/>
                </a:highlight>
                <a:latin typeface="Arial"/>
                <a:ea typeface="Arial"/>
                <a:cs typeface="Arial"/>
                <a:sym typeface="Arial"/>
              </a:rPr>
              <a:t>data </a:t>
            </a:r>
            <a:r>
              <a:rPr lang="ko" sz="900">
                <a:solidFill>
                  <a:srgbClr val="A9B7C6"/>
                </a:solidFill>
                <a:highlight>
                  <a:srgbClr val="2B2B2B"/>
                </a:highlight>
                <a:latin typeface="Arial"/>
                <a:ea typeface="Arial"/>
                <a:cs typeface="Arial"/>
                <a:sym typeface="Arial"/>
              </a:rPr>
              <a:t>= u</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startActivity(i)</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companion object</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const val </a:t>
            </a:r>
            <a:r>
              <a:rPr lang="ko" sz="900">
                <a:solidFill>
                  <a:srgbClr val="9876AA"/>
                </a:solidFill>
                <a:highlight>
                  <a:srgbClr val="2B2B2B"/>
                </a:highlight>
                <a:latin typeface="Arial"/>
                <a:ea typeface="Arial"/>
                <a:cs typeface="Arial"/>
                <a:sym typeface="Arial"/>
              </a:rPr>
              <a:t>ARGS_SECTION_URL </a:t>
            </a:r>
            <a:r>
              <a:rPr lang="ko" sz="900">
                <a:solidFill>
                  <a:srgbClr val="A9B7C6"/>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"section_image_url"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const val </a:t>
            </a:r>
            <a:r>
              <a:rPr lang="ko" sz="900">
                <a:solidFill>
                  <a:srgbClr val="9876AA"/>
                </a:solidFill>
                <a:highlight>
                  <a:srgbClr val="2B2B2B"/>
                </a:highlight>
                <a:latin typeface="Arial"/>
                <a:ea typeface="Arial"/>
                <a:cs typeface="Arial"/>
                <a:sym typeface="Arial"/>
              </a:rPr>
              <a:t>ARGS_SECTION_NUMBER </a:t>
            </a:r>
            <a:r>
              <a:rPr lang="ko" sz="900">
                <a:solidFill>
                  <a:srgbClr val="A9B7C6"/>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"section_number"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endParaRPr sz="900">
              <a:solidFill>
                <a:srgbClr val="CC7832"/>
              </a:solidFill>
              <a:highlight>
                <a:srgbClr val="2B2B2B"/>
              </a:highlight>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01"/>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924" name="Google Shape;924;p101"/>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Fragment 활용하기</a:t>
            </a:r>
            <a:endParaRPr/>
          </a:p>
          <a:p>
            <a:pPr marL="914400" marR="0" lvl="1" indent="-317500" algn="l" rtl="0">
              <a:lnSpc>
                <a:spcPct val="115000"/>
              </a:lnSpc>
              <a:spcBef>
                <a:spcPts val="0"/>
              </a:spcBef>
              <a:spcAft>
                <a:spcPts val="0"/>
              </a:spcAft>
              <a:buClr>
                <a:schemeClr val="dk2"/>
              </a:buClr>
              <a:buSzPts val="1400"/>
              <a:buFont typeface="Nanum Gothic"/>
              <a:buChar char="○"/>
            </a:pPr>
            <a:r>
              <a:rPr lang="ko"/>
              <a:t>프로젝트 생성</a:t>
            </a:r>
            <a:endParaRPr/>
          </a:p>
          <a:p>
            <a:pPr marL="1371600" marR="0" lvl="2" indent="-304800" algn="l" rtl="0">
              <a:lnSpc>
                <a:spcPct val="115000"/>
              </a:lnSpc>
              <a:spcBef>
                <a:spcPts val="0"/>
              </a:spcBef>
              <a:spcAft>
                <a:spcPts val="0"/>
              </a:spcAft>
              <a:buSzPts val="1200"/>
              <a:buChar char="■"/>
            </a:pPr>
            <a:r>
              <a:rPr lang="ko"/>
              <a:t>MainActivity.kt</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Page1.kt</a:t>
            </a:r>
            <a:endParaRPr/>
          </a:p>
        </p:txBody>
      </p:sp>
      <p:sp>
        <p:nvSpPr>
          <p:cNvPr id="925" name="Google Shape;925;p101"/>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76</a:t>
            </a:fld>
            <a:endParaRPr/>
          </a:p>
        </p:txBody>
      </p:sp>
      <p:sp>
        <p:nvSpPr>
          <p:cNvPr id="926" name="Google Shape;926;p101"/>
          <p:cNvSpPr txBox="1">
            <a:spLocks noGrp="1"/>
          </p:cNvSpPr>
          <p:nvPr>
            <p:ph type="body" idx="2"/>
          </p:nvPr>
        </p:nvSpPr>
        <p:spPr>
          <a:xfrm>
            <a:off x="-75" y="1801600"/>
            <a:ext cx="7560000" cy="9058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package </a:t>
            </a:r>
            <a:r>
              <a:rPr lang="ko" sz="900">
                <a:solidFill>
                  <a:srgbClr val="A9B7C6"/>
                </a:solidFill>
                <a:highlight>
                  <a:srgbClr val="2B2B2B"/>
                </a:highlight>
                <a:latin typeface="Arial"/>
                <a:ea typeface="Arial"/>
                <a:cs typeface="Arial"/>
                <a:sym typeface="Arial"/>
              </a:rPr>
              <a:t>com.example.slidebookexample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android.os.Bundle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android.support.v4.app.Fragment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android.support.v4.app.FragmentManager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android.support.v4.app.FragmentPagerAdapter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android.support.v7.app.AppCompatActivity</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android.view.Menu</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android.view.MenuItem</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import </a:t>
            </a:r>
            <a:r>
              <a:rPr lang="ko" sz="900">
                <a:solidFill>
                  <a:srgbClr val="A9B7C6"/>
                </a:solidFill>
                <a:highlight>
                  <a:srgbClr val="2B2B2B"/>
                </a:highlight>
                <a:latin typeface="Arial"/>
                <a:ea typeface="Arial"/>
                <a:cs typeface="Arial"/>
                <a:sym typeface="Arial"/>
              </a:rPr>
              <a:t>kotlinx.android.synthetic.main.activity_main.*</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class </a:t>
            </a:r>
            <a:r>
              <a:rPr lang="ko" sz="900">
                <a:solidFill>
                  <a:srgbClr val="A9B7C6"/>
                </a:solidFill>
                <a:highlight>
                  <a:srgbClr val="2B2B2B"/>
                </a:highlight>
                <a:latin typeface="Arial"/>
                <a:ea typeface="Arial"/>
                <a:cs typeface="Arial"/>
                <a:sym typeface="Arial"/>
              </a:rPr>
              <a:t>MainActivity : AppCompatActivity()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var </a:t>
            </a:r>
            <a:r>
              <a:rPr lang="ko" sz="900">
                <a:solidFill>
                  <a:srgbClr val="9876AA"/>
                </a:solidFill>
                <a:highlight>
                  <a:srgbClr val="2B2B2B"/>
                </a:highlight>
                <a:latin typeface="Arial"/>
                <a:ea typeface="Arial"/>
                <a:cs typeface="Arial"/>
                <a:sym typeface="Arial"/>
              </a:rPr>
              <a:t>mSectionsPagerAdapter </a:t>
            </a:r>
            <a:r>
              <a:rPr lang="ko" sz="900">
                <a:solidFill>
                  <a:srgbClr val="A9B7C6"/>
                </a:solidFill>
                <a:highlight>
                  <a:srgbClr val="2B2B2B"/>
                </a:highlight>
                <a:latin typeface="Arial"/>
                <a:ea typeface="Arial"/>
                <a:cs typeface="Arial"/>
                <a:sym typeface="Arial"/>
              </a:rPr>
              <a:t>: SectionsPagerAdapter? = </a:t>
            </a:r>
            <a:r>
              <a:rPr lang="ko" sz="900">
                <a:solidFill>
                  <a:srgbClr val="CC7832"/>
                </a:solidFill>
                <a:highlight>
                  <a:srgbClr val="2B2B2B"/>
                </a:highlight>
                <a:latin typeface="Arial"/>
                <a:ea typeface="Arial"/>
                <a:cs typeface="Arial"/>
                <a:sym typeface="Arial"/>
              </a:rPr>
              <a:t>null</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override fun </a:t>
            </a:r>
            <a:r>
              <a:rPr lang="ko" sz="900">
                <a:solidFill>
                  <a:srgbClr val="FFC66D"/>
                </a:solidFill>
                <a:highlight>
                  <a:srgbClr val="2B2B2B"/>
                </a:highlight>
                <a:latin typeface="Arial"/>
                <a:ea typeface="Arial"/>
                <a:cs typeface="Arial"/>
                <a:sym typeface="Arial"/>
              </a:rPr>
              <a:t>onCreate</a:t>
            </a:r>
            <a:r>
              <a:rPr lang="ko" sz="900">
                <a:solidFill>
                  <a:srgbClr val="A9B7C6"/>
                </a:solidFill>
                <a:highlight>
                  <a:srgbClr val="2B2B2B"/>
                </a:highlight>
                <a:latin typeface="Arial"/>
                <a:ea typeface="Arial"/>
                <a:cs typeface="Arial"/>
                <a:sym typeface="Arial"/>
              </a:rPr>
              <a:t>(savedInstanceState: Bundle?)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super</a:t>
            </a:r>
            <a:r>
              <a:rPr lang="ko" sz="900">
                <a:solidFill>
                  <a:srgbClr val="A9B7C6"/>
                </a:solidFill>
                <a:highlight>
                  <a:srgbClr val="2B2B2B"/>
                </a:highlight>
                <a:latin typeface="Arial"/>
                <a:ea typeface="Arial"/>
                <a:cs typeface="Arial"/>
                <a:sym typeface="Arial"/>
              </a:rPr>
              <a:t>.onCreate(savedInstanceState)</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setContentView(R.layout.</a:t>
            </a:r>
            <a:r>
              <a:rPr lang="ko" sz="900" i="1">
                <a:solidFill>
                  <a:srgbClr val="9876AA"/>
                </a:solidFill>
                <a:highlight>
                  <a:srgbClr val="2B2B2B"/>
                </a:highlight>
                <a:latin typeface="Arial"/>
                <a:ea typeface="Arial"/>
                <a:cs typeface="Arial"/>
                <a:sym typeface="Arial"/>
              </a:rPr>
              <a:t>activity_main</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setSupportActionBar(toolbar)</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mSectionsPagerAdapter </a:t>
            </a:r>
            <a:r>
              <a:rPr lang="ko" sz="900">
                <a:solidFill>
                  <a:srgbClr val="A9B7C6"/>
                </a:solidFill>
                <a:highlight>
                  <a:srgbClr val="2B2B2B"/>
                </a:highlight>
                <a:latin typeface="Arial"/>
                <a:ea typeface="Arial"/>
                <a:cs typeface="Arial"/>
                <a:sym typeface="Arial"/>
              </a:rPr>
              <a:t>= SectionsPagerAdapter(</a:t>
            </a:r>
            <a:r>
              <a:rPr lang="ko" sz="900" i="1">
                <a:solidFill>
                  <a:srgbClr val="9876AA"/>
                </a:solidFill>
                <a:highlight>
                  <a:srgbClr val="2B2B2B"/>
                </a:highlight>
                <a:latin typeface="Arial"/>
                <a:ea typeface="Arial"/>
                <a:cs typeface="Arial"/>
                <a:sym typeface="Arial"/>
              </a:rPr>
              <a:t>supportFragmentManager</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addPages()</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container.</a:t>
            </a:r>
            <a:r>
              <a:rPr lang="ko" sz="900" i="1">
                <a:solidFill>
                  <a:srgbClr val="9876AA"/>
                </a:solidFill>
                <a:highlight>
                  <a:srgbClr val="2B2B2B"/>
                </a:highlight>
                <a:latin typeface="Arial"/>
                <a:ea typeface="Arial"/>
                <a:cs typeface="Arial"/>
                <a:sym typeface="Arial"/>
              </a:rPr>
              <a:t>adapter </a:t>
            </a:r>
            <a:r>
              <a:rPr lang="ko" sz="900">
                <a:solidFill>
                  <a:srgbClr val="A9B7C6"/>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mSectionsPagerAdapter</a:t>
            </a:r>
            <a:endParaRPr sz="900">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9876AA"/>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FFC66D"/>
                </a:solidFill>
                <a:highlight>
                  <a:srgbClr val="2B2B2B"/>
                </a:highlight>
                <a:latin typeface="Arial"/>
                <a:ea typeface="Arial"/>
                <a:cs typeface="Arial"/>
                <a:sym typeface="Arial"/>
              </a:rPr>
              <a:t>onCreateOptionsMenu</a:t>
            </a:r>
            <a:r>
              <a:rPr lang="ko" sz="900">
                <a:solidFill>
                  <a:srgbClr val="A9B7C6"/>
                </a:solidFill>
                <a:highlight>
                  <a:srgbClr val="2B2B2B"/>
                </a:highlight>
                <a:latin typeface="Arial"/>
                <a:ea typeface="Arial"/>
                <a:cs typeface="Arial"/>
                <a:sym typeface="Arial"/>
              </a:rPr>
              <a:t>(menu: Menu?): Boolean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i="1">
                <a:solidFill>
                  <a:srgbClr val="9876AA"/>
                </a:solidFill>
                <a:highlight>
                  <a:srgbClr val="2B2B2B"/>
                </a:highlight>
                <a:latin typeface="Arial"/>
                <a:ea typeface="Arial"/>
                <a:cs typeface="Arial"/>
                <a:sym typeface="Arial"/>
              </a:rPr>
              <a:t>menuInflater</a:t>
            </a:r>
            <a:r>
              <a:rPr lang="ko" sz="900">
                <a:solidFill>
                  <a:srgbClr val="A9B7C6"/>
                </a:solidFill>
                <a:highlight>
                  <a:srgbClr val="2B2B2B"/>
                </a:highlight>
                <a:latin typeface="Arial"/>
                <a:ea typeface="Arial"/>
                <a:cs typeface="Arial"/>
                <a:sym typeface="Arial"/>
              </a:rPr>
              <a:t>.inflate(R.menu.</a:t>
            </a:r>
            <a:r>
              <a:rPr lang="ko" sz="900" i="1">
                <a:solidFill>
                  <a:srgbClr val="9876AA"/>
                </a:solidFill>
                <a:highlight>
                  <a:srgbClr val="2B2B2B"/>
                </a:highlight>
                <a:latin typeface="Arial"/>
                <a:ea typeface="Arial"/>
                <a:cs typeface="Arial"/>
                <a:sym typeface="Arial"/>
              </a:rPr>
              <a:t>menu_main</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menu)</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true</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FFC66D"/>
                </a:solidFill>
                <a:highlight>
                  <a:srgbClr val="2B2B2B"/>
                </a:highlight>
                <a:latin typeface="Arial"/>
                <a:ea typeface="Arial"/>
                <a:cs typeface="Arial"/>
                <a:sym typeface="Arial"/>
              </a:rPr>
              <a:t>onOptionsItemSelected</a:t>
            </a:r>
            <a:r>
              <a:rPr lang="ko" sz="900">
                <a:solidFill>
                  <a:srgbClr val="A9B7C6"/>
                </a:solidFill>
                <a:highlight>
                  <a:srgbClr val="2B2B2B"/>
                </a:highlight>
                <a:latin typeface="Arial"/>
                <a:ea typeface="Arial"/>
                <a:cs typeface="Arial"/>
                <a:sym typeface="Arial"/>
              </a:rPr>
              <a:t>(item: MenuItem?): Boolean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id = item?.</a:t>
            </a:r>
            <a:r>
              <a:rPr lang="ko" sz="900" i="1">
                <a:solidFill>
                  <a:srgbClr val="9876AA"/>
                </a:solidFill>
                <a:highlight>
                  <a:srgbClr val="2B2B2B"/>
                </a:highlight>
                <a:latin typeface="Arial"/>
                <a:ea typeface="Arial"/>
                <a:cs typeface="Arial"/>
                <a:sym typeface="Arial"/>
              </a:rPr>
              <a:t>itemId</a:t>
            </a:r>
            <a:endParaRPr sz="900" i="1">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i="1">
                <a:solidFill>
                  <a:srgbClr val="9876AA"/>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if</a:t>
            </a:r>
            <a:r>
              <a:rPr lang="ko" sz="900">
                <a:solidFill>
                  <a:srgbClr val="A9B7C6"/>
                </a:solidFill>
                <a:highlight>
                  <a:srgbClr val="2B2B2B"/>
                </a:highlight>
                <a:latin typeface="Arial"/>
                <a:ea typeface="Arial"/>
                <a:cs typeface="Arial"/>
                <a:sym typeface="Arial"/>
              </a:rPr>
              <a:t>(id == R.id.</a:t>
            </a:r>
            <a:r>
              <a:rPr lang="ko" sz="900" i="1">
                <a:solidFill>
                  <a:srgbClr val="9876AA"/>
                </a:solidFill>
                <a:highlight>
                  <a:srgbClr val="2B2B2B"/>
                </a:highlight>
                <a:latin typeface="Arial"/>
                <a:ea typeface="Arial"/>
                <a:cs typeface="Arial"/>
                <a:sym typeface="Arial"/>
              </a:rPr>
              <a:t>action_setting</a:t>
            </a: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true</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return super</a:t>
            </a:r>
            <a:r>
              <a:rPr lang="ko" sz="900">
                <a:solidFill>
                  <a:srgbClr val="A9B7C6"/>
                </a:solidFill>
                <a:highlight>
                  <a:srgbClr val="2B2B2B"/>
                </a:highlight>
                <a:latin typeface="Arial"/>
                <a:ea typeface="Arial"/>
                <a:cs typeface="Arial"/>
                <a:sym typeface="Arial"/>
              </a:rPr>
              <a:t>.onOptionsItemSelected(item)</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fun </a:t>
            </a:r>
            <a:r>
              <a:rPr lang="ko" sz="900">
                <a:solidFill>
                  <a:srgbClr val="FFC66D"/>
                </a:solidFill>
                <a:highlight>
                  <a:srgbClr val="2B2B2B"/>
                </a:highlight>
                <a:latin typeface="Arial"/>
                <a:ea typeface="Arial"/>
                <a:cs typeface="Arial"/>
                <a:sym typeface="Arial"/>
              </a:rPr>
              <a:t>addPages</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pages = </a:t>
            </a:r>
            <a:r>
              <a:rPr lang="ko" sz="900" i="1">
                <a:solidFill>
                  <a:srgbClr val="A9B7C6"/>
                </a:solidFill>
                <a:highlight>
                  <a:srgbClr val="2B2B2B"/>
                </a:highlight>
                <a:latin typeface="Arial"/>
                <a:ea typeface="Arial"/>
                <a:cs typeface="Arial"/>
                <a:sym typeface="Arial"/>
              </a:rPr>
              <a:t>listOf</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ContentsInfo(</a:t>
            </a:r>
            <a:r>
              <a:rPr lang="ko" sz="900">
                <a:solidFill>
                  <a:srgbClr val="6A8759"/>
                </a:solidFill>
                <a:highlight>
                  <a:srgbClr val="2B2B2B"/>
                </a:highlight>
                <a:latin typeface="Arial"/>
                <a:ea typeface="Arial"/>
                <a:cs typeface="Arial"/>
                <a:sym typeface="Arial"/>
              </a:rPr>
              <a:t>"YIgH6JfTgiE"</a:t>
            </a:r>
            <a:r>
              <a:rPr lang="ko" sz="900">
                <a:solidFill>
                  <a:srgbClr val="CC7832"/>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"https://cdn.pixabay.com/photo/2019/06/10/18/42/plant-4264952_960_720.jpg"</a:t>
            </a:r>
            <a:r>
              <a:rPr lang="ko" sz="900">
                <a:solidFill>
                  <a:srgbClr val="A9B7C6"/>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ContentsInfo(</a:t>
            </a:r>
            <a:r>
              <a:rPr lang="ko" sz="900">
                <a:solidFill>
                  <a:srgbClr val="6A8759"/>
                </a:solidFill>
                <a:highlight>
                  <a:srgbClr val="2B2B2B"/>
                </a:highlight>
                <a:latin typeface="Arial"/>
                <a:ea typeface="Arial"/>
                <a:cs typeface="Arial"/>
                <a:sym typeface="Arial"/>
              </a:rPr>
              <a:t>"0i4kQEndtTE"</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"https://cdn.pixabay.com/photo/2019/02/08/15/33/journey-3983404_960_720.jpg"</a:t>
            </a:r>
            <a:r>
              <a:rPr lang="ko" sz="900">
                <a:solidFill>
                  <a:srgbClr val="A9B7C6"/>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endParaRPr sz="9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ContentsInfo(</a:t>
            </a:r>
            <a:r>
              <a:rPr lang="ko" sz="900">
                <a:solidFill>
                  <a:srgbClr val="6A8759"/>
                </a:solidFill>
                <a:highlight>
                  <a:srgbClr val="2B2B2B"/>
                </a:highlight>
                <a:latin typeface="Arial"/>
                <a:ea typeface="Arial"/>
                <a:cs typeface="Arial"/>
                <a:sym typeface="Arial"/>
              </a:rPr>
              <a:t>"uxJG7PEzGAc"</a:t>
            </a:r>
            <a:r>
              <a:rPr lang="ko" sz="900">
                <a:solidFill>
                  <a:srgbClr val="CC7832"/>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"https://cdn.pixabay.com/photo/2017/10/14/22/04/mosque-hassan-2852007_960_720.jpg"</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for</a:t>
            </a:r>
            <a:r>
              <a:rPr lang="ko" sz="900">
                <a:solidFill>
                  <a:srgbClr val="A9B7C6"/>
                </a:solidFill>
                <a:highlight>
                  <a:srgbClr val="2B2B2B"/>
                </a:highlight>
                <a:latin typeface="Arial"/>
                <a:ea typeface="Arial"/>
                <a:cs typeface="Arial"/>
                <a:sym typeface="Arial"/>
              </a:rPr>
              <a:t>(i </a:t>
            </a:r>
            <a:r>
              <a:rPr lang="ko" sz="900">
                <a:solidFill>
                  <a:srgbClr val="CC7832"/>
                </a:solidFill>
                <a:highlight>
                  <a:srgbClr val="2B2B2B"/>
                </a:highlight>
                <a:latin typeface="Arial"/>
                <a:ea typeface="Arial"/>
                <a:cs typeface="Arial"/>
                <a:sym typeface="Arial"/>
              </a:rPr>
              <a:t>in </a:t>
            </a:r>
            <a:r>
              <a:rPr lang="ko" sz="900">
                <a:solidFill>
                  <a:srgbClr val="6897BB"/>
                </a:solidFill>
                <a:highlight>
                  <a:srgbClr val="2B2B2B"/>
                </a:highlight>
                <a:latin typeface="Arial"/>
                <a:ea typeface="Arial"/>
                <a:cs typeface="Arial"/>
                <a:sym typeface="Arial"/>
              </a:rPr>
              <a:t>1</a:t>
            </a:r>
            <a:r>
              <a:rPr lang="ko" sz="900">
                <a:solidFill>
                  <a:srgbClr val="A9B7C6"/>
                </a:solidFill>
                <a:highlight>
                  <a:srgbClr val="2B2B2B"/>
                </a:highlight>
                <a:latin typeface="Arial"/>
                <a:ea typeface="Arial"/>
                <a:cs typeface="Arial"/>
                <a:sym typeface="Arial"/>
              </a:rPr>
              <a:t>..pages.</a:t>
            </a:r>
            <a:r>
              <a:rPr lang="ko" sz="900">
                <a:solidFill>
                  <a:srgbClr val="9876AA"/>
                </a:solidFill>
                <a:highlight>
                  <a:srgbClr val="2B2B2B"/>
                </a:highlight>
                <a:latin typeface="Arial"/>
                <a:ea typeface="Arial"/>
                <a:cs typeface="Arial"/>
                <a:sym typeface="Arial"/>
              </a:rPr>
              <a:t>size</a:t>
            </a: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p1 = Page1()</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p1.</a:t>
            </a:r>
            <a:r>
              <a:rPr lang="ko" sz="900" i="1">
                <a:solidFill>
                  <a:srgbClr val="9876AA"/>
                </a:solidFill>
                <a:highlight>
                  <a:srgbClr val="2B2B2B"/>
                </a:highlight>
                <a:latin typeface="Arial"/>
                <a:ea typeface="Arial"/>
                <a:cs typeface="Arial"/>
                <a:sym typeface="Arial"/>
              </a:rPr>
              <a:t>arguments </a:t>
            </a:r>
            <a:r>
              <a:rPr lang="ko" sz="900">
                <a:solidFill>
                  <a:srgbClr val="A9B7C6"/>
                </a:solidFill>
                <a:highlight>
                  <a:srgbClr val="2B2B2B"/>
                </a:highlight>
                <a:latin typeface="Arial"/>
                <a:ea typeface="Arial"/>
                <a:cs typeface="Arial"/>
                <a:sym typeface="Arial"/>
              </a:rPr>
              <a:t>= Bundle().</a:t>
            </a:r>
            <a:r>
              <a:rPr lang="ko" sz="900" i="1">
                <a:solidFill>
                  <a:srgbClr val="FFC66D"/>
                </a:solidFill>
                <a:highlight>
                  <a:srgbClr val="2B2B2B"/>
                </a:highlight>
                <a:latin typeface="Arial"/>
                <a:ea typeface="Arial"/>
                <a:cs typeface="Arial"/>
                <a:sym typeface="Arial"/>
              </a:rPr>
              <a:t>apply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putString(Page1.</a:t>
            </a:r>
            <a:r>
              <a:rPr lang="ko" sz="900">
                <a:solidFill>
                  <a:srgbClr val="9876AA"/>
                </a:solidFill>
                <a:highlight>
                  <a:srgbClr val="2B2B2B"/>
                </a:highlight>
                <a:latin typeface="Arial"/>
                <a:ea typeface="Arial"/>
                <a:cs typeface="Arial"/>
                <a:sym typeface="Arial"/>
              </a:rPr>
              <a:t>ARGS_SECTION_URL</a:t>
            </a:r>
            <a:r>
              <a:rPr lang="ko" sz="900">
                <a:solidFill>
                  <a:srgbClr val="CC7832"/>
                </a:solidFill>
                <a:highlight>
                  <a:srgbClr val="2B2B2B"/>
                </a:highlight>
                <a:latin typeface="Arial"/>
                <a:ea typeface="Arial"/>
                <a:cs typeface="Arial"/>
                <a:sym typeface="Arial"/>
              </a:rPr>
              <a:t>, </a:t>
            </a:r>
            <a:r>
              <a:rPr lang="ko" sz="900">
                <a:solidFill>
                  <a:srgbClr val="6A8759"/>
                </a:solidFill>
                <a:highlight>
                  <a:srgbClr val="2B2B2B"/>
                </a:highlight>
                <a:latin typeface="Arial"/>
                <a:ea typeface="Arial"/>
                <a:cs typeface="Arial"/>
                <a:sym typeface="Arial"/>
              </a:rPr>
              <a:t>"</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getBaseUrl()</a:t>
            </a:r>
            <a:r>
              <a:rPr lang="ko" sz="900">
                <a:solidFill>
                  <a:srgbClr val="CC7832"/>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pages[i - </a:t>
            </a:r>
            <a:r>
              <a:rPr lang="ko" sz="900">
                <a:solidFill>
                  <a:srgbClr val="6897BB"/>
                </a:solidFill>
                <a:highlight>
                  <a:srgbClr val="2B2B2B"/>
                </a:highlight>
                <a:latin typeface="Arial"/>
                <a:ea typeface="Arial"/>
                <a:cs typeface="Arial"/>
                <a:sym typeface="Arial"/>
              </a:rPr>
              <a:t>1</a:t>
            </a:r>
            <a:r>
              <a:rPr lang="ko" sz="900">
                <a:solidFill>
                  <a:srgbClr val="A9B7C6"/>
                </a:solidFill>
                <a:highlight>
                  <a:srgbClr val="2B2B2B"/>
                </a:highlight>
                <a:latin typeface="Arial"/>
                <a:ea typeface="Arial"/>
                <a:cs typeface="Arial"/>
                <a:sym typeface="Arial"/>
              </a:rPr>
              <a:t>].</a:t>
            </a:r>
            <a:r>
              <a:rPr lang="ko" sz="900">
                <a:solidFill>
                  <a:srgbClr val="9876AA"/>
                </a:solidFill>
                <a:highlight>
                  <a:srgbClr val="2B2B2B"/>
                </a:highlight>
                <a:latin typeface="Arial"/>
                <a:ea typeface="Arial"/>
                <a:cs typeface="Arial"/>
                <a:sym typeface="Arial"/>
              </a:rPr>
              <a:t>keyword</a:t>
            </a:r>
            <a:r>
              <a:rPr lang="ko" sz="900">
                <a:solidFill>
                  <a:srgbClr val="CC7832"/>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mSectionsPagerAdapter</a:t>
            </a:r>
            <a:r>
              <a:rPr lang="ko" sz="900">
                <a:solidFill>
                  <a:srgbClr val="A9B7C6"/>
                </a:solidFill>
                <a:highlight>
                  <a:srgbClr val="2B2B2B"/>
                </a:highlight>
                <a:latin typeface="Arial"/>
                <a:ea typeface="Arial"/>
                <a:cs typeface="Arial"/>
                <a:sym typeface="Arial"/>
              </a:rPr>
              <a:t>!!.addFragment(p1)</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val </a:t>
            </a:r>
            <a:r>
              <a:rPr lang="ko" sz="900">
                <a:solidFill>
                  <a:srgbClr val="A9B7C6"/>
                </a:solidFill>
                <a:highlight>
                  <a:srgbClr val="2B2B2B"/>
                </a:highlight>
                <a:latin typeface="Arial"/>
                <a:ea typeface="Arial"/>
                <a:cs typeface="Arial"/>
                <a:sym typeface="Arial"/>
              </a:rPr>
              <a:t>p2 = Page2()</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p2.</a:t>
            </a:r>
            <a:r>
              <a:rPr lang="ko" sz="900" i="1">
                <a:solidFill>
                  <a:srgbClr val="9876AA"/>
                </a:solidFill>
                <a:highlight>
                  <a:srgbClr val="2B2B2B"/>
                </a:highlight>
                <a:latin typeface="Arial"/>
                <a:ea typeface="Arial"/>
                <a:cs typeface="Arial"/>
                <a:sym typeface="Arial"/>
              </a:rPr>
              <a:t>arguments </a:t>
            </a:r>
            <a:r>
              <a:rPr lang="ko" sz="900">
                <a:solidFill>
                  <a:srgbClr val="A9B7C6"/>
                </a:solidFill>
                <a:highlight>
                  <a:srgbClr val="2B2B2B"/>
                </a:highlight>
                <a:latin typeface="Arial"/>
                <a:ea typeface="Arial"/>
                <a:cs typeface="Arial"/>
                <a:sym typeface="Arial"/>
              </a:rPr>
              <a:t>= Bundle().</a:t>
            </a:r>
            <a:r>
              <a:rPr lang="ko" sz="900" i="1">
                <a:solidFill>
                  <a:srgbClr val="FFC66D"/>
                </a:solidFill>
                <a:highlight>
                  <a:srgbClr val="2B2B2B"/>
                </a:highlight>
                <a:latin typeface="Arial"/>
                <a:ea typeface="Arial"/>
                <a:cs typeface="Arial"/>
                <a:sym typeface="Arial"/>
              </a:rPr>
              <a:t>apply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putInt(Page2.</a:t>
            </a:r>
            <a:r>
              <a:rPr lang="ko" sz="900">
                <a:solidFill>
                  <a:srgbClr val="9876AA"/>
                </a:solidFill>
                <a:highlight>
                  <a:srgbClr val="2B2B2B"/>
                </a:highlight>
                <a:latin typeface="Arial"/>
                <a:ea typeface="Arial"/>
                <a:cs typeface="Arial"/>
                <a:sym typeface="Arial"/>
              </a:rPr>
              <a:t>ARGS_SECTION_NUMBER</a:t>
            </a:r>
            <a:r>
              <a:rPr lang="ko" sz="900">
                <a:solidFill>
                  <a:srgbClr val="CC7832"/>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i)</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b="1">
                <a:solidFill>
                  <a:srgbClr val="A9B7C6"/>
                </a:solidFill>
                <a:highlight>
                  <a:srgbClr val="2B2B2B"/>
                </a:highlight>
                <a:latin typeface="Arial"/>
                <a:ea typeface="Arial"/>
                <a:cs typeface="Arial"/>
                <a:sym typeface="Arial"/>
              </a:rPr>
              <a:t>}</a:t>
            </a:r>
            <a:endParaRPr sz="9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b="1">
                <a:solidFill>
                  <a:srgbClr val="A9B7C6"/>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mSectionsPagerAdapter</a:t>
            </a:r>
            <a:r>
              <a:rPr lang="ko" sz="900">
                <a:solidFill>
                  <a:srgbClr val="A9B7C6"/>
                </a:solidFill>
                <a:highlight>
                  <a:srgbClr val="2B2B2B"/>
                </a:highlight>
                <a:latin typeface="Arial"/>
                <a:ea typeface="Arial"/>
                <a:cs typeface="Arial"/>
                <a:sym typeface="Arial"/>
              </a:rPr>
              <a:t>!!.addFragment(p2)</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private fun </a:t>
            </a:r>
            <a:r>
              <a:rPr lang="ko" sz="900">
                <a:solidFill>
                  <a:srgbClr val="FFC66D"/>
                </a:solidFill>
                <a:highlight>
                  <a:srgbClr val="2B2B2B"/>
                </a:highlight>
                <a:latin typeface="Arial"/>
                <a:ea typeface="Arial"/>
                <a:cs typeface="Arial"/>
                <a:sym typeface="Arial"/>
              </a:rPr>
              <a:t>getBaseUrl</a:t>
            </a:r>
            <a:r>
              <a:rPr lang="ko" sz="900">
                <a:solidFill>
                  <a:srgbClr val="A9B7C6"/>
                </a:solidFill>
                <a:highlight>
                  <a:srgbClr val="2B2B2B"/>
                </a:highlight>
                <a:latin typeface="Arial"/>
                <a:ea typeface="Arial"/>
                <a:cs typeface="Arial"/>
                <a:sym typeface="Arial"/>
              </a:rPr>
              <a:t>() = </a:t>
            </a:r>
            <a:r>
              <a:rPr lang="ko" sz="900">
                <a:solidFill>
                  <a:srgbClr val="6A8759"/>
                </a:solidFill>
                <a:highlight>
                  <a:srgbClr val="2B2B2B"/>
                </a:highlight>
                <a:latin typeface="Arial"/>
                <a:ea typeface="Arial"/>
                <a:cs typeface="Arial"/>
                <a:sym typeface="Arial"/>
              </a:rPr>
              <a:t>"https://www.youtube.com/watch?v="</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inner class </a:t>
            </a:r>
            <a:r>
              <a:rPr lang="ko" sz="900">
                <a:solidFill>
                  <a:srgbClr val="A9B7C6"/>
                </a:solidFill>
                <a:highlight>
                  <a:srgbClr val="2B2B2B"/>
                </a:highlight>
                <a:latin typeface="Arial"/>
                <a:ea typeface="Arial"/>
                <a:cs typeface="Arial"/>
                <a:sym typeface="Arial"/>
              </a:rPr>
              <a:t>SectionsPagerAdapter(fm: FragmentManager): FragmentPagerAdapter(fm){</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var </a:t>
            </a:r>
            <a:r>
              <a:rPr lang="ko" sz="900">
                <a:solidFill>
                  <a:srgbClr val="9876AA"/>
                </a:solidFill>
                <a:highlight>
                  <a:srgbClr val="2B2B2B"/>
                </a:highlight>
                <a:latin typeface="Arial"/>
                <a:ea typeface="Arial"/>
                <a:cs typeface="Arial"/>
                <a:sym typeface="Arial"/>
              </a:rPr>
              <a:t>mFragment </a:t>
            </a:r>
            <a:r>
              <a:rPr lang="ko" sz="900">
                <a:solidFill>
                  <a:srgbClr val="A9B7C6"/>
                </a:solidFill>
                <a:highlight>
                  <a:srgbClr val="2B2B2B"/>
                </a:highlight>
                <a:latin typeface="Arial"/>
                <a:ea typeface="Arial"/>
                <a:cs typeface="Arial"/>
                <a:sym typeface="Arial"/>
              </a:rPr>
              <a:t>= ArrayList&lt;Fragment&gt;()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FFC66D"/>
                </a:solidFill>
                <a:highlight>
                  <a:srgbClr val="2B2B2B"/>
                </a:highlight>
                <a:latin typeface="Arial"/>
                <a:ea typeface="Arial"/>
                <a:cs typeface="Arial"/>
                <a:sym typeface="Arial"/>
              </a:rPr>
              <a:t>getCount</a:t>
            </a:r>
            <a:r>
              <a:rPr lang="ko" sz="900">
                <a:solidFill>
                  <a:srgbClr val="A9B7C6"/>
                </a:solidFill>
                <a:highlight>
                  <a:srgbClr val="2B2B2B"/>
                </a:highlight>
                <a:latin typeface="Arial"/>
                <a:ea typeface="Arial"/>
                <a:cs typeface="Arial"/>
                <a:sym typeface="Arial"/>
              </a:rPr>
              <a:t>(): Int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a:t>
            </a:r>
            <a:r>
              <a:rPr lang="ko" sz="900">
                <a:solidFill>
                  <a:srgbClr val="9876AA"/>
                </a:solidFill>
                <a:highlight>
                  <a:srgbClr val="2B2B2B"/>
                </a:highlight>
                <a:latin typeface="Arial"/>
                <a:ea typeface="Arial"/>
                <a:cs typeface="Arial"/>
                <a:sym typeface="Arial"/>
              </a:rPr>
              <a:t>mFragment</a:t>
            </a:r>
            <a:r>
              <a:rPr lang="ko" sz="900">
                <a:solidFill>
                  <a:srgbClr val="A9B7C6"/>
                </a:solidFill>
                <a:highlight>
                  <a:srgbClr val="2B2B2B"/>
                </a:highlight>
                <a:latin typeface="Arial"/>
                <a:ea typeface="Arial"/>
                <a:cs typeface="Arial"/>
                <a:sym typeface="Arial"/>
              </a:rPr>
              <a:t>.</a:t>
            </a:r>
            <a:r>
              <a:rPr lang="ko" sz="900">
                <a:solidFill>
                  <a:srgbClr val="9876AA"/>
                </a:solidFill>
                <a:highlight>
                  <a:srgbClr val="2B2B2B"/>
                </a:highlight>
                <a:latin typeface="Arial"/>
                <a:ea typeface="Arial"/>
                <a:cs typeface="Arial"/>
                <a:sym typeface="Arial"/>
              </a:rPr>
              <a:t>size</a:t>
            </a:r>
            <a:endParaRPr sz="900">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9876AA"/>
                </a:solidFill>
                <a:highlight>
                  <a:srgbClr val="2B2B2B"/>
                </a:highlight>
                <a:latin typeface="Arial"/>
                <a:ea typeface="Arial"/>
                <a:cs typeface="Arial"/>
                <a:sym typeface="Arial"/>
              </a:rPr>
              <a:t>       </a:t>
            </a: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override fun </a:t>
            </a:r>
            <a:r>
              <a:rPr lang="ko" sz="900">
                <a:solidFill>
                  <a:srgbClr val="FFC66D"/>
                </a:solidFill>
                <a:highlight>
                  <a:srgbClr val="2B2B2B"/>
                </a:highlight>
                <a:latin typeface="Arial"/>
                <a:ea typeface="Arial"/>
                <a:cs typeface="Arial"/>
                <a:sym typeface="Arial"/>
              </a:rPr>
              <a:t>getItem</a:t>
            </a:r>
            <a:r>
              <a:rPr lang="ko" sz="900">
                <a:solidFill>
                  <a:srgbClr val="A9B7C6"/>
                </a:solidFill>
                <a:highlight>
                  <a:srgbClr val="2B2B2B"/>
                </a:highlight>
                <a:latin typeface="Arial"/>
                <a:ea typeface="Arial"/>
                <a:cs typeface="Arial"/>
                <a:sym typeface="Arial"/>
              </a:rPr>
              <a:t>(p0: Int): Fragment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return </a:t>
            </a:r>
            <a:r>
              <a:rPr lang="ko" sz="900">
                <a:solidFill>
                  <a:srgbClr val="9876AA"/>
                </a:solidFill>
                <a:highlight>
                  <a:srgbClr val="2B2B2B"/>
                </a:highlight>
                <a:latin typeface="Arial"/>
                <a:ea typeface="Arial"/>
                <a:cs typeface="Arial"/>
                <a:sym typeface="Arial"/>
              </a:rPr>
              <a:t>mFragment</a:t>
            </a:r>
            <a:r>
              <a:rPr lang="ko" sz="900">
                <a:solidFill>
                  <a:srgbClr val="A9B7C6"/>
                </a:solidFill>
                <a:highlight>
                  <a:srgbClr val="2B2B2B"/>
                </a:highlight>
                <a:latin typeface="Arial"/>
                <a:ea typeface="Arial"/>
                <a:cs typeface="Arial"/>
                <a:sym typeface="Arial"/>
              </a:rPr>
              <a:t>[p0]</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CC7832"/>
                </a:solidFill>
                <a:highlight>
                  <a:srgbClr val="2B2B2B"/>
                </a:highlight>
                <a:latin typeface="Arial"/>
                <a:ea typeface="Arial"/>
                <a:cs typeface="Arial"/>
                <a:sym typeface="Arial"/>
              </a:rPr>
              <a:t>fun </a:t>
            </a:r>
            <a:r>
              <a:rPr lang="ko" sz="900">
                <a:solidFill>
                  <a:srgbClr val="FFC66D"/>
                </a:solidFill>
                <a:highlight>
                  <a:srgbClr val="2B2B2B"/>
                </a:highlight>
                <a:latin typeface="Arial"/>
                <a:ea typeface="Arial"/>
                <a:cs typeface="Arial"/>
                <a:sym typeface="Arial"/>
              </a:rPr>
              <a:t>addFragment</a:t>
            </a:r>
            <a:r>
              <a:rPr lang="ko" sz="900">
                <a:solidFill>
                  <a:srgbClr val="A9B7C6"/>
                </a:solidFill>
                <a:highlight>
                  <a:srgbClr val="2B2B2B"/>
                </a:highlight>
                <a:latin typeface="Arial"/>
                <a:ea typeface="Arial"/>
                <a:cs typeface="Arial"/>
                <a:sym typeface="Arial"/>
              </a:rPr>
              <a:t>(f: Fragment){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mFragment</a:t>
            </a:r>
            <a:r>
              <a:rPr lang="ko" sz="900">
                <a:solidFill>
                  <a:srgbClr val="A9B7C6"/>
                </a:solidFill>
                <a:highlight>
                  <a:srgbClr val="2B2B2B"/>
                </a:highlight>
                <a:latin typeface="Arial"/>
                <a:ea typeface="Arial"/>
                <a:cs typeface="Arial"/>
                <a:sym typeface="Arial"/>
              </a:rPr>
              <a:t>.add(f)</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   }</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A9B7C6"/>
                </a:solidFill>
                <a:highlight>
                  <a:srgbClr val="2B2B2B"/>
                </a:highlight>
                <a:latin typeface="Arial"/>
                <a:ea typeface="Arial"/>
                <a:cs typeface="Arial"/>
                <a:sym typeface="Arial"/>
              </a:rPr>
              <a:t>}</a:t>
            </a:r>
            <a:endParaRPr sz="9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endParaRPr sz="900">
              <a:solidFill>
                <a:srgbClr val="CC7832"/>
              </a:solidFill>
              <a:highlight>
                <a:srgbClr val="2B2B2B"/>
              </a:highlight>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02"/>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Fragment</a:t>
            </a:r>
            <a:endParaRPr/>
          </a:p>
        </p:txBody>
      </p:sp>
      <p:sp>
        <p:nvSpPr>
          <p:cNvPr id="932" name="Google Shape;932;p102"/>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Fragment 활용하기</a:t>
            </a:r>
            <a:endParaRPr/>
          </a:p>
          <a:p>
            <a:pPr marL="914400" marR="0" lvl="1" indent="-317500" algn="l" rtl="0">
              <a:lnSpc>
                <a:spcPct val="115000"/>
              </a:lnSpc>
              <a:spcBef>
                <a:spcPts val="0"/>
              </a:spcBef>
              <a:spcAft>
                <a:spcPts val="0"/>
              </a:spcAft>
              <a:buClr>
                <a:schemeClr val="dk2"/>
              </a:buClr>
              <a:buSzPts val="1400"/>
              <a:buFont typeface="Nanum Gothic"/>
              <a:buChar char="○"/>
            </a:pPr>
            <a:r>
              <a:rPr lang="ko"/>
              <a:t>프로젝트 생성</a:t>
            </a:r>
            <a:endParaRPr/>
          </a:p>
          <a:p>
            <a:pPr marL="1371600" marR="0" lvl="2" indent="-304800" algn="l" rtl="0">
              <a:lnSpc>
                <a:spcPct val="115000"/>
              </a:lnSpc>
              <a:spcBef>
                <a:spcPts val="0"/>
              </a:spcBef>
              <a:spcAft>
                <a:spcPts val="0"/>
              </a:spcAft>
              <a:buSzPts val="1200"/>
              <a:buChar char="■"/>
            </a:pPr>
            <a:r>
              <a:rPr lang="ko"/>
              <a:t>MainActivity.kt</a:t>
            </a:r>
            <a:endParaRPr/>
          </a:p>
          <a:p>
            <a:pPr marL="1828800" marR="0" lvl="3" indent="-304800" algn="l" rtl="0">
              <a:lnSpc>
                <a:spcPct val="115000"/>
              </a:lnSpc>
              <a:spcBef>
                <a:spcPts val="0"/>
              </a:spcBef>
              <a:spcAft>
                <a:spcPts val="0"/>
              </a:spcAft>
              <a:buSzPts val="1200"/>
              <a:buChar char="●"/>
            </a:pPr>
            <a:r>
              <a:rPr lang="ko"/>
              <a:t>ViewPager는 ListView 처럼 Fragment를 관리해주는데, 좌우로 스크롤된다.</a:t>
            </a:r>
            <a:endParaRPr/>
          </a:p>
          <a:p>
            <a:pPr marL="1828800" marR="0" lvl="3" indent="-304800" algn="l" rtl="0">
              <a:lnSpc>
                <a:spcPct val="115000"/>
              </a:lnSpc>
              <a:spcBef>
                <a:spcPts val="0"/>
              </a:spcBef>
              <a:spcAft>
                <a:spcPts val="0"/>
              </a:spcAft>
              <a:buSzPts val="1200"/>
              <a:buChar char="●"/>
            </a:pPr>
            <a:r>
              <a:rPr lang="ko"/>
              <a:t>FragmentPagerAdapter 클래스를 ListView처럼 사용할 수 있다.</a:t>
            </a:r>
            <a:endParaRPr/>
          </a:p>
        </p:txBody>
      </p:sp>
      <p:sp>
        <p:nvSpPr>
          <p:cNvPr id="933" name="Google Shape;933;p10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77</a:t>
            </a:fld>
            <a:endParaRPr/>
          </a:p>
        </p:txBody>
      </p:sp>
      <p:graphicFrame>
        <p:nvGraphicFramePr>
          <p:cNvPr id="934" name="Google Shape;934;p102"/>
          <p:cNvGraphicFramePr/>
          <p:nvPr/>
        </p:nvGraphicFramePr>
        <p:xfrm>
          <a:off x="123300" y="2383500"/>
          <a:ext cx="3000000" cy="3000000"/>
        </p:xfrm>
        <a:graphic>
          <a:graphicData uri="http://schemas.openxmlformats.org/drawingml/2006/table">
            <a:tbl>
              <a:tblPr>
                <a:noFill/>
                <a:tableStyleId>{88B123CF-D1D6-4482-BBFA-B40B77DD781F}</a:tableStyleId>
              </a:tblPr>
              <a:tblGrid>
                <a:gridCol w="2391100">
                  <a:extLst>
                    <a:ext uri="{9D8B030D-6E8A-4147-A177-3AD203B41FA5}">
                      <a16:colId xmlns:a16="http://schemas.microsoft.com/office/drawing/2014/main" val="20000"/>
                    </a:ext>
                  </a:extLst>
                </a:gridCol>
                <a:gridCol w="4922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ko" sz="1000">
                          <a:latin typeface="Nanum Gothic"/>
                          <a:ea typeface="Nanum Gothic"/>
                          <a:cs typeface="Nanum Gothic"/>
                          <a:sym typeface="Nanum Gothic"/>
                        </a:rPr>
                        <a:t>클래스/메소드</a:t>
                      </a:r>
                      <a:endParaRPr sz="1000">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sz="1000">
                          <a:latin typeface="Nanum Gothic"/>
                          <a:ea typeface="Nanum Gothic"/>
                          <a:cs typeface="Nanum Gothic"/>
                          <a:sym typeface="Nanum Gothic"/>
                        </a:rPr>
                        <a:t>설명</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 sz="1000">
                          <a:latin typeface="Nanum Gothic"/>
                          <a:ea typeface="Nanum Gothic"/>
                          <a:cs typeface="Nanum Gothic"/>
                          <a:sym typeface="Nanum Gothic"/>
                        </a:rPr>
                        <a:t>ViewPager/</a:t>
                      </a:r>
                      <a:endParaRPr sz="1000">
                        <a:latin typeface="Nanum Gothic"/>
                        <a:ea typeface="Nanum Gothic"/>
                        <a:cs typeface="Nanum Gothic"/>
                        <a:sym typeface="Nanum Gothic"/>
                      </a:endParaRPr>
                    </a:p>
                    <a:p>
                      <a:pPr marL="0" lvl="0" indent="0" algn="l" rtl="0">
                        <a:spcBef>
                          <a:spcPts val="0"/>
                        </a:spcBef>
                        <a:spcAft>
                          <a:spcPts val="0"/>
                        </a:spcAft>
                        <a:buNone/>
                      </a:pPr>
                      <a:r>
                        <a:rPr lang="ko" sz="1000">
                          <a:latin typeface="Nanum Gothic"/>
                          <a:ea typeface="Nanum Gothic"/>
                          <a:cs typeface="Nanum Gothic"/>
                          <a:sym typeface="Nanum Gothic"/>
                        </a:rPr>
                        <a:t>adapter</a:t>
                      </a:r>
                      <a:endParaRPr sz="1000">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sz="1000">
                          <a:latin typeface="Nanum Gothic"/>
                          <a:ea typeface="Nanum Gothic"/>
                          <a:cs typeface="Nanum Gothic"/>
                          <a:sym typeface="Nanum Gothic"/>
                        </a:rPr>
                        <a:t>ViewPager의 adapter 클래스를 설정한다.</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ko" sz="1000">
                          <a:latin typeface="Nanum Gothic"/>
                          <a:ea typeface="Nanum Gothic"/>
                          <a:cs typeface="Nanum Gothic"/>
                          <a:sym typeface="Nanum Gothic"/>
                        </a:rPr>
                        <a:t>FragmentPagerAdapter/</a:t>
                      </a:r>
                      <a:endParaRPr sz="1000">
                        <a:latin typeface="Nanum Gothic"/>
                        <a:ea typeface="Nanum Gothic"/>
                        <a:cs typeface="Nanum Gothic"/>
                        <a:sym typeface="Nanum Gothic"/>
                      </a:endParaRPr>
                    </a:p>
                    <a:p>
                      <a:pPr marL="0" lvl="0" indent="0" algn="l" rtl="0">
                        <a:spcBef>
                          <a:spcPts val="0"/>
                        </a:spcBef>
                        <a:spcAft>
                          <a:spcPts val="0"/>
                        </a:spcAft>
                        <a:buNone/>
                      </a:pPr>
                      <a:r>
                        <a:rPr lang="ko" sz="1000">
                          <a:latin typeface="Nanum Gothic"/>
                          <a:ea typeface="Nanum Gothic"/>
                          <a:cs typeface="Nanum Gothic"/>
                          <a:sym typeface="Nanum Gothic"/>
                        </a:rPr>
                        <a:t>getItem</a:t>
                      </a:r>
                      <a:endParaRPr sz="1000">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sz="1000">
                          <a:latin typeface="Nanum Gothic"/>
                          <a:ea typeface="Nanum Gothic"/>
                          <a:cs typeface="Nanum Gothic"/>
                          <a:sym typeface="Nanum Gothic"/>
                        </a:rPr>
                        <a:t>index를 기준으로 그 Fragment를 반환한다.</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ko" sz="1000">
                          <a:latin typeface="Nanum Gothic"/>
                          <a:ea typeface="Nanum Gothic"/>
                          <a:cs typeface="Nanum Gothic"/>
                          <a:sym typeface="Nanum Gothic"/>
                        </a:rPr>
                        <a:t>FragmentPagerAdapter/</a:t>
                      </a:r>
                      <a:endParaRPr sz="1000">
                        <a:latin typeface="Nanum Gothic"/>
                        <a:ea typeface="Nanum Gothic"/>
                        <a:cs typeface="Nanum Gothic"/>
                        <a:sym typeface="Nanum Gothic"/>
                      </a:endParaRPr>
                    </a:p>
                    <a:p>
                      <a:pPr marL="0" lvl="0" indent="0" algn="l" rtl="0">
                        <a:spcBef>
                          <a:spcPts val="0"/>
                        </a:spcBef>
                        <a:spcAft>
                          <a:spcPts val="0"/>
                        </a:spcAft>
                        <a:buNone/>
                      </a:pPr>
                      <a:r>
                        <a:rPr lang="ko" sz="1000">
                          <a:latin typeface="Nanum Gothic"/>
                          <a:ea typeface="Nanum Gothic"/>
                          <a:cs typeface="Nanum Gothic"/>
                          <a:sym typeface="Nanum Gothic"/>
                        </a:rPr>
                        <a:t>getCount</a:t>
                      </a:r>
                      <a:endParaRPr sz="1000">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sz="1000">
                          <a:latin typeface="Nanum Gothic"/>
                          <a:ea typeface="Nanum Gothic"/>
                          <a:cs typeface="Nanum Gothic"/>
                          <a:sym typeface="Nanum Gothic"/>
                        </a:rPr>
                        <a:t>Fragment의 개수를 반환한다.</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ko" sz="1000">
                          <a:latin typeface="Nanum Gothic"/>
                          <a:ea typeface="Nanum Gothic"/>
                          <a:cs typeface="Nanum Gothic"/>
                          <a:sym typeface="Nanum Gothic"/>
                        </a:rPr>
                        <a:t>Fragment/arguments</a:t>
                      </a:r>
                      <a:endParaRPr sz="1000">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sz="1000">
                          <a:latin typeface="Nanum Gothic"/>
                          <a:ea typeface="Nanum Gothic"/>
                          <a:cs typeface="Nanum Gothic"/>
                          <a:sym typeface="Nanum Gothic"/>
                        </a:rPr>
                        <a:t>Fragment에 Bundle 객체를 넘겨준다.</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ko" sz="1000">
                          <a:latin typeface="Nanum Gothic"/>
                          <a:ea typeface="Nanum Gothic"/>
                          <a:cs typeface="Nanum Gothic"/>
                          <a:sym typeface="Nanum Gothic"/>
                        </a:rPr>
                        <a:t>Bundle/putString</a:t>
                      </a:r>
                      <a:endParaRPr sz="1000">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sz="1000">
                          <a:latin typeface="Nanum Gothic"/>
                          <a:ea typeface="Nanum Gothic"/>
                          <a:cs typeface="Nanum Gothic"/>
                          <a:sym typeface="Nanum Gothic"/>
                        </a:rPr>
                        <a:t>Bundle에 문자열 값을 저장한다.</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ko" sz="1000">
                          <a:latin typeface="Nanum Gothic"/>
                          <a:ea typeface="Nanum Gothic"/>
                          <a:cs typeface="Nanum Gothic"/>
                          <a:sym typeface="Nanum Gothic"/>
                        </a:rPr>
                        <a:t>Bundle/putInt</a:t>
                      </a:r>
                      <a:endParaRPr sz="1000">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sz="1000">
                          <a:latin typeface="Nanum Gothic"/>
                          <a:ea typeface="Nanum Gothic"/>
                          <a:cs typeface="Nanum Gothic"/>
                          <a:sym typeface="Nanum Gothic"/>
                        </a:rPr>
                        <a:t>Bundle에 정수형 값을 저장한다.</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03"/>
          <p:cNvSpPr txBox="1"/>
          <p:nvPr/>
        </p:nvSpPr>
        <p:spPr>
          <a:xfrm>
            <a:off x="3300" y="2371225"/>
            <a:ext cx="3968100" cy="3000000"/>
          </a:xfrm>
          <a:prstGeom prst="rect">
            <a:avLst/>
          </a:prstGeom>
          <a:noFill/>
          <a:ln>
            <a:noFill/>
          </a:ln>
        </p:spPr>
        <p:txBody>
          <a:bodyPr spcFirstLastPara="1" wrap="square" lIns="91425" tIns="91425" rIns="91425" bIns="91425" anchor="t" anchorCtr="0">
            <a:noAutofit/>
          </a:bodyPr>
          <a:lstStyle/>
          <a:p>
            <a:pPr marL="1371600" lvl="2"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예제 1. 사운드 녹음 앱</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activity_main.xml</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t>
            </a:r>
            <a:endParaRPr sz="1200">
              <a:solidFill>
                <a:schemeClr val="dk2"/>
              </a:solidFill>
              <a:latin typeface="Nanum Gothic"/>
              <a:ea typeface="Nanum Gothic"/>
              <a:cs typeface="Nanum Gothic"/>
              <a:sym typeface="Nanum Gothic"/>
            </a:endParaRPr>
          </a:p>
          <a:p>
            <a:pPr marL="1828800" lvl="0" indent="0" algn="l" rtl="0">
              <a:lnSpc>
                <a:spcPct val="115000"/>
              </a:lnSpc>
              <a:spcBef>
                <a:spcPts val="1600"/>
              </a:spcBef>
              <a:spcAft>
                <a:spcPts val="0"/>
              </a:spcAft>
              <a:buNone/>
            </a:pPr>
            <a:endParaRPr sz="1200">
              <a:solidFill>
                <a:schemeClr val="dk2"/>
              </a:solidFill>
              <a:latin typeface="Nanum Gothic"/>
              <a:ea typeface="Nanum Gothic"/>
              <a:cs typeface="Nanum Gothic"/>
              <a:sym typeface="Nanum Gothic"/>
            </a:endParaRPr>
          </a:p>
          <a:p>
            <a:pPr marL="1828800" lvl="0" indent="0" algn="l" rtl="0">
              <a:lnSpc>
                <a:spcPct val="115000"/>
              </a:lnSpc>
              <a:spcBef>
                <a:spcPts val="1600"/>
              </a:spcBef>
              <a:spcAft>
                <a:spcPts val="0"/>
              </a:spcAft>
              <a:buNone/>
            </a:pPr>
            <a:endParaRPr sz="1200">
              <a:solidFill>
                <a:schemeClr val="dk2"/>
              </a:solidFill>
              <a:latin typeface="Nanum Gothic"/>
              <a:ea typeface="Nanum Gothic"/>
              <a:cs typeface="Nanum Gothic"/>
              <a:sym typeface="Nanum Gothic"/>
            </a:endParaRPr>
          </a:p>
          <a:p>
            <a:pPr marL="1828800" lvl="0" indent="0" algn="l" rtl="0">
              <a:lnSpc>
                <a:spcPct val="115000"/>
              </a:lnSpc>
              <a:spcBef>
                <a:spcPts val="1600"/>
              </a:spcBef>
              <a:spcAft>
                <a:spcPts val="0"/>
              </a:spcAft>
              <a:buNone/>
            </a:pPr>
            <a:endParaRPr sz="1200">
              <a:solidFill>
                <a:schemeClr val="dk2"/>
              </a:solidFill>
              <a:latin typeface="Nanum Gothic"/>
              <a:ea typeface="Nanum Gothic"/>
              <a:cs typeface="Nanum Gothic"/>
              <a:sym typeface="Nanum Gothic"/>
            </a:endParaRPr>
          </a:p>
          <a:p>
            <a:pPr marL="1828800" lvl="0" indent="0" algn="l" rtl="0">
              <a:lnSpc>
                <a:spcPct val="115000"/>
              </a:lnSpc>
              <a:spcBef>
                <a:spcPts val="1600"/>
              </a:spcBef>
              <a:spcAft>
                <a:spcPts val="0"/>
              </a:spcAft>
              <a:buNone/>
            </a:pPr>
            <a:endParaRPr sz="1200">
              <a:solidFill>
                <a:schemeClr val="dk2"/>
              </a:solidFill>
              <a:latin typeface="Nanum Gothic"/>
              <a:ea typeface="Nanum Gothic"/>
              <a:cs typeface="Nanum Gothic"/>
              <a:sym typeface="Nanum Gothic"/>
            </a:endParaRPr>
          </a:p>
          <a:p>
            <a:pPr marL="1828800" lvl="0" indent="0" algn="l" rtl="0">
              <a:lnSpc>
                <a:spcPct val="115000"/>
              </a:lnSpc>
              <a:spcBef>
                <a:spcPts val="1600"/>
              </a:spcBef>
              <a:spcAft>
                <a:spcPts val="0"/>
              </a:spcAft>
              <a:buNone/>
            </a:pPr>
            <a:endParaRPr sz="1200">
              <a:solidFill>
                <a:schemeClr val="dk2"/>
              </a:solidFill>
              <a:latin typeface="Nanum Gothic"/>
              <a:ea typeface="Nanum Gothic"/>
              <a:cs typeface="Nanum Gothic"/>
              <a:sym typeface="Nanum Gothic"/>
            </a:endParaRPr>
          </a:p>
          <a:p>
            <a:pPr marL="1828800" lvl="3" indent="-304800" algn="l" rtl="0">
              <a:lnSpc>
                <a:spcPct val="115000"/>
              </a:lnSpc>
              <a:spcBef>
                <a:spcPts val="1600"/>
              </a:spcBef>
              <a:spcAft>
                <a:spcPts val="0"/>
              </a:spcAft>
              <a:buClr>
                <a:schemeClr val="dk2"/>
              </a:buClr>
              <a:buSzPts val="1200"/>
              <a:buFont typeface="Nanum Gothic"/>
              <a:buChar char="●"/>
            </a:pPr>
            <a:r>
              <a:rPr lang="ko" sz="1200">
                <a:solidFill>
                  <a:schemeClr val="dk2"/>
                </a:solidFill>
                <a:latin typeface="Nanum Gothic"/>
                <a:ea typeface="Nanum Gothic"/>
                <a:cs typeface="Nanum Gothic"/>
                <a:sym typeface="Nanum Gothic"/>
              </a:rPr>
              <a:t> AndroidManifest.xml</a:t>
            </a:r>
            <a:endParaRPr sz="1200">
              <a:solidFill>
                <a:schemeClr val="dk2"/>
              </a:solidFill>
              <a:latin typeface="Nanum Gothic"/>
              <a:ea typeface="Nanum Gothic"/>
              <a:cs typeface="Nanum Gothic"/>
              <a:sym typeface="Nanum Gothic"/>
            </a:endParaRPr>
          </a:p>
        </p:txBody>
      </p:sp>
      <p:sp>
        <p:nvSpPr>
          <p:cNvPr id="940" name="Google Shape;940;p103"/>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음성 녹음 기능 및 실행</a:t>
            </a:r>
            <a:endParaRPr/>
          </a:p>
        </p:txBody>
      </p:sp>
      <p:sp>
        <p:nvSpPr>
          <p:cNvPr id="941" name="Google Shape;941;p103"/>
          <p:cNvSpPr txBox="1">
            <a:spLocks noGrp="1"/>
          </p:cNvSpPr>
          <p:nvPr>
            <p:ph type="body" idx="1"/>
          </p:nvPr>
        </p:nvSpPr>
        <p:spPr>
          <a:xfrm>
            <a:off x="0" y="984325"/>
            <a:ext cx="7302300" cy="1386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사운드 녹음 및 플레이</a:t>
            </a:r>
            <a:endParaRPr/>
          </a:p>
          <a:p>
            <a:pPr marL="914400" marR="0" lvl="1" indent="-317500" algn="l" rtl="0">
              <a:lnSpc>
                <a:spcPct val="115000"/>
              </a:lnSpc>
              <a:spcBef>
                <a:spcPts val="0"/>
              </a:spcBef>
              <a:spcAft>
                <a:spcPts val="0"/>
              </a:spcAft>
              <a:buClr>
                <a:schemeClr val="dk2"/>
              </a:buClr>
              <a:buSzPts val="1400"/>
              <a:buFont typeface="Dotum"/>
              <a:buChar char="○"/>
            </a:pPr>
            <a:r>
              <a:rPr lang="ko"/>
              <a:t>녹음하기</a:t>
            </a:r>
            <a:endParaRPr/>
          </a:p>
          <a:p>
            <a:pPr marL="1371600" marR="0" lvl="2" indent="-304800" algn="l" rtl="0">
              <a:lnSpc>
                <a:spcPct val="115000"/>
              </a:lnSpc>
              <a:spcBef>
                <a:spcPts val="0"/>
              </a:spcBef>
              <a:spcAft>
                <a:spcPts val="0"/>
              </a:spcAft>
              <a:buSzPts val="1200"/>
              <a:buChar char="■"/>
            </a:pPr>
            <a:r>
              <a:rPr lang="ko"/>
              <a:t>안드로이드에서 사운드를 녹음하거나 음원을 플레이하려면 MediaRecoder와 MediaPlayer를 사용한다.</a:t>
            </a:r>
            <a:endParaRPr/>
          </a:p>
          <a:p>
            <a:pPr marL="1371600" marR="0" lvl="2" indent="-304800" algn="l" rtl="0">
              <a:lnSpc>
                <a:spcPct val="115000"/>
              </a:lnSpc>
              <a:spcBef>
                <a:spcPts val="0"/>
              </a:spcBef>
              <a:spcAft>
                <a:spcPts val="0"/>
              </a:spcAft>
              <a:buSzPts val="1200"/>
              <a:buChar char="■"/>
            </a:pPr>
            <a:r>
              <a:rPr lang="ko"/>
              <a:t>간단하게 사운드를 녹음하고 플레이 할 수 있는 앱을 만들어보자.</a:t>
            </a:r>
            <a:endParaRPr/>
          </a:p>
          <a:p>
            <a:pPr marL="0" marR="0" lvl="0" indent="0" algn="l" rtl="0">
              <a:lnSpc>
                <a:spcPct val="115000"/>
              </a:lnSpc>
              <a:spcBef>
                <a:spcPts val="1600"/>
              </a:spcBef>
              <a:spcAft>
                <a:spcPts val="1600"/>
              </a:spcAft>
              <a:buNone/>
            </a:pPr>
            <a:endParaRPr/>
          </a:p>
        </p:txBody>
      </p:sp>
      <p:sp>
        <p:nvSpPr>
          <p:cNvPr id="942" name="Google Shape;942;p103"/>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78</a:t>
            </a:fld>
            <a:endParaRPr sz="1000"/>
          </a:p>
        </p:txBody>
      </p:sp>
      <p:pic>
        <p:nvPicPr>
          <p:cNvPr id="943" name="Google Shape;943;p103"/>
          <p:cNvPicPr preferRelativeResize="0"/>
          <p:nvPr/>
        </p:nvPicPr>
        <p:blipFill>
          <a:blip r:embed="rId3">
            <a:alphaModFix/>
          </a:blip>
          <a:stretch>
            <a:fillRect/>
          </a:stretch>
        </p:blipFill>
        <p:spPr>
          <a:xfrm>
            <a:off x="1077884" y="2468923"/>
            <a:ext cx="265498" cy="265498"/>
          </a:xfrm>
          <a:prstGeom prst="rect">
            <a:avLst/>
          </a:prstGeom>
          <a:noFill/>
          <a:ln>
            <a:noFill/>
          </a:ln>
        </p:spPr>
      </p:pic>
      <p:pic>
        <p:nvPicPr>
          <p:cNvPr id="944" name="Google Shape;944;p103"/>
          <p:cNvPicPr preferRelativeResize="0"/>
          <p:nvPr/>
        </p:nvPicPr>
        <p:blipFill>
          <a:blip r:embed="rId4">
            <a:alphaModFix/>
          </a:blip>
          <a:stretch>
            <a:fillRect/>
          </a:stretch>
        </p:blipFill>
        <p:spPr>
          <a:xfrm>
            <a:off x="3300" y="2971025"/>
            <a:ext cx="3231500" cy="2813875"/>
          </a:xfrm>
          <a:prstGeom prst="rect">
            <a:avLst/>
          </a:prstGeom>
          <a:noFill/>
          <a:ln>
            <a:noFill/>
          </a:ln>
        </p:spPr>
      </p:pic>
      <p:sp>
        <p:nvSpPr>
          <p:cNvPr id="945" name="Google Shape;945;p103"/>
          <p:cNvSpPr txBox="1">
            <a:spLocks noGrp="1"/>
          </p:cNvSpPr>
          <p:nvPr>
            <p:ph type="body" idx="2"/>
          </p:nvPr>
        </p:nvSpPr>
        <p:spPr>
          <a:xfrm>
            <a:off x="3306600" y="2396850"/>
            <a:ext cx="4253400" cy="5570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a:t>
            </a:r>
            <a:r>
              <a:rPr lang="ko" sz="900">
                <a:solidFill>
                  <a:srgbClr val="BABABA"/>
                </a:solidFill>
                <a:highlight>
                  <a:srgbClr val="2B2B2B"/>
                </a:highlight>
                <a:latin typeface="Arial"/>
                <a:ea typeface="Arial"/>
                <a:cs typeface="Arial"/>
                <a:sym typeface="Arial"/>
              </a:rPr>
              <a:t>xml version=</a:t>
            </a:r>
            <a:r>
              <a:rPr lang="ko" sz="900">
                <a:solidFill>
                  <a:srgbClr val="6A8759"/>
                </a:solidFill>
                <a:highlight>
                  <a:srgbClr val="2B2B2B"/>
                </a:highlight>
                <a:latin typeface="Arial"/>
                <a:ea typeface="Arial"/>
                <a:cs typeface="Arial"/>
                <a:sym typeface="Arial"/>
              </a:rPr>
              <a:t>"1.0" </a:t>
            </a:r>
            <a:r>
              <a:rPr lang="ko" sz="900">
                <a:solidFill>
                  <a:srgbClr val="BABABA"/>
                </a:solidFill>
                <a:highlight>
                  <a:srgbClr val="2B2B2B"/>
                </a:highlight>
                <a:latin typeface="Arial"/>
                <a:ea typeface="Arial"/>
                <a:cs typeface="Arial"/>
                <a:sym typeface="Arial"/>
              </a:rPr>
              <a:t>encoding=</a:t>
            </a:r>
            <a:r>
              <a:rPr lang="ko" sz="900">
                <a:solidFill>
                  <a:srgbClr val="6A8759"/>
                </a:solidFill>
                <a:highlight>
                  <a:srgbClr val="2B2B2B"/>
                </a:highlight>
                <a:latin typeface="Arial"/>
                <a:ea typeface="Arial"/>
                <a:cs typeface="Arial"/>
                <a:sym typeface="Arial"/>
              </a:rPr>
              <a:t>"utf-8"</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&lt;android.support.constraint.ConstraintLayout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"http://schemas.android.com/apk/res/android"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"http://schemas.android.com/tools"</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"http://schemas.android.com/apk/res-auto"</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:context=</a:t>
            </a:r>
            <a:r>
              <a:rPr lang="ko" sz="900">
                <a:solidFill>
                  <a:srgbClr val="6A8759"/>
                </a:solidFill>
                <a:highlight>
                  <a:srgbClr val="2B2B2B"/>
                </a:highlight>
                <a:latin typeface="Arial"/>
                <a:ea typeface="Arial"/>
                <a:cs typeface="Arial"/>
                <a:sym typeface="Arial"/>
              </a:rPr>
              <a:t>".MainActivity"</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&lt;Button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"@+id/btnRecord"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:layout_marginBottom=</a:t>
            </a:r>
            <a:r>
              <a:rPr lang="ko" sz="900">
                <a:solidFill>
                  <a:srgbClr val="6A8759"/>
                </a:solidFill>
                <a:highlight>
                  <a:srgbClr val="2B2B2B"/>
                </a:highlight>
                <a:latin typeface="Arial"/>
                <a:ea typeface="Arial"/>
                <a:cs typeface="Arial"/>
                <a:sym typeface="Arial"/>
              </a:rPr>
              <a:t>"464dp"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 = </a:t>
            </a:r>
            <a:r>
              <a:rPr lang="ko" sz="900">
                <a:solidFill>
                  <a:srgbClr val="6A8759"/>
                </a:solidFill>
                <a:highlight>
                  <a:srgbClr val="2B2B2B"/>
                </a:highlight>
                <a:latin typeface="Arial"/>
                <a:ea typeface="Arial"/>
                <a:cs typeface="Arial"/>
                <a:sym typeface="Arial"/>
              </a:rPr>
              <a:t>"녹음 시작"</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:layout_constraintBottom_toBottomOf=</a:t>
            </a:r>
            <a:r>
              <a:rPr lang="ko" sz="900">
                <a:solidFill>
                  <a:srgbClr val="6A8759"/>
                </a:solidFill>
                <a:highlight>
                  <a:srgbClr val="2B2B2B"/>
                </a:highlight>
                <a:latin typeface="Arial"/>
                <a:ea typeface="Arial"/>
                <a:cs typeface="Arial"/>
                <a:sym typeface="Arial"/>
              </a:rPr>
              <a:t>"parent"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:layout_editor_absoluteX=</a:t>
            </a:r>
            <a:r>
              <a:rPr lang="ko" sz="900">
                <a:solidFill>
                  <a:srgbClr val="6A8759"/>
                </a:solidFill>
                <a:highlight>
                  <a:srgbClr val="2B2B2B"/>
                </a:highlight>
                <a:latin typeface="Arial"/>
                <a:ea typeface="Arial"/>
                <a:cs typeface="Arial"/>
                <a:sym typeface="Arial"/>
              </a:rPr>
              <a:t>"16dp"</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&lt;Button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"@+id/btnRecordSave"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:layout_marginBottom=</a:t>
            </a:r>
            <a:r>
              <a:rPr lang="ko" sz="900">
                <a:solidFill>
                  <a:srgbClr val="6A8759"/>
                </a:solidFill>
                <a:highlight>
                  <a:srgbClr val="2B2B2B"/>
                </a:highlight>
                <a:latin typeface="Arial"/>
                <a:ea typeface="Arial"/>
                <a:cs typeface="Arial"/>
                <a:sym typeface="Arial"/>
              </a:rPr>
              <a:t>"120dp"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:layout_marginTop=</a:t>
            </a:r>
            <a:r>
              <a:rPr lang="ko" sz="900">
                <a:solidFill>
                  <a:srgbClr val="6A8759"/>
                </a:solidFill>
                <a:highlight>
                  <a:srgbClr val="2B2B2B"/>
                </a:highlight>
                <a:latin typeface="Arial"/>
                <a:ea typeface="Arial"/>
                <a:cs typeface="Arial"/>
                <a:sym typeface="Arial"/>
              </a:rPr>
              <a:t>"8dp"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 = </a:t>
            </a:r>
            <a:r>
              <a:rPr lang="ko" sz="900">
                <a:solidFill>
                  <a:srgbClr val="6A8759"/>
                </a:solidFill>
                <a:highlight>
                  <a:srgbClr val="2B2B2B"/>
                </a:highlight>
                <a:latin typeface="Arial"/>
                <a:ea typeface="Arial"/>
                <a:cs typeface="Arial"/>
                <a:sym typeface="Arial"/>
              </a:rPr>
              <a:t>"녹음 저장"</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:layout_constraintBottom_toBottomOf=</a:t>
            </a:r>
            <a:r>
              <a:rPr lang="ko" sz="900">
                <a:solidFill>
                  <a:srgbClr val="6A8759"/>
                </a:solidFill>
                <a:highlight>
                  <a:srgbClr val="2B2B2B"/>
                </a:highlight>
                <a:latin typeface="Arial"/>
                <a:ea typeface="Arial"/>
                <a:cs typeface="Arial"/>
                <a:sym typeface="Arial"/>
              </a:rPr>
              <a:t>"parent"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:layout_constraintTop_toBottomOf=</a:t>
            </a:r>
            <a:r>
              <a:rPr lang="ko" sz="900">
                <a:solidFill>
                  <a:srgbClr val="6A8759"/>
                </a:solidFill>
                <a:highlight>
                  <a:srgbClr val="2B2B2B"/>
                </a:highlight>
                <a:latin typeface="Arial"/>
                <a:ea typeface="Arial"/>
                <a:cs typeface="Arial"/>
                <a:sym typeface="Arial"/>
              </a:rPr>
              <a:t>"@id/btnRecord"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:layout_constraintVertical_bias=</a:t>
            </a:r>
            <a:r>
              <a:rPr lang="ko" sz="900">
                <a:solidFill>
                  <a:srgbClr val="6A8759"/>
                </a:solidFill>
                <a:highlight>
                  <a:srgbClr val="2B2B2B"/>
                </a:highlight>
                <a:latin typeface="Arial"/>
                <a:ea typeface="Arial"/>
                <a:cs typeface="Arial"/>
                <a:sym typeface="Arial"/>
              </a:rPr>
              <a:t>"0.003"</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:layout_editor_absoluteX=</a:t>
            </a:r>
            <a:r>
              <a:rPr lang="ko" sz="900">
                <a:solidFill>
                  <a:srgbClr val="6A8759"/>
                </a:solidFill>
                <a:highlight>
                  <a:srgbClr val="2B2B2B"/>
                </a:highlight>
                <a:latin typeface="Arial"/>
                <a:ea typeface="Arial"/>
                <a:cs typeface="Arial"/>
                <a:sym typeface="Arial"/>
              </a:rPr>
              <a:t>"0dp"</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&lt;Button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"@+id/btnPlay"</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:layout_marginBottom=</a:t>
            </a:r>
            <a:r>
              <a:rPr lang="ko" sz="900">
                <a:solidFill>
                  <a:srgbClr val="6A8759"/>
                </a:solidFill>
                <a:highlight>
                  <a:srgbClr val="2B2B2B"/>
                </a:highlight>
                <a:latin typeface="Arial"/>
                <a:ea typeface="Arial"/>
                <a:cs typeface="Arial"/>
                <a:sym typeface="Arial"/>
              </a:rPr>
              <a:t>"8dp"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:layout_marginTop=</a:t>
            </a:r>
            <a:r>
              <a:rPr lang="ko" sz="900">
                <a:solidFill>
                  <a:srgbClr val="6A8759"/>
                </a:solidFill>
                <a:highlight>
                  <a:srgbClr val="2B2B2B"/>
                </a:highlight>
                <a:latin typeface="Arial"/>
                <a:ea typeface="Arial"/>
                <a:cs typeface="Arial"/>
                <a:sym typeface="Arial"/>
              </a:rPr>
              <a:t>"8dp"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 = </a:t>
            </a:r>
            <a:r>
              <a:rPr lang="ko" sz="900">
                <a:solidFill>
                  <a:srgbClr val="6A8759"/>
                </a:solidFill>
                <a:highlight>
                  <a:srgbClr val="2B2B2B"/>
                </a:highlight>
                <a:latin typeface="Arial"/>
                <a:ea typeface="Arial"/>
                <a:cs typeface="Arial"/>
                <a:sym typeface="Arial"/>
              </a:rPr>
              <a:t>"녹음 플레이"</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:layout_constraintBottom_toBottomOf=</a:t>
            </a:r>
            <a:r>
              <a:rPr lang="ko" sz="900">
                <a:solidFill>
                  <a:srgbClr val="6A8759"/>
                </a:solidFill>
                <a:highlight>
                  <a:srgbClr val="2B2B2B"/>
                </a:highlight>
                <a:latin typeface="Arial"/>
                <a:ea typeface="Arial"/>
                <a:cs typeface="Arial"/>
                <a:sym typeface="Arial"/>
              </a:rPr>
              <a:t>"parent"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:layout_constraintTop_toBottomOf=</a:t>
            </a:r>
            <a:r>
              <a:rPr lang="ko" sz="900">
                <a:solidFill>
                  <a:srgbClr val="6A8759"/>
                </a:solidFill>
                <a:highlight>
                  <a:srgbClr val="2B2B2B"/>
                </a:highlight>
                <a:latin typeface="Arial"/>
                <a:ea typeface="Arial"/>
                <a:cs typeface="Arial"/>
                <a:sym typeface="Arial"/>
              </a:rPr>
              <a:t>"@id/btnRecordSave"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:layout_constraintVertical_bias=</a:t>
            </a:r>
            <a:r>
              <a:rPr lang="ko" sz="900">
                <a:solidFill>
                  <a:srgbClr val="6A8759"/>
                </a:solidFill>
                <a:highlight>
                  <a:srgbClr val="2B2B2B"/>
                </a:highlight>
                <a:latin typeface="Arial"/>
                <a:ea typeface="Arial"/>
                <a:cs typeface="Arial"/>
                <a:sym typeface="Arial"/>
              </a:rPr>
              <a:t>"0.0"</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:layout_editor_absoluteX=</a:t>
            </a:r>
            <a:r>
              <a:rPr lang="ko" sz="900">
                <a:solidFill>
                  <a:srgbClr val="6A8759"/>
                </a:solidFill>
                <a:highlight>
                  <a:srgbClr val="2B2B2B"/>
                </a:highlight>
                <a:latin typeface="Arial"/>
                <a:ea typeface="Arial"/>
                <a:cs typeface="Arial"/>
                <a:sym typeface="Arial"/>
              </a:rPr>
              <a:t>"0dp"</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&lt;/android.support.constraint.ConstraintLayout&gt;</a:t>
            </a:r>
            <a:endParaRPr sz="900">
              <a:solidFill>
                <a:srgbClr val="E8BF6A"/>
              </a:solidFill>
              <a:highlight>
                <a:srgbClr val="2B2B2B"/>
              </a:highlight>
              <a:latin typeface="Arial"/>
              <a:ea typeface="Arial"/>
              <a:cs typeface="Arial"/>
              <a:sym typeface="Arial"/>
            </a:endParaRPr>
          </a:p>
          <a:p>
            <a:pPr marL="0" lvl="0" indent="0" algn="l" rtl="0">
              <a:spcBef>
                <a:spcPts val="0"/>
              </a:spcBef>
              <a:spcAft>
                <a:spcPts val="1600"/>
              </a:spcAft>
              <a:buNone/>
            </a:pPr>
            <a:endParaRPr/>
          </a:p>
        </p:txBody>
      </p:sp>
      <p:sp>
        <p:nvSpPr>
          <p:cNvPr id="946" name="Google Shape;946;p103"/>
          <p:cNvSpPr txBox="1">
            <a:spLocks noGrp="1"/>
          </p:cNvSpPr>
          <p:nvPr>
            <p:ph type="body" idx="2"/>
          </p:nvPr>
        </p:nvSpPr>
        <p:spPr>
          <a:xfrm>
            <a:off x="-75" y="8301550"/>
            <a:ext cx="7560000" cy="312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&lt;?</a:t>
            </a:r>
            <a:r>
              <a:rPr lang="ko" sz="900">
                <a:solidFill>
                  <a:srgbClr val="BABABA"/>
                </a:solidFill>
                <a:highlight>
                  <a:srgbClr val="2B2B2B"/>
                </a:highlight>
                <a:latin typeface="Arial"/>
                <a:ea typeface="Arial"/>
                <a:cs typeface="Arial"/>
                <a:sym typeface="Arial"/>
              </a:rPr>
              <a:t>xml version=</a:t>
            </a:r>
            <a:r>
              <a:rPr lang="ko" sz="900">
                <a:solidFill>
                  <a:srgbClr val="6A8759"/>
                </a:solidFill>
                <a:highlight>
                  <a:srgbClr val="2B2B2B"/>
                </a:highlight>
                <a:latin typeface="Arial"/>
                <a:ea typeface="Arial"/>
                <a:cs typeface="Arial"/>
                <a:sym typeface="Arial"/>
              </a:rPr>
              <a:t>"1.0" </a:t>
            </a:r>
            <a:r>
              <a:rPr lang="ko" sz="900">
                <a:solidFill>
                  <a:srgbClr val="BABABA"/>
                </a:solidFill>
                <a:highlight>
                  <a:srgbClr val="2B2B2B"/>
                </a:highlight>
                <a:latin typeface="Arial"/>
                <a:ea typeface="Arial"/>
                <a:cs typeface="Arial"/>
                <a:sym typeface="Arial"/>
              </a:rPr>
              <a:t>encoding=</a:t>
            </a:r>
            <a:r>
              <a:rPr lang="ko" sz="900">
                <a:solidFill>
                  <a:srgbClr val="6A8759"/>
                </a:solidFill>
                <a:highlight>
                  <a:srgbClr val="2B2B2B"/>
                </a:highlight>
                <a:latin typeface="Arial"/>
                <a:ea typeface="Arial"/>
                <a:cs typeface="Arial"/>
                <a:sym typeface="Arial"/>
              </a:rPr>
              <a:t>"utf-8"</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&lt;manifest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"http://schemas.android.com/apk/res/android"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package=</a:t>
            </a:r>
            <a:r>
              <a:rPr lang="ko" sz="900">
                <a:solidFill>
                  <a:srgbClr val="6A8759"/>
                </a:solidFill>
                <a:highlight>
                  <a:srgbClr val="2B2B2B"/>
                </a:highlight>
                <a:latin typeface="Arial"/>
                <a:ea typeface="Arial"/>
                <a:cs typeface="Arial"/>
                <a:sym typeface="Arial"/>
              </a:rPr>
              <a:t>"com.example.soundrecoding"</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&lt;application</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:allowBackup=</a:t>
            </a:r>
            <a:r>
              <a:rPr lang="ko" sz="900">
                <a:solidFill>
                  <a:srgbClr val="6A8759"/>
                </a:solidFill>
                <a:highlight>
                  <a:srgbClr val="2B2B2B"/>
                </a:highlight>
                <a:latin typeface="Arial"/>
                <a:ea typeface="Arial"/>
                <a:cs typeface="Arial"/>
                <a:sym typeface="Arial"/>
              </a:rPr>
              <a:t>"true"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:icon=</a:t>
            </a:r>
            <a:r>
              <a:rPr lang="ko" sz="900">
                <a:solidFill>
                  <a:srgbClr val="6A8759"/>
                </a:solidFill>
                <a:highlight>
                  <a:srgbClr val="2B2B2B"/>
                </a:highlight>
                <a:latin typeface="Arial"/>
                <a:ea typeface="Arial"/>
                <a:cs typeface="Arial"/>
                <a:sym typeface="Arial"/>
              </a:rPr>
              <a:t>"@mipmap/ic_launcher"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:label=</a:t>
            </a:r>
            <a:r>
              <a:rPr lang="ko" sz="900">
                <a:solidFill>
                  <a:srgbClr val="6A8759"/>
                </a:solidFill>
                <a:highlight>
                  <a:srgbClr val="2B2B2B"/>
                </a:highlight>
                <a:latin typeface="Arial"/>
                <a:ea typeface="Arial"/>
                <a:cs typeface="Arial"/>
                <a:sym typeface="Arial"/>
              </a:rPr>
              <a:t>"@string/app_name"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:roundIcon=</a:t>
            </a:r>
            <a:r>
              <a:rPr lang="ko" sz="900">
                <a:solidFill>
                  <a:srgbClr val="6A8759"/>
                </a:solidFill>
                <a:highlight>
                  <a:srgbClr val="2B2B2B"/>
                </a:highlight>
                <a:latin typeface="Arial"/>
                <a:ea typeface="Arial"/>
                <a:cs typeface="Arial"/>
                <a:sym typeface="Arial"/>
              </a:rPr>
              <a:t>"@mipmap/ic_launcher_round"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:supportsRtl=</a:t>
            </a:r>
            <a:r>
              <a:rPr lang="ko" sz="900">
                <a:solidFill>
                  <a:srgbClr val="6A8759"/>
                </a:solidFill>
                <a:highlight>
                  <a:srgbClr val="2B2B2B"/>
                </a:highlight>
                <a:latin typeface="Arial"/>
                <a:ea typeface="Arial"/>
                <a:cs typeface="Arial"/>
                <a:sym typeface="Arial"/>
              </a:rPr>
              <a:t>"true"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:theme=</a:t>
            </a:r>
            <a:r>
              <a:rPr lang="ko" sz="900">
                <a:solidFill>
                  <a:srgbClr val="6A8759"/>
                </a:solidFill>
                <a:highlight>
                  <a:srgbClr val="2B2B2B"/>
                </a:highlight>
                <a:latin typeface="Arial"/>
                <a:ea typeface="Arial"/>
                <a:cs typeface="Arial"/>
                <a:sym typeface="Arial"/>
              </a:rPr>
              <a:t>"@style/AppTheme"</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&lt;activity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:name=</a:t>
            </a:r>
            <a:r>
              <a:rPr lang="ko" sz="900">
                <a:solidFill>
                  <a:srgbClr val="6A8759"/>
                </a:solidFill>
                <a:highlight>
                  <a:srgbClr val="2B2B2B"/>
                </a:highlight>
                <a:latin typeface="Arial"/>
                <a:ea typeface="Arial"/>
                <a:cs typeface="Arial"/>
                <a:sym typeface="Arial"/>
              </a:rPr>
              <a:t>".MainActivity"</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&lt;intent-filter&gt;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&lt;action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:name=</a:t>
            </a:r>
            <a:r>
              <a:rPr lang="ko" sz="900">
                <a:solidFill>
                  <a:srgbClr val="6A8759"/>
                </a:solidFill>
                <a:highlight>
                  <a:srgbClr val="2B2B2B"/>
                </a:highlight>
                <a:latin typeface="Arial"/>
                <a:ea typeface="Arial"/>
                <a:cs typeface="Arial"/>
                <a:sym typeface="Arial"/>
              </a:rPr>
              <a:t>"android.intent.action.MAIN"</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&lt;category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:name=</a:t>
            </a:r>
            <a:r>
              <a:rPr lang="ko" sz="900">
                <a:solidFill>
                  <a:srgbClr val="6A8759"/>
                </a:solidFill>
                <a:highlight>
                  <a:srgbClr val="2B2B2B"/>
                </a:highlight>
                <a:latin typeface="Arial"/>
                <a:ea typeface="Arial"/>
                <a:cs typeface="Arial"/>
                <a:sym typeface="Arial"/>
              </a:rPr>
              <a:t>"android.intent.category.LAUNCHER"</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&lt;/intent-filter&gt;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&lt;/activity&gt;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&lt;/application&gt;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&lt;uses-permission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:name=</a:t>
            </a:r>
            <a:r>
              <a:rPr lang="ko" sz="900">
                <a:solidFill>
                  <a:srgbClr val="6A8759"/>
                </a:solidFill>
                <a:highlight>
                  <a:srgbClr val="2B2B2B"/>
                </a:highlight>
                <a:latin typeface="Arial"/>
                <a:ea typeface="Arial"/>
                <a:cs typeface="Arial"/>
                <a:sym typeface="Arial"/>
              </a:rPr>
              <a:t>"android.permission.WRITE_EXTERNAL_STORAGE"</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   &lt;uses-permission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:name=</a:t>
            </a:r>
            <a:r>
              <a:rPr lang="ko" sz="900">
                <a:solidFill>
                  <a:srgbClr val="6A8759"/>
                </a:solidFill>
                <a:highlight>
                  <a:srgbClr val="2B2B2B"/>
                </a:highlight>
                <a:latin typeface="Arial"/>
                <a:ea typeface="Arial"/>
                <a:cs typeface="Arial"/>
                <a:sym typeface="Arial"/>
              </a:rPr>
              <a:t>"android.permission.RECORD_AUDIO"</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&lt;/manifest&gt;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04"/>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음성 녹음 기능 및 실행</a:t>
            </a:r>
            <a:endParaRPr/>
          </a:p>
        </p:txBody>
      </p:sp>
      <p:sp>
        <p:nvSpPr>
          <p:cNvPr id="952" name="Google Shape;952;p104"/>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사운드 녹음 및 플레이</a:t>
            </a:r>
            <a:endParaRPr/>
          </a:p>
          <a:p>
            <a:pPr marL="914400" marR="0" lvl="1" indent="-317500" algn="l" rtl="0">
              <a:lnSpc>
                <a:spcPct val="115000"/>
              </a:lnSpc>
              <a:spcBef>
                <a:spcPts val="0"/>
              </a:spcBef>
              <a:spcAft>
                <a:spcPts val="0"/>
              </a:spcAft>
              <a:buClr>
                <a:schemeClr val="dk2"/>
              </a:buClr>
              <a:buSzPts val="1400"/>
              <a:buFont typeface="Dotum"/>
              <a:buChar char="○"/>
            </a:pPr>
            <a:r>
              <a:rPr lang="ko"/>
              <a:t>녹음하기</a:t>
            </a:r>
            <a:endParaRPr/>
          </a:p>
          <a:p>
            <a:pPr marL="1371600" marR="0" lvl="2" indent="-304800" algn="l" rtl="0">
              <a:lnSpc>
                <a:spcPct val="115000"/>
              </a:lnSpc>
              <a:spcBef>
                <a:spcPts val="0"/>
              </a:spcBef>
              <a:spcAft>
                <a:spcPts val="0"/>
              </a:spcAft>
              <a:buSzPts val="1200"/>
              <a:buChar char="■"/>
            </a:pPr>
            <a:r>
              <a:rPr lang="ko"/>
              <a:t>예제 1. 사운드 녹음 앱</a:t>
            </a:r>
            <a:endParaRPr/>
          </a:p>
          <a:p>
            <a:pPr marL="1828800" marR="0" lvl="3" indent="-304800" algn="l" rtl="0">
              <a:lnSpc>
                <a:spcPct val="115000"/>
              </a:lnSpc>
              <a:spcBef>
                <a:spcPts val="0"/>
              </a:spcBef>
              <a:spcAft>
                <a:spcPts val="0"/>
              </a:spcAft>
              <a:buSzPts val="1200"/>
              <a:buChar char="●"/>
            </a:pPr>
            <a:r>
              <a:rPr lang="ko"/>
              <a:t>MainActivity.kt</a:t>
            </a:r>
            <a:endParaRPr/>
          </a:p>
        </p:txBody>
      </p:sp>
      <p:sp>
        <p:nvSpPr>
          <p:cNvPr id="953" name="Google Shape;953;p104"/>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79</a:t>
            </a:fld>
            <a:endParaRPr/>
          </a:p>
        </p:txBody>
      </p:sp>
      <p:pic>
        <p:nvPicPr>
          <p:cNvPr id="954" name="Google Shape;954;p104"/>
          <p:cNvPicPr preferRelativeResize="0"/>
          <p:nvPr/>
        </p:nvPicPr>
        <p:blipFill>
          <a:blip r:embed="rId3">
            <a:alphaModFix/>
          </a:blip>
          <a:stretch>
            <a:fillRect/>
          </a:stretch>
        </p:blipFill>
        <p:spPr>
          <a:xfrm>
            <a:off x="1077909" y="1563148"/>
            <a:ext cx="265498" cy="265498"/>
          </a:xfrm>
          <a:prstGeom prst="rect">
            <a:avLst/>
          </a:prstGeom>
          <a:noFill/>
          <a:ln>
            <a:noFill/>
          </a:ln>
        </p:spPr>
      </p:pic>
      <p:sp>
        <p:nvSpPr>
          <p:cNvPr id="955" name="Google Shape;955;p104"/>
          <p:cNvSpPr txBox="1"/>
          <p:nvPr/>
        </p:nvSpPr>
        <p:spPr>
          <a:xfrm>
            <a:off x="3709475" y="2107100"/>
            <a:ext cx="3850800" cy="62235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800">
                <a:solidFill>
                  <a:srgbClr val="A9B7C6"/>
                </a:solidFill>
                <a:highlight>
                  <a:srgbClr val="2B2B2B"/>
                </a:highlight>
              </a:rPr>
              <a:t>  </a:t>
            </a:r>
            <a:r>
              <a:rPr lang="ko" sz="800">
                <a:solidFill>
                  <a:srgbClr val="808080"/>
                </a:solidFill>
                <a:highlight>
                  <a:srgbClr val="2B2B2B"/>
                </a:highlight>
              </a:rPr>
              <a:t>//퍼미션 요청 및 허락을 받을 상수값</a:t>
            </a:r>
            <a:endParaRPr sz="800">
              <a:solidFill>
                <a:srgbClr val="808080"/>
              </a:solidFill>
              <a:highlight>
                <a:srgbClr val="2B2B2B"/>
              </a:highlight>
            </a:endParaRPr>
          </a:p>
          <a:p>
            <a:pPr marL="0" lvl="0" indent="0" algn="l" rtl="0">
              <a:spcBef>
                <a:spcPts val="0"/>
              </a:spcBef>
              <a:spcAft>
                <a:spcPts val="0"/>
              </a:spcAft>
              <a:buNone/>
            </a:pPr>
            <a:r>
              <a:rPr lang="ko" sz="800">
                <a:solidFill>
                  <a:srgbClr val="808080"/>
                </a:solidFill>
                <a:highlight>
                  <a:srgbClr val="2B2B2B"/>
                </a:highlight>
              </a:rPr>
              <a:t>   </a:t>
            </a:r>
            <a:r>
              <a:rPr lang="ko" sz="800">
                <a:solidFill>
                  <a:srgbClr val="CC7832"/>
                </a:solidFill>
                <a:highlight>
                  <a:srgbClr val="2B2B2B"/>
                </a:highlight>
              </a:rPr>
              <a:t>companion object</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CC7832"/>
                </a:solidFill>
                <a:highlight>
                  <a:srgbClr val="2B2B2B"/>
                </a:highlight>
              </a:rPr>
              <a:t>const val </a:t>
            </a:r>
            <a:r>
              <a:rPr lang="ko" sz="800">
                <a:solidFill>
                  <a:srgbClr val="9876AA"/>
                </a:solidFill>
                <a:highlight>
                  <a:srgbClr val="2B2B2B"/>
                </a:highlight>
              </a:rPr>
              <a:t>REQUEST_PERMISSION_CODE </a:t>
            </a:r>
            <a:r>
              <a:rPr lang="ko" sz="800">
                <a:solidFill>
                  <a:srgbClr val="A9B7C6"/>
                </a:solidFill>
                <a:highlight>
                  <a:srgbClr val="2B2B2B"/>
                </a:highlight>
              </a:rPr>
              <a:t>= </a:t>
            </a:r>
            <a:r>
              <a:rPr lang="ko" sz="800">
                <a:solidFill>
                  <a:srgbClr val="6897BB"/>
                </a:solidFill>
                <a:highlight>
                  <a:srgbClr val="2B2B2B"/>
                </a:highlight>
              </a:rPr>
              <a:t>1000</a:t>
            </a:r>
            <a:endParaRPr sz="800">
              <a:solidFill>
                <a:srgbClr val="6897BB"/>
              </a:solidFill>
              <a:highlight>
                <a:srgbClr val="2B2B2B"/>
              </a:highlight>
            </a:endParaRPr>
          </a:p>
          <a:p>
            <a:pPr marL="0" lvl="0" indent="0" algn="l" rtl="0">
              <a:spcBef>
                <a:spcPts val="0"/>
              </a:spcBef>
              <a:spcAft>
                <a:spcPts val="0"/>
              </a:spcAft>
              <a:buNone/>
            </a:pPr>
            <a:r>
              <a:rPr lang="ko" sz="800">
                <a:solidFill>
                  <a:srgbClr val="6897BB"/>
                </a:solidFill>
                <a:highlight>
                  <a:srgbClr val="2B2B2B"/>
                </a:highlight>
              </a:rPr>
              <a:t>   </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808080"/>
                </a:solidFill>
                <a:highlight>
                  <a:srgbClr val="2B2B2B"/>
                </a:highlight>
              </a:rPr>
              <a:t>//퍼미션 요청 결과를 받아오는 핸들러</a:t>
            </a:r>
            <a:endParaRPr sz="800">
              <a:solidFill>
                <a:srgbClr val="808080"/>
              </a:solidFill>
              <a:highlight>
                <a:srgbClr val="2B2B2B"/>
              </a:highlight>
            </a:endParaRPr>
          </a:p>
          <a:p>
            <a:pPr marL="0" lvl="0" indent="0" algn="l" rtl="0">
              <a:spcBef>
                <a:spcPts val="0"/>
              </a:spcBef>
              <a:spcAft>
                <a:spcPts val="0"/>
              </a:spcAft>
              <a:buNone/>
            </a:pPr>
            <a:r>
              <a:rPr lang="ko" sz="800">
                <a:solidFill>
                  <a:srgbClr val="808080"/>
                </a:solidFill>
                <a:highlight>
                  <a:srgbClr val="2B2B2B"/>
                </a:highlight>
              </a:rPr>
              <a:t>   </a:t>
            </a:r>
            <a:r>
              <a:rPr lang="ko" sz="800">
                <a:solidFill>
                  <a:srgbClr val="CC7832"/>
                </a:solidFill>
                <a:highlight>
                  <a:srgbClr val="2B2B2B"/>
                </a:highlight>
              </a:rPr>
              <a:t>override fun </a:t>
            </a:r>
            <a:r>
              <a:rPr lang="ko" sz="800">
                <a:solidFill>
                  <a:srgbClr val="FFC66D"/>
                </a:solidFill>
                <a:highlight>
                  <a:srgbClr val="2B2B2B"/>
                </a:highlight>
              </a:rPr>
              <a:t>onRequestPermissionsResult</a:t>
            </a:r>
            <a:r>
              <a:rPr lang="ko" sz="800">
                <a:solidFill>
                  <a:srgbClr val="A9B7C6"/>
                </a:solidFill>
                <a:highlight>
                  <a:srgbClr val="2B2B2B"/>
                </a:highlight>
              </a:rPr>
              <a:t>(requestCode: Int</a:t>
            </a:r>
            <a:r>
              <a:rPr lang="ko" sz="800">
                <a:solidFill>
                  <a:srgbClr val="CC7832"/>
                </a:solidFill>
                <a:highlight>
                  <a:srgbClr val="2B2B2B"/>
                </a:highlight>
              </a:rPr>
              <a:t>, </a:t>
            </a:r>
            <a:r>
              <a:rPr lang="ko" sz="800">
                <a:solidFill>
                  <a:srgbClr val="A9B7C6"/>
                </a:solidFill>
                <a:highlight>
                  <a:srgbClr val="2B2B2B"/>
                </a:highlight>
              </a:rPr>
              <a:t>permissions: Array&lt;</a:t>
            </a:r>
            <a:r>
              <a:rPr lang="ko" sz="800">
                <a:solidFill>
                  <a:srgbClr val="CC7832"/>
                </a:solidFill>
                <a:highlight>
                  <a:srgbClr val="2B2B2B"/>
                </a:highlight>
              </a:rPr>
              <a:t>out </a:t>
            </a:r>
            <a:r>
              <a:rPr lang="ko" sz="800">
                <a:solidFill>
                  <a:srgbClr val="A9B7C6"/>
                </a:solidFill>
                <a:highlight>
                  <a:srgbClr val="2B2B2B"/>
                </a:highlight>
              </a:rPr>
              <a:t>String&gt;</a:t>
            </a:r>
            <a:r>
              <a:rPr lang="ko" sz="800">
                <a:solidFill>
                  <a:srgbClr val="CC7832"/>
                </a:solidFill>
                <a:highlight>
                  <a:srgbClr val="2B2B2B"/>
                </a:highlight>
              </a:rPr>
              <a:t>, </a:t>
            </a:r>
            <a:r>
              <a:rPr lang="ko" sz="800">
                <a:solidFill>
                  <a:srgbClr val="A9B7C6"/>
                </a:solidFill>
                <a:highlight>
                  <a:srgbClr val="2B2B2B"/>
                </a:highlight>
              </a:rPr>
              <a:t>grantResults: IntArray) {</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CC7832"/>
                </a:solidFill>
                <a:highlight>
                  <a:srgbClr val="2B2B2B"/>
                </a:highlight>
              </a:rPr>
              <a:t>when</a:t>
            </a:r>
            <a:r>
              <a:rPr lang="ko" sz="800">
                <a:solidFill>
                  <a:srgbClr val="A9B7C6"/>
                </a:solidFill>
                <a:highlight>
                  <a:srgbClr val="2B2B2B"/>
                </a:highlight>
              </a:rPr>
              <a:t>(requestCode){</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9876AA"/>
                </a:solidFill>
                <a:highlight>
                  <a:srgbClr val="2B2B2B"/>
                </a:highlight>
              </a:rPr>
              <a:t>REQUEST_PERMISSION_CODE </a:t>
            </a:r>
            <a:r>
              <a:rPr lang="ko" sz="800">
                <a:solidFill>
                  <a:srgbClr val="A9B7C6"/>
                </a:solidFill>
                <a:highlight>
                  <a:srgbClr val="2B2B2B"/>
                </a:highlight>
              </a:rPr>
              <a:t>-&gt; </a:t>
            </a:r>
            <a:r>
              <a:rPr lang="ko" sz="800">
                <a:solidFill>
                  <a:srgbClr val="CC7832"/>
                </a:solidFill>
                <a:highlight>
                  <a:srgbClr val="2B2B2B"/>
                </a:highlight>
              </a:rPr>
              <a:t>if</a:t>
            </a:r>
            <a:r>
              <a:rPr lang="ko" sz="800">
                <a:solidFill>
                  <a:srgbClr val="A9B7C6"/>
                </a:solidFill>
                <a:highlight>
                  <a:srgbClr val="2B2B2B"/>
                </a:highlight>
              </a:rPr>
              <a:t>(grantResults.</a:t>
            </a:r>
            <a:r>
              <a:rPr lang="ko" sz="800" i="1">
                <a:solidFill>
                  <a:srgbClr val="FFC66D"/>
                </a:solidFill>
                <a:highlight>
                  <a:srgbClr val="2B2B2B"/>
                </a:highlight>
              </a:rPr>
              <a:t>isNotEmpty</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CC7832"/>
                </a:solidFill>
                <a:highlight>
                  <a:srgbClr val="2B2B2B"/>
                </a:highlight>
              </a:rPr>
              <a:t>val </a:t>
            </a:r>
            <a:r>
              <a:rPr lang="ko" sz="800">
                <a:solidFill>
                  <a:srgbClr val="A9B7C6"/>
                </a:solidFill>
                <a:highlight>
                  <a:srgbClr val="2B2B2B"/>
                </a:highlight>
              </a:rPr>
              <a:t>storagePermission = grantResults[</a:t>
            </a:r>
            <a:r>
              <a:rPr lang="ko" sz="800">
                <a:solidFill>
                  <a:srgbClr val="6897BB"/>
                </a:solidFill>
                <a:highlight>
                  <a:srgbClr val="2B2B2B"/>
                </a:highlight>
              </a:rPr>
              <a:t>0</a:t>
            </a:r>
            <a:r>
              <a:rPr lang="ko" sz="800">
                <a:solidFill>
                  <a:srgbClr val="A9B7C6"/>
                </a:solidFill>
                <a:highlight>
                  <a:srgbClr val="2B2B2B"/>
                </a:highlight>
              </a:rPr>
              <a:t>] == PackageManager.</a:t>
            </a:r>
            <a:r>
              <a:rPr lang="ko" sz="800" i="1">
                <a:solidFill>
                  <a:srgbClr val="9876AA"/>
                </a:solidFill>
                <a:highlight>
                  <a:srgbClr val="2B2B2B"/>
                </a:highlight>
              </a:rPr>
              <a:t>PERMISSION_GRANTED</a:t>
            </a:r>
            <a:endParaRPr sz="800" i="1">
              <a:solidFill>
                <a:srgbClr val="9876AA"/>
              </a:solidFill>
              <a:highlight>
                <a:srgbClr val="2B2B2B"/>
              </a:highlight>
            </a:endParaRPr>
          </a:p>
          <a:p>
            <a:pPr marL="0" lvl="0" indent="0" algn="l" rtl="0">
              <a:spcBef>
                <a:spcPts val="0"/>
              </a:spcBef>
              <a:spcAft>
                <a:spcPts val="0"/>
              </a:spcAft>
              <a:buNone/>
            </a:pPr>
            <a:r>
              <a:rPr lang="ko" sz="800" i="1">
                <a:solidFill>
                  <a:srgbClr val="9876AA"/>
                </a:solidFill>
                <a:highlight>
                  <a:srgbClr val="2B2B2B"/>
                </a:highlight>
              </a:rPr>
              <a:t>               </a:t>
            </a:r>
            <a:r>
              <a:rPr lang="ko" sz="800">
                <a:solidFill>
                  <a:srgbClr val="CC7832"/>
                </a:solidFill>
                <a:highlight>
                  <a:srgbClr val="2B2B2B"/>
                </a:highlight>
              </a:rPr>
              <a:t>val </a:t>
            </a:r>
            <a:r>
              <a:rPr lang="ko" sz="800">
                <a:solidFill>
                  <a:srgbClr val="A9B7C6"/>
                </a:solidFill>
                <a:highlight>
                  <a:srgbClr val="2B2B2B"/>
                </a:highlight>
              </a:rPr>
              <a:t>recordPermission = grantResults[</a:t>
            </a:r>
            <a:r>
              <a:rPr lang="ko" sz="800">
                <a:solidFill>
                  <a:srgbClr val="6897BB"/>
                </a:solidFill>
                <a:highlight>
                  <a:srgbClr val="2B2B2B"/>
                </a:highlight>
              </a:rPr>
              <a:t>1</a:t>
            </a:r>
            <a:r>
              <a:rPr lang="ko" sz="800">
                <a:solidFill>
                  <a:srgbClr val="A9B7C6"/>
                </a:solidFill>
                <a:highlight>
                  <a:srgbClr val="2B2B2B"/>
                </a:highlight>
              </a:rPr>
              <a:t>] == PackageManager.</a:t>
            </a:r>
            <a:r>
              <a:rPr lang="ko" sz="800" i="1">
                <a:solidFill>
                  <a:srgbClr val="9876AA"/>
                </a:solidFill>
                <a:highlight>
                  <a:srgbClr val="2B2B2B"/>
                </a:highlight>
              </a:rPr>
              <a:t>PERMISSION_GRANTED</a:t>
            </a:r>
            <a:endParaRPr sz="800" i="1">
              <a:solidFill>
                <a:srgbClr val="9876AA"/>
              </a:solidFill>
              <a:highlight>
                <a:srgbClr val="2B2B2B"/>
              </a:highlight>
            </a:endParaRPr>
          </a:p>
          <a:p>
            <a:pPr marL="0" lvl="0" indent="0" algn="l" rtl="0">
              <a:spcBef>
                <a:spcPts val="0"/>
              </a:spcBef>
              <a:spcAft>
                <a:spcPts val="0"/>
              </a:spcAft>
              <a:buNone/>
            </a:pPr>
            <a:r>
              <a:rPr lang="ko" sz="800" i="1">
                <a:solidFill>
                  <a:srgbClr val="9876AA"/>
                </a:solidFill>
                <a:highlight>
                  <a:srgbClr val="2B2B2B"/>
                </a:highlight>
              </a:rPr>
              <a:t>               </a:t>
            </a:r>
            <a:r>
              <a:rPr lang="ko" sz="800">
                <a:solidFill>
                  <a:srgbClr val="CC7832"/>
                </a:solidFill>
                <a:highlight>
                  <a:srgbClr val="2B2B2B"/>
                </a:highlight>
              </a:rPr>
              <a:t>if</a:t>
            </a:r>
            <a:r>
              <a:rPr lang="ko" sz="800">
                <a:solidFill>
                  <a:srgbClr val="A9B7C6"/>
                </a:solidFill>
                <a:highlight>
                  <a:srgbClr val="2B2B2B"/>
                </a:highlight>
              </a:rPr>
              <a:t>(storagePermission &amp;&amp; recordPermission)</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Toast.makeText(</a:t>
            </a:r>
            <a:r>
              <a:rPr lang="ko" sz="800">
                <a:solidFill>
                  <a:srgbClr val="CC7832"/>
                </a:solidFill>
                <a:highlight>
                  <a:srgbClr val="2B2B2B"/>
                </a:highlight>
              </a:rPr>
              <a:t>this</a:t>
            </a:r>
            <a:r>
              <a:rPr lang="ko" sz="800">
                <a:solidFill>
                  <a:srgbClr val="467CDA"/>
                </a:solidFill>
                <a:highlight>
                  <a:srgbClr val="2B2B2B"/>
                </a:highlight>
              </a:rPr>
              <a:t>@MainActivity</a:t>
            </a:r>
            <a:r>
              <a:rPr lang="ko" sz="800">
                <a:solidFill>
                  <a:srgbClr val="CC7832"/>
                </a:solidFill>
                <a:highlight>
                  <a:srgbClr val="2B2B2B"/>
                </a:highlight>
              </a:rPr>
              <a:t>, </a:t>
            </a:r>
            <a:r>
              <a:rPr lang="ko" sz="800">
                <a:solidFill>
                  <a:srgbClr val="6A8759"/>
                </a:solidFill>
                <a:highlight>
                  <a:srgbClr val="2B2B2B"/>
                </a:highlight>
              </a:rPr>
              <a:t>"Permission 허락됨"</a:t>
            </a:r>
            <a:r>
              <a:rPr lang="ko" sz="800">
                <a:solidFill>
                  <a:srgbClr val="CC7832"/>
                </a:solidFill>
                <a:highlight>
                  <a:srgbClr val="2B2B2B"/>
                </a:highlight>
              </a:rPr>
              <a:t>, </a:t>
            </a:r>
            <a:r>
              <a:rPr lang="ko" sz="800">
                <a:solidFill>
                  <a:srgbClr val="A9B7C6"/>
                </a:solidFill>
                <a:highlight>
                  <a:srgbClr val="2B2B2B"/>
                </a:highlight>
              </a:rPr>
              <a:t>Toast.</a:t>
            </a:r>
            <a:r>
              <a:rPr lang="ko" sz="800" i="1">
                <a:solidFill>
                  <a:srgbClr val="9876AA"/>
                </a:solidFill>
                <a:highlight>
                  <a:srgbClr val="2B2B2B"/>
                </a:highlight>
              </a:rPr>
              <a:t>LENGTH_LONG</a:t>
            </a:r>
            <a:r>
              <a:rPr lang="ko" sz="800">
                <a:solidFill>
                  <a:srgbClr val="A9B7C6"/>
                </a:solidFill>
                <a:highlight>
                  <a:srgbClr val="2B2B2B"/>
                </a:highlight>
              </a:rPr>
              <a:t>).show()</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CC7832"/>
                </a:solidFill>
                <a:highlight>
                  <a:srgbClr val="2B2B2B"/>
                </a:highlight>
              </a:rPr>
              <a:t>else</a:t>
            </a:r>
            <a:endParaRPr sz="800">
              <a:solidFill>
                <a:srgbClr val="CC7832"/>
              </a:solidFill>
              <a:highlight>
                <a:srgbClr val="2B2B2B"/>
              </a:highlight>
            </a:endParaRPr>
          </a:p>
          <a:p>
            <a:pPr marL="0" lvl="0" indent="0" algn="l" rtl="0">
              <a:spcBef>
                <a:spcPts val="0"/>
              </a:spcBef>
              <a:spcAft>
                <a:spcPts val="0"/>
              </a:spcAft>
              <a:buNone/>
            </a:pPr>
            <a:r>
              <a:rPr lang="ko" sz="800">
                <a:solidFill>
                  <a:srgbClr val="CC7832"/>
                </a:solidFill>
                <a:highlight>
                  <a:srgbClr val="2B2B2B"/>
                </a:highlight>
              </a:rPr>
              <a:t>                   </a:t>
            </a:r>
            <a:r>
              <a:rPr lang="ko" sz="800">
                <a:solidFill>
                  <a:srgbClr val="A9B7C6"/>
                </a:solidFill>
                <a:highlight>
                  <a:srgbClr val="2B2B2B"/>
                </a:highlight>
              </a:rPr>
              <a:t>Toast.makeText(</a:t>
            </a:r>
            <a:r>
              <a:rPr lang="ko" sz="800">
                <a:solidFill>
                  <a:srgbClr val="CC7832"/>
                </a:solidFill>
                <a:highlight>
                  <a:srgbClr val="2B2B2B"/>
                </a:highlight>
              </a:rPr>
              <a:t>this</a:t>
            </a:r>
            <a:r>
              <a:rPr lang="ko" sz="800">
                <a:solidFill>
                  <a:srgbClr val="467CDA"/>
                </a:solidFill>
                <a:highlight>
                  <a:srgbClr val="2B2B2B"/>
                </a:highlight>
              </a:rPr>
              <a:t>@MainActivity</a:t>
            </a:r>
            <a:r>
              <a:rPr lang="ko" sz="800">
                <a:solidFill>
                  <a:srgbClr val="CC7832"/>
                </a:solidFill>
                <a:highlight>
                  <a:srgbClr val="2B2B2B"/>
                </a:highlight>
              </a:rPr>
              <a:t>, </a:t>
            </a:r>
            <a:r>
              <a:rPr lang="ko" sz="800">
                <a:solidFill>
                  <a:srgbClr val="6A8759"/>
                </a:solidFill>
                <a:highlight>
                  <a:srgbClr val="2B2B2B"/>
                </a:highlight>
              </a:rPr>
              <a:t>"Permission 거부됨"</a:t>
            </a:r>
            <a:r>
              <a:rPr lang="ko" sz="800">
                <a:solidFill>
                  <a:srgbClr val="CC7832"/>
                </a:solidFill>
                <a:highlight>
                  <a:srgbClr val="2B2B2B"/>
                </a:highlight>
              </a:rPr>
              <a:t>, </a:t>
            </a:r>
            <a:r>
              <a:rPr lang="ko" sz="800">
                <a:solidFill>
                  <a:srgbClr val="A9B7C6"/>
                </a:solidFill>
                <a:highlight>
                  <a:srgbClr val="2B2B2B"/>
                </a:highlight>
              </a:rPr>
              <a:t>Toast.</a:t>
            </a:r>
            <a:r>
              <a:rPr lang="ko" sz="800" i="1">
                <a:solidFill>
                  <a:srgbClr val="9876AA"/>
                </a:solidFill>
                <a:highlight>
                  <a:srgbClr val="2B2B2B"/>
                </a:highlight>
              </a:rPr>
              <a:t>LENGTH_LONG</a:t>
            </a:r>
            <a:r>
              <a:rPr lang="ko" sz="800">
                <a:solidFill>
                  <a:srgbClr val="A9B7C6"/>
                </a:solidFill>
                <a:highlight>
                  <a:srgbClr val="2B2B2B"/>
                </a:highlight>
              </a:rPr>
              <a:t>).show()</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808080"/>
                </a:solidFill>
                <a:highlight>
                  <a:srgbClr val="2B2B2B"/>
                </a:highlight>
              </a:rPr>
              <a:t>//퍼미션 체크 함수</a:t>
            </a:r>
            <a:endParaRPr sz="800">
              <a:solidFill>
                <a:srgbClr val="808080"/>
              </a:solidFill>
              <a:highlight>
                <a:srgbClr val="2B2B2B"/>
              </a:highlight>
            </a:endParaRPr>
          </a:p>
          <a:p>
            <a:pPr marL="0" lvl="0" indent="0" algn="l" rtl="0">
              <a:spcBef>
                <a:spcPts val="0"/>
              </a:spcBef>
              <a:spcAft>
                <a:spcPts val="0"/>
              </a:spcAft>
              <a:buNone/>
            </a:pPr>
            <a:r>
              <a:rPr lang="ko" sz="800">
                <a:solidFill>
                  <a:srgbClr val="808080"/>
                </a:solidFill>
                <a:highlight>
                  <a:srgbClr val="2B2B2B"/>
                </a:highlight>
              </a:rPr>
              <a:t>   </a:t>
            </a:r>
            <a:r>
              <a:rPr lang="ko" sz="800">
                <a:solidFill>
                  <a:srgbClr val="CC7832"/>
                </a:solidFill>
                <a:highlight>
                  <a:srgbClr val="2B2B2B"/>
                </a:highlight>
              </a:rPr>
              <a:t>private fun </a:t>
            </a:r>
            <a:r>
              <a:rPr lang="ko" sz="800">
                <a:solidFill>
                  <a:srgbClr val="FFC66D"/>
                </a:solidFill>
                <a:highlight>
                  <a:srgbClr val="2B2B2B"/>
                </a:highlight>
              </a:rPr>
              <a:t>checkMyPermission</a:t>
            </a:r>
            <a:r>
              <a:rPr lang="ko" sz="800">
                <a:solidFill>
                  <a:srgbClr val="A9B7C6"/>
                </a:solidFill>
                <a:highlight>
                  <a:srgbClr val="2B2B2B"/>
                </a:highlight>
              </a:rPr>
              <a:t>(): Boolean{</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CC7832"/>
                </a:solidFill>
                <a:highlight>
                  <a:srgbClr val="2B2B2B"/>
                </a:highlight>
              </a:rPr>
              <a:t>val </a:t>
            </a:r>
            <a:r>
              <a:rPr lang="ko" sz="800">
                <a:solidFill>
                  <a:srgbClr val="A9B7C6"/>
                </a:solidFill>
                <a:highlight>
                  <a:srgbClr val="2B2B2B"/>
                </a:highlight>
              </a:rPr>
              <a:t>r = ContextCompat.checkSelfPermission(</a:t>
            </a:r>
            <a:r>
              <a:rPr lang="ko" sz="800" i="1">
                <a:solidFill>
                  <a:srgbClr val="9876AA"/>
                </a:solidFill>
                <a:highlight>
                  <a:srgbClr val="2B2B2B"/>
                </a:highlight>
              </a:rPr>
              <a:t>applicationContext</a:t>
            </a:r>
            <a:r>
              <a:rPr lang="ko" sz="800">
                <a:solidFill>
                  <a:srgbClr val="CC7832"/>
                </a:solidFill>
                <a:highlight>
                  <a:srgbClr val="2B2B2B"/>
                </a:highlight>
              </a:rPr>
              <a:t>, </a:t>
            </a:r>
            <a:r>
              <a:rPr lang="ko" sz="800">
                <a:solidFill>
                  <a:srgbClr val="A9B7C6"/>
                </a:solidFill>
                <a:highlight>
                  <a:srgbClr val="2B2B2B"/>
                </a:highlight>
              </a:rPr>
              <a:t>Manifest.permission.</a:t>
            </a:r>
            <a:r>
              <a:rPr lang="ko" sz="800" i="1">
                <a:solidFill>
                  <a:srgbClr val="9876AA"/>
                </a:solidFill>
                <a:highlight>
                  <a:srgbClr val="2B2B2B"/>
                </a:highlight>
              </a:rPr>
              <a:t>WRITE_EXTERNAL_STORAGE</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CC7832"/>
                </a:solidFill>
                <a:highlight>
                  <a:srgbClr val="2B2B2B"/>
                </a:highlight>
              </a:rPr>
              <a:t>val </a:t>
            </a:r>
            <a:r>
              <a:rPr lang="ko" sz="800">
                <a:solidFill>
                  <a:srgbClr val="A9B7C6"/>
                </a:solidFill>
                <a:highlight>
                  <a:srgbClr val="2B2B2B"/>
                </a:highlight>
              </a:rPr>
              <a:t>r2 = ContextCompat.checkSelfPermission(</a:t>
            </a:r>
            <a:r>
              <a:rPr lang="ko" sz="800" i="1">
                <a:solidFill>
                  <a:srgbClr val="9876AA"/>
                </a:solidFill>
                <a:highlight>
                  <a:srgbClr val="2B2B2B"/>
                </a:highlight>
              </a:rPr>
              <a:t>applicationContext</a:t>
            </a:r>
            <a:r>
              <a:rPr lang="ko" sz="800">
                <a:solidFill>
                  <a:srgbClr val="CC7832"/>
                </a:solidFill>
                <a:highlight>
                  <a:srgbClr val="2B2B2B"/>
                </a:highlight>
              </a:rPr>
              <a:t>, </a:t>
            </a:r>
            <a:r>
              <a:rPr lang="ko" sz="800">
                <a:solidFill>
                  <a:srgbClr val="A9B7C6"/>
                </a:solidFill>
                <a:highlight>
                  <a:srgbClr val="2B2B2B"/>
                </a:highlight>
              </a:rPr>
              <a:t>Manifest.permission.</a:t>
            </a:r>
            <a:r>
              <a:rPr lang="ko" sz="800" i="1">
                <a:solidFill>
                  <a:srgbClr val="9876AA"/>
                </a:solidFill>
                <a:highlight>
                  <a:srgbClr val="2B2B2B"/>
                </a:highlight>
              </a:rPr>
              <a:t>RECORD_AUDIO</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CC7832"/>
                </a:solidFill>
                <a:highlight>
                  <a:srgbClr val="2B2B2B"/>
                </a:highlight>
              </a:rPr>
              <a:t>return </a:t>
            </a:r>
            <a:r>
              <a:rPr lang="ko" sz="800">
                <a:solidFill>
                  <a:srgbClr val="A9B7C6"/>
                </a:solidFill>
                <a:highlight>
                  <a:srgbClr val="2B2B2B"/>
                </a:highlight>
              </a:rPr>
              <a:t>r == PackageManager.</a:t>
            </a:r>
            <a:r>
              <a:rPr lang="ko" sz="800" i="1">
                <a:solidFill>
                  <a:srgbClr val="9876AA"/>
                </a:solidFill>
                <a:highlight>
                  <a:srgbClr val="2B2B2B"/>
                </a:highlight>
              </a:rPr>
              <a:t>PERMISSION_GRANTED </a:t>
            </a:r>
            <a:r>
              <a:rPr lang="ko" sz="800">
                <a:solidFill>
                  <a:srgbClr val="A9B7C6"/>
                </a:solidFill>
                <a:highlight>
                  <a:srgbClr val="2B2B2B"/>
                </a:highlight>
              </a:rPr>
              <a:t>&amp;&amp; r2 == PackageManager.</a:t>
            </a:r>
            <a:r>
              <a:rPr lang="ko" sz="800" i="1">
                <a:solidFill>
                  <a:srgbClr val="9876AA"/>
                </a:solidFill>
                <a:highlight>
                  <a:srgbClr val="2B2B2B"/>
                </a:highlight>
              </a:rPr>
              <a:t>PERMISSION_GRANTED</a:t>
            </a:r>
            <a:endParaRPr sz="800" i="1">
              <a:solidFill>
                <a:srgbClr val="9876AA"/>
              </a:solidFill>
              <a:highlight>
                <a:srgbClr val="2B2B2B"/>
              </a:highlight>
            </a:endParaRPr>
          </a:p>
          <a:p>
            <a:pPr marL="0" lvl="0" indent="0" algn="l" rtl="0">
              <a:spcBef>
                <a:spcPts val="0"/>
              </a:spcBef>
              <a:spcAft>
                <a:spcPts val="0"/>
              </a:spcAft>
              <a:buNone/>
            </a:pPr>
            <a:r>
              <a:rPr lang="ko" sz="800" i="1">
                <a:solidFill>
                  <a:srgbClr val="9876AA"/>
                </a:solidFill>
                <a:highlight>
                  <a:srgbClr val="2B2B2B"/>
                </a:highlight>
              </a:rPr>
              <a:t>   </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808080"/>
                </a:solidFill>
                <a:highlight>
                  <a:srgbClr val="2B2B2B"/>
                </a:highlight>
              </a:rPr>
              <a:t>//퍼미션 요청</a:t>
            </a:r>
            <a:endParaRPr sz="800">
              <a:solidFill>
                <a:srgbClr val="808080"/>
              </a:solidFill>
              <a:highlight>
                <a:srgbClr val="2B2B2B"/>
              </a:highlight>
            </a:endParaRPr>
          </a:p>
          <a:p>
            <a:pPr marL="0" lvl="0" indent="0" algn="l" rtl="0">
              <a:spcBef>
                <a:spcPts val="0"/>
              </a:spcBef>
              <a:spcAft>
                <a:spcPts val="0"/>
              </a:spcAft>
              <a:buNone/>
            </a:pPr>
            <a:r>
              <a:rPr lang="ko" sz="800">
                <a:solidFill>
                  <a:srgbClr val="808080"/>
                </a:solidFill>
                <a:highlight>
                  <a:srgbClr val="2B2B2B"/>
                </a:highlight>
              </a:rPr>
              <a:t>   </a:t>
            </a:r>
            <a:r>
              <a:rPr lang="ko" sz="800">
                <a:solidFill>
                  <a:srgbClr val="CC7832"/>
                </a:solidFill>
                <a:highlight>
                  <a:srgbClr val="2B2B2B"/>
                </a:highlight>
              </a:rPr>
              <a:t>private fun </a:t>
            </a:r>
            <a:r>
              <a:rPr lang="ko" sz="800">
                <a:solidFill>
                  <a:srgbClr val="FFC66D"/>
                </a:solidFill>
                <a:highlight>
                  <a:srgbClr val="2B2B2B"/>
                </a:highlight>
              </a:rPr>
              <a:t>requestMyPermission</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ActivityCompat.requestPermissions(</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CC7832"/>
                </a:solidFill>
                <a:highlight>
                  <a:srgbClr val="2B2B2B"/>
                </a:highlight>
              </a:rPr>
              <a:t>this</a:t>
            </a:r>
            <a:r>
              <a:rPr lang="ko" sz="800">
                <a:solidFill>
                  <a:srgbClr val="467CDA"/>
                </a:solidFill>
                <a:highlight>
                  <a:srgbClr val="2B2B2B"/>
                </a:highlight>
              </a:rPr>
              <a:t>@MainActivity</a:t>
            </a:r>
            <a:r>
              <a:rPr lang="ko" sz="800">
                <a:solidFill>
                  <a:srgbClr val="CC7832"/>
                </a:solidFill>
                <a:highlight>
                  <a:srgbClr val="2B2B2B"/>
                </a:highlight>
              </a:rPr>
              <a:t>, </a:t>
            </a:r>
            <a:r>
              <a:rPr lang="ko" sz="800" i="1">
                <a:solidFill>
                  <a:srgbClr val="A9B7C6"/>
                </a:solidFill>
                <a:highlight>
                  <a:srgbClr val="2B2B2B"/>
                </a:highlight>
              </a:rPr>
              <a:t>arrayOf</a:t>
            </a:r>
            <a:r>
              <a:rPr lang="ko" sz="800">
                <a:solidFill>
                  <a:srgbClr val="A9B7C6"/>
                </a:solidFill>
                <a:highlight>
                  <a:srgbClr val="2B2B2B"/>
                </a:highlight>
              </a:rPr>
              <a:t>(Manifest.permission.</a:t>
            </a:r>
            <a:r>
              <a:rPr lang="ko" sz="800" i="1">
                <a:solidFill>
                  <a:srgbClr val="9876AA"/>
                </a:solidFill>
                <a:highlight>
                  <a:srgbClr val="2B2B2B"/>
                </a:highlight>
              </a:rPr>
              <a:t>WRITE_EXTERNAL_STORAGE</a:t>
            </a:r>
            <a:r>
              <a:rPr lang="ko" sz="800">
                <a:solidFill>
                  <a:srgbClr val="CC7832"/>
                </a:solidFill>
                <a:highlight>
                  <a:srgbClr val="2B2B2B"/>
                </a:highlight>
              </a:rPr>
              <a:t>, </a:t>
            </a:r>
            <a:r>
              <a:rPr lang="ko" sz="800">
                <a:solidFill>
                  <a:srgbClr val="A9B7C6"/>
                </a:solidFill>
                <a:highlight>
                  <a:srgbClr val="2B2B2B"/>
                </a:highlight>
              </a:rPr>
              <a:t>Manifest.permission.</a:t>
            </a:r>
            <a:r>
              <a:rPr lang="ko" sz="800" i="1">
                <a:solidFill>
                  <a:srgbClr val="9876AA"/>
                </a:solidFill>
                <a:highlight>
                  <a:srgbClr val="2B2B2B"/>
                </a:highlight>
              </a:rPr>
              <a:t>RECORD_AUDIO</a:t>
            </a:r>
            <a:r>
              <a:rPr lang="ko" sz="800">
                <a:solidFill>
                  <a:srgbClr val="A9B7C6"/>
                </a:solidFill>
                <a:highlight>
                  <a:srgbClr val="2B2B2B"/>
                </a:highlight>
              </a:rPr>
              <a:t>)</a:t>
            </a:r>
            <a:r>
              <a:rPr lang="ko" sz="800">
                <a:solidFill>
                  <a:srgbClr val="CC7832"/>
                </a:solidFill>
                <a:highlight>
                  <a:srgbClr val="2B2B2B"/>
                </a:highlight>
              </a:rPr>
              <a:t>, </a:t>
            </a:r>
            <a:r>
              <a:rPr lang="ko" sz="800">
                <a:solidFill>
                  <a:srgbClr val="9876AA"/>
                </a:solidFill>
                <a:highlight>
                  <a:srgbClr val="2B2B2B"/>
                </a:highlight>
              </a:rPr>
              <a:t>REQUEST_PERMISSION_CODE</a:t>
            </a:r>
            <a:endParaRPr sz="800">
              <a:solidFill>
                <a:srgbClr val="9876AA"/>
              </a:solidFill>
              <a:highlight>
                <a:srgbClr val="2B2B2B"/>
              </a:highlight>
            </a:endParaRPr>
          </a:p>
          <a:p>
            <a:pPr marL="0" lvl="0" indent="0" algn="l" rtl="0">
              <a:spcBef>
                <a:spcPts val="0"/>
              </a:spcBef>
              <a:spcAft>
                <a:spcPts val="0"/>
              </a:spcAft>
              <a:buNone/>
            </a:pPr>
            <a:r>
              <a:rPr lang="ko" sz="800">
                <a:solidFill>
                  <a:srgbClr val="9876AA"/>
                </a:solidFill>
                <a:highlight>
                  <a:srgbClr val="2B2B2B"/>
                </a:highlight>
              </a:rPr>
              <a:t>       </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808080"/>
                </a:solidFill>
                <a:highlight>
                  <a:srgbClr val="2B2B2B"/>
                </a:highlight>
              </a:rPr>
              <a:t>//미디어 레코더 초기화</a:t>
            </a:r>
            <a:endParaRPr sz="800">
              <a:solidFill>
                <a:srgbClr val="808080"/>
              </a:solidFill>
              <a:highlight>
                <a:srgbClr val="2B2B2B"/>
              </a:highlight>
            </a:endParaRPr>
          </a:p>
          <a:p>
            <a:pPr marL="0" lvl="0" indent="0" algn="l" rtl="0">
              <a:spcBef>
                <a:spcPts val="0"/>
              </a:spcBef>
              <a:spcAft>
                <a:spcPts val="0"/>
              </a:spcAft>
              <a:buNone/>
            </a:pPr>
            <a:r>
              <a:rPr lang="ko" sz="800">
                <a:solidFill>
                  <a:srgbClr val="808080"/>
                </a:solidFill>
                <a:highlight>
                  <a:srgbClr val="2B2B2B"/>
                </a:highlight>
              </a:rPr>
              <a:t>   </a:t>
            </a:r>
            <a:r>
              <a:rPr lang="ko" sz="800">
                <a:solidFill>
                  <a:srgbClr val="CC7832"/>
                </a:solidFill>
                <a:highlight>
                  <a:srgbClr val="2B2B2B"/>
                </a:highlight>
              </a:rPr>
              <a:t>private fun </a:t>
            </a:r>
            <a:r>
              <a:rPr lang="ko" sz="800">
                <a:solidFill>
                  <a:srgbClr val="FFC66D"/>
                </a:solidFill>
                <a:highlight>
                  <a:srgbClr val="2B2B2B"/>
                </a:highlight>
              </a:rPr>
              <a:t>setUpMediaRecoder</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9876AA"/>
                </a:solidFill>
                <a:highlight>
                  <a:srgbClr val="2B2B2B"/>
                </a:highlight>
              </a:rPr>
              <a:t>mediaRecoder </a:t>
            </a:r>
            <a:r>
              <a:rPr lang="ko" sz="800">
                <a:solidFill>
                  <a:srgbClr val="A9B7C6"/>
                </a:solidFill>
                <a:highlight>
                  <a:srgbClr val="2B2B2B"/>
                </a:highlight>
              </a:rPr>
              <a:t>= MediaRecorder()</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9876AA"/>
                </a:solidFill>
                <a:highlight>
                  <a:srgbClr val="2B2B2B"/>
                </a:highlight>
              </a:rPr>
              <a:t>mediaRecoder</a:t>
            </a:r>
            <a:r>
              <a:rPr lang="ko" sz="800">
                <a:solidFill>
                  <a:srgbClr val="A9B7C6"/>
                </a:solidFill>
                <a:highlight>
                  <a:srgbClr val="2B2B2B"/>
                </a:highlight>
              </a:rPr>
              <a:t>!!.setAudioSource(MediaRecorder.AudioSource.</a:t>
            </a:r>
            <a:r>
              <a:rPr lang="ko" sz="800" i="1">
                <a:solidFill>
                  <a:srgbClr val="9876AA"/>
                </a:solidFill>
                <a:highlight>
                  <a:srgbClr val="2B2B2B"/>
                </a:highlight>
              </a:rPr>
              <a:t>MIC</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9876AA"/>
                </a:solidFill>
                <a:highlight>
                  <a:srgbClr val="2B2B2B"/>
                </a:highlight>
              </a:rPr>
              <a:t>mediaRecoder</a:t>
            </a:r>
            <a:r>
              <a:rPr lang="ko" sz="800">
                <a:solidFill>
                  <a:srgbClr val="A9B7C6"/>
                </a:solidFill>
                <a:highlight>
                  <a:srgbClr val="2B2B2B"/>
                </a:highlight>
              </a:rPr>
              <a:t>!!.setOutputFormat(MediaRecorder.OutputFormat.</a:t>
            </a:r>
            <a:r>
              <a:rPr lang="ko" sz="800" i="1">
                <a:solidFill>
                  <a:srgbClr val="9876AA"/>
                </a:solidFill>
                <a:highlight>
                  <a:srgbClr val="2B2B2B"/>
                </a:highlight>
              </a:rPr>
              <a:t>THREE_GPP</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9876AA"/>
                </a:solidFill>
                <a:highlight>
                  <a:srgbClr val="2B2B2B"/>
                </a:highlight>
              </a:rPr>
              <a:t>mediaRecoder</a:t>
            </a:r>
            <a:r>
              <a:rPr lang="ko" sz="800">
                <a:solidFill>
                  <a:srgbClr val="A9B7C6"/>
                </a:solidFill>
                <a:highlight>
                  <a:srgbClr val="2B2B2B"/>
                </a:highlight>
              </a:rPr>
              <a:t>!!.setAudioEncoder(MediaRecorder.OutputFormat.</a:t>
            </a:r>
            <a:r>
              <a:rPr lang="ko" sz="800" i="1">
                <a:solidFill>
                  <a:srgbClr val="9876AA"/>
                </a:solidFill>
                <a:highlight>
                  <a:srgbClr val="2B2B2B"/>
                </a:highlight>
              </a:rPr>
              <a:t>AMR_NB</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r>
              <a:rPr lang="ko" sz="800">
                <a:solidFill>
                  <a:srgbClr val="9876AA"/>
                </a:solidFill>
                <a:highlight>
                  <a:srgbClr val="2B2B2B"/>
                </a:highlight>
              </a:rPr>
              <a:t>mediaRecoder</a:t>
            </a:r>
            <a:r>
              <a:rPr lang="ko" sz="800">
                <a:solidFill>
                  <a:srgbClr val="A9B7C6"/>
                </a:solidFill>
                <a:highlight>
                  <a:srgbClr val="2B2B2B"/>
                </a:highlight>
              </a:rPr>
              <a:t>!!.setOutputFile(</a:t>
            </a:r>
            <a:r>
              <a:rPr lang="ko" sz="800">
                <a:solidFill>
                  <a:srgbClr val="9876AA"/>
                </a:solidFill>
                <a:highlight>
                  <a:srgbClr val="2B2B2B"/>
                </a:highlight>
              </a:rPr>
              <a:t>sFileName</a:t>
            </a:r>
            <a:r>
              <a:rPr lang="ko" sz="800">
                <a:solidFill>
                  <a:srgbClr val="A9B7C6"/>
                </a:solidFill>
                <a:highlight>
                  <a:srgbClr val="2B2B2B"/>
                </a:highlight>
              </a:rPr>
              <a:t>)</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   }</a:t>
            </a:r>
            <a:endParaRPr sz="800">
              <a:solidFill>
                <a:srgbClr val="A9B7C6"/>
              </a:solidFill>
              <a:highlight>
                <a:srgbClr val="2B2B2B"/>
              </a:highlight>
            </a:endParaRPr>
          </a:p>
          <a:p>
            <a:pPr marL="0" lvl="0" indent="0" algn="l" rtl="0">
              <a:spcBef>
                <a:spcPts val="0"/>
              </a:spcBef>
              <a:spcAft>
                <a:spcPts val="0"/>
              </a:spcAft>
              <a:buNone/>
            </a:pPr>
            <a:r>
              <a:rPr lang="ko" sz="800">
                <a:solidFill>
                  <a:srgbClr val="A9B7C6"/>
                </a:solidFill>
                <a:highlight>
                  <a:srgbClr val="2B2B2B"/>
                </a:highlight>
              </a:rPr>
              <a:t>}</a:t>
            </a:r>
            <a:endParaRPr sz="800">
              <a:solidFill>
                <a:srgbClr val="A9B7C6"/>
              </a:solidFill>
              <a:highlight>
                <a:srgbClr val="2B2B2B"/>
              </a:highlight>
            </a:endParaRPr>
          </a:p>
        </p:txBody>
      </p:sp>
      <p:sp>
        <p:nvSpPr>
          <p:cNvPr id="956" name="Google Shape;956;p104"/>
          <p:cNvSpPr txBox="1">
            <a:spLocks noGrp="1"/>
          </p:cNvSpPr>
          <p:nvPr>
            <p:ph type="body" idx="2"/>
          </p:nvPr>
        </p:nvSpPr>
        <p:spPr>
          <a:xfrm>
            <a:off x="0" y="2107100"/>
            <a:ext cx="3767700" cy="7115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package </a:t>
            </a:r>
            <a:r>
              <a:rPr lang="ko" sz="800">
                <a:solidFill>
                  <a:srgbClr val="A9B7C6"/>
                </a:solidFill>
                <a:highlight>
                  <a:srgbClr val="2B2B2B"/>
                </a:highlight>
                <a:latin typeface="Arial"/>
                <a:ea typeface="Arial"/>
                <a:cs typeface="Arial"/>
                <a:sym typeface="Arial"/>
              </a:rPr>
              <a:t>com.example.soundrecoding</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android.Manifest</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android.app.DownloadManager</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android.content.pm.PackageManager</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android.icu.text.AlphabeticIndex</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android.media.MediaPlayer</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android.media.MediaRecorder</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android.support.v7.app.AppCompatActivity</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android.os.Bundle</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android.os.Environment</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android.provider.MediaStore</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android.support.v4.app.ActivityCompat</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android.support.v4.content.ContextCompat</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android.widget.Toast</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import </a:t>
            </a:r>
            <a:r>
              <a:rPr lang="ko" sz="800">
                <a:solidFill>
                  <a:srgbClr val="A9B7C6"/>
                </a:solidFill>
                <a:highlight>
                  <a:srgbClr val="2B2B2B"/>
                </a:highlight>
                <a:latin typeface="Arial"/>
                <a:ea typeface="Arial"/>
                <a:cs typeface="Arial"/>
                <a:sym typeface="Arial"/>
              </a:rPr>
              <a:t>kotlinx.android.synthetic.main.activity_main.*</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class </a:t>
            </a:r>
            <a:r>
              <a:rPr lang="ko" sz="800">
                <a:solidFill>
                  <a:srgbClr val="A9B7C6"/>
                </a:solidFill>
                <a:highlight>
                  <a:srgbClr val="2B2B2B"/>
                </a:highlight>
                <a:latin typeface="Arial"/>
                <a:ea typeface="Arial"/>
                <a:cs typeface="Arial"/>
                <a:sym typeface="Arial"/>
              </a:rPr>
              <a:t>MainActivity : AppCompatActivity() {</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a:solidFill>
                  <a:srgbClr val="CC7832"/>
                </a:solidFill>
                <a:highlight>
                  <a:srgbClr val="2B2B2B"/>
                </a:highlight>
                <a:latin typeface="Arial"/>
                <a:ea typeface="Arial"/>
                <a:cs typeface="Arial"/>
                <a:sym typeface="Arial"/>
              </a:rPr>
              <a:t>private var </a:t>
            </a:r>
            <a:r>
              <a:rPr lang="ko" sz="800">
                <a:solidFill>
                  <a:srgbClr val="9876AA"/>
                </a:solidFill>
                <a:highlight>
                  <a:srgbClr val="2B2B2B"/>
                </a:highlight>
                <a:latin typeface="Arial"/>
                <a:ea typeface="Arial"/>
                <a:cs typeface="Arial"/>
                <a:sym typeface="Arial"/>
              </a:rPr>
              <a:t>mediaRecoder</a:t>
            </a:r>
            <a:r>
              <a:rPr lang="ko" sz="800">
                <a:solidFill>
                  <a:srgbClr val="A9B7C6"/>
                </a:solidFill>
                <a:highlight>
                  <a:srgbClr val="2B2B2B"/>
                </a:highlight>
                <a:latin typeface="Arial"/>
                <a:ea typeface="Arial"/>
                <a:cs typeface="Arial"/>
                <a:sym typeface="Arial"/>
              </a:rPr>
              <a:t>: MediaRecorder? = </a:t>
            </a:r>
            <a:r>
              <a:rPr lang="ko" sz="800">
                <a:solidFill>
                  <a:srgbClr val="CC7832"/>
                </a:solidFill>
                <a:highlight>
                  <a:srgbClr val="2B2B2B"/>
                </a:highlight>
                <a:latin typeface="Arial"/>
                <a:ea typeface="Arial"/>
                <a:cs typeface="Arial"/>
                <a:sym typeface="Arial"/>
              </a:rPr>
              <a:t>null</a:t>
            </a:r>
            <a:endParaRPr sz="8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   private var </a:t>
            </a:r>
            <a:r>
              <a:rPr lang="ko" sz="800">
                <a:solidFill>
                  <a:srgbClr val="9876AA"/>
                </a:solidFill>
                <a:highlight>
                  <a:srgbClr val="2B2B2B"/>
                </a:highlight>
                <a:latin typeface="Arial"/>
                <a:ea typeface="Arial"/>
                <a:cs typeface="Arial"/>
                <a:sym typeface="Arial"/>
              </a:rPr>
              <a:t>mediaPlayer</a:t>
            </a:r>
            <a:r>
              <a:rPr lang="ko" sz="800">
                <a:solidFill>
                  <a:srgbClr val="A9B7C6"/>
                </a:solidFill>
                <a:highlight>
                  <a:srgbClr val="2B2B2B"/>
                </a:highlight>
                <a:latin typeface="Arial"/>
                <a:ea typeface="Arial"/>
                <a:cs typeface="Arial"/>
                <a:sym typeface="Arial"/>
              </a:rPr>
              <a:t>: MediaPlayer? = </a:t>
            </a:r>
            <a:r>
              <a:rPr lang="ko" sz="800">
                <a:solidFill>
                  <a:srgbClr val="CC7832"/>
                </a:solidFill>
                <a:highlight>
                  <a:srgbClr val="2B2B2B"/>
                </a:highlight>
                <a:latin typeface="Arial"/>
                <a:ea typeface="Arial"/>
                <a:cs typeface="Arial"/>
                <a:sym typeface="Arial"/>
              </a:rPr>
              <a:t>null</a:t>
            </a:r>
            <a:endParaRPr sz="80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CC7832"/>
                </a:solidFill>
                <a:highlight>
                  <a:srgbClr val="2B2B2B"/>
                </a:highlight>
                <a:latin typeface="Arial"/>
                <a:ea typeface="Arial"/>
                <a:cs typeface="Arial"/>
                <a:sym typeface="Arial"/>
              </a:rPr>
              <a:t>   </a:t>
            </a:r>
            <a:r>
              <a:rPr lang="ko" sz="800">
                <a:solidFill>
                  <a:srgbClr val="808080"/>
                </a:solidFill>
                <a:highlight>
                  <a:srgbClr val="2B2B2B"/>
                </a:highlight>
                <a:latin typeface="Arial"/>
                <a:ea typeface="Arial"/>
                <a:cs typeface="Arial"/>
                <a:sym typeface="Arial"/>
              </a:rPr>
              <a:t>//lazyinit</a:t>
            </a:r>
            <a:endParaRPr sz="8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808080"/>
                </a:solidFill>
                <a:highlight>
                  <a:srgbClr val="2B2B2B"/>
                </a:highlight>
                <a:latin typeface="Arial"/>
                <a:ea typeface="Arial"/>
                <a:cs typeface="Arial"/>
                <a:sym typeface="Arial"/>
              </a:rPr>
              <a:t>   </a:t>
            </a:r>
            <a:r>
              <a:rPr lang="ko" sz="800">
                <a:solidFill>
                  <a:srgbClr val="CC7832"/>
                </a:solidFill>
                <a:highlight>
                  <a:srgbClr val="2B2B2B"/>
                </a:highlight>
                <a:latin typeface="Arial"/>
                <a:ea typeface="Arial"/>
                <a:cs typeface="Arial"/>
                <a:sym typeface="Arial"/>
              </a:rPr>
              <a:t>private val </a:t>
            </a:r>
            <a:r>
              <a:rPr lang="ko" sz="800">
                <a:solidFill>
                  <a:srgbClr val="9876AA"/>
                </a:solidFill>
                <a:highlight>
                  <a:srgbClr val="2B2B2B"/>
                </a:highlight>
                <a:latin typeface="Arial"/>
                <a:ea typeface="Arial"/>
                <a:cs typeface="Arial"/>
                <a:sym typeface="Arial"/>
              </a:rPr>
              <a:t>sFileName </a:t>
            </a:r>
            <a:r>
              <a:rPr lang="ko" sz="800">
                <a:solidFill>
                  <a:srgbClr val="CC7832"/>
                </a:solidFill>
                <a:highlight>
                  <a:srgbClr val="2B2B2B"/>
                </a:highlight>
                <a:latin typeface="Arial"/>
                <a:ea typeface="Arial"/>
                <a:cs typeface="Arial"/>
                <a:sym typeface="Arial"/>
              </a:rPr>
              <a:t>by </a:t>
            </a:r>
            <a:r>
              <a:rPr lang="ko" sz="800" i="1">
                <a:solidFill>
                  <a:srgbClr val="A9B7C6"/>
                </a:solidFill>
                <a:highlight>
                  <a:srgbClr val="2B2B2B"/>
                </a:highlight>
                <a:latin typeface="Arial"/>
                <a:ea typeface="Arial"/>
                <a:cs typeface="Arial"/>
                <a:sym typeface="Arial"/>
              </a:rPr>
              <a:t>lazy </a:t>
            </a:r>
            <a:r>
              <a:rPr lang="ko" sz="800" b="1">
                <a:solidFill>
                  <a:srgbClr val="A9B7C6"/>
                </a:solidFill>
                <a:highlight>
                  <a:srgbClr val="2B2B2B"/>
                </a:highlight>
                <a:latin typeface="Arial"/>
                <a:ea typeface="Arial"/>
                <a:cs typeface="Arial"/>
                <a:sym typeface="Arial"/>
              </a:rPr>
              <a:t>{</a:t>
            </a:r>
            <a:endParaRPr sz="8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b="1">
                <a:solidFill>
                  <a:srgbClr val="A9B7C6"/>
                </a:solidFill>
                <a:highlight>
                  <a:srgbClr val="2B2B2B"/>
                </a:highlight>
                <a:latin typeface="Arial"/>
                <a:ea typeface="Arial"/>
                <a:cs typeface="Arial"/>
                <a:sym typeface="Arial"/>
              </a:rPr>
              <a:t>       </a:t>
            </a:r>
            <a:r>
              <a:rPr lang="ko" sz="800">
                <a:solidFill>
                  <a:srgbClr val="A9B7C6"/>
                </a:solidFill>
                <a:highlight>
                  <a:srgbClr val="2B2B2B"/>
                </a:highlight>
                <a:latin typeface="Arial"/>
                <a:ea typeface="Arial"/>
                <a:cs typeface="Arial"/>
                <a:sym typeface="Arial"/>
              </a:rPr>
              <a:t>Environment.getExternalStorageDirectory().</a:t>
            </a:r>
            <a:r>
              <a:rPr lang="ko" sz="800" i="1">
                <a:solidFill>
                  <a:srgbClr val="9876AA"/>
                </a:solidFill>
                <a:highlight>
                  <a:srgbClr val="2B2B2B"/>
                </a:highlight>
                <a:latin typeface="Arial"/>
                <a:ea typeface="Arial"/>
                <a:cs typeface="Arial"/>
                <a:sym typeface="Arial"/>
              </a:rPr>
              <a:t>absolutePath </a:t>
            </a:r>
            <a:r>
              <a:rPr lang="ko" sz="800">
                <a:solidFill>
                  <a:srgbClr val="A9B7C6"/>
                </a:solidFill>
                <a:highlight>
                  <a:srgbClr val="2B2B2B"/>
                </a:highlight>
                <a:latin typeface="Arial"/>
                <a:ea typeface="Arial"/>
                <a:cs typeface="Arial"/>
                <a:sym typeface="Arial"/>
              </a:rPr>
              <a:t>+ </a:t>
            </a:r>
            <a:r>
              <a:rPr lang="ko" sz="800">
                <a:solidFill>
                  <a:srgbClr val="6A8759"/>
                </a:solidFill>
                <a:highlight>
                  <a:srgbClr val="2B2B2B"/>
                </a:highlight>
                <a:latin typeface="Arial"/>
                <a:ea typeface="Arial"/>
                <a:cs typeface="Arial"/>
                <a:sym typeface="Arial"/>
              </a:rPr>
              <a:t>"/" </a:t>
            </a:r>
            <a:r>
              <a:rPr lang="ko" sz="800">
                <a:solidFill>
                  <a:srgbClr val="A9B7C6"/>
                </a:solidFill>
                <a:highlight>
                  <a:srgbClr val="2B2B2B"/>
                </a:highlight>
                <a:latin typeface="Arial"/>
                <a:ea typeface="Arial"/>
                <a:cs typeface="Arial"/>
                <a:sym typeface="Arial"/>
              </a:rPr>
              <a:t>+ </a:t>
            </a:r>
            <a:r>
              <a:rPr lang="ko" sz="800">
                <a:solidFill>
                  <a:srgbClr val="6A8759"/>
                </a:solidFill>
                <a:highlight>
                  <a:srgbClr val="2B2B2B"/>
                </a:highlight>
                <a:latin typeface="Arial"/>
                <a:ea typeface="Arial"/>
                <a:cs typeface="Arial"/>
                <a:sym typeface="Arial"/>
              </a:rPr>
              <a:t>"MyRecoding.3gp"</a:t>
            </a:r>
            <a:endParaRPr sz="8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6A8759"/>
                </a:solidFill>
                <a:highlight>
                  <a:srgbClr val="2B2B2B"/>
                </a:highlight>
                <a:latin typeface="Arial"/>
                <a:ea typeface="Arial"/>
                <a:cs typeface="Arial"/>
                <a:sym typeface="Arial"/>
              </a:rPr>
              <a:t>   </a:t>
            </a:r>
            <a:r>
              <a:rPr lang="ko" sz="800" b="1">
                <a:solidFill>
                  <a:srgbClr val="A9B7C6"/>
                </a:solidFill>
                <a:highlight>
                  <a:srgbClr val="2B2B2B"/>
                </a:highlight>
                <a:latin typeface="Arial"/>
                <a:ea typeface="Arial"/>
                <a:cs typeface="Arial"/>
                <a:sym typeface="Arial"/>
              </a:rPr>
              <a:t>}</a:t>
            </a:r>
            <a:endParaRPr sz="8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b="1">
                <a:solidFill>
                  <a:srgbClr val="A9B7C6"/>
                </a:solidFill>
                <a:highlight>
                  <a:srgbClr val="2B2B2B"/>
                </a:highlight>
                <a:latin typeface="Arial"/>
                <a:ea typeface="Arial"/>
                <a:cs typeface="Arial"/>
                <a:sym typeface="Arial"/>
              </a:rPr>
              <a:t>   </a:t>
            </a:r>
            <a:r>
              <a:rPr lang="ko" sz="800">
                <a:solidFill>
                  <a:srgbClr val="CC7832"/>
                </a:solidFill>
                <a:highlight>
                  <a:srgbClr val="2B2B2B"/>
                </a:highlight>
                <a:latin typeface="Arial"/>
                <a:ea typeface="Arial"/>
                <a:cs typeface="Arial"/>
                <a:sym typeface="Arial"/>
              </a:rPr>
              <a:t>override fun </a:t>
            </a:r>
            <a:r>
              <a:rPr lang="ko" sz="800">
                <a:solidFill>
                  <a:srgbClr val="FFC66D"/>
                </a:solidFill>
                <a:highlight>
                  <a:srgbClr val="2B2B2B"/>
                </a:highlight>
                <a:latin typeface="Arial"/>
                <a:ea typeface="Arial"/>
                <a:cs typeface="Arial"/>
                <a:sym typeface="Arial"/>
              </a:rPr>
              <a:t>onCreate</a:t>
            </a:r>
            <a:r>
              <a:rPr lang="ko" sz="800">
                <a:solidFill>
                  <a:srgbClr val="A9B7C6"/>
                </a:solidFill>
                <a:highlight>
                  <a:srgbClr val="2B2B2B"/>
                </a:highlight>
                <a:latin typeface="Arial"/>
                <a:ea typeface="Arial"/>
                <a:cs typeface="Arial"/>
                <a:sym typeface="Arial"/>
              </a:rPr>
              <a:t>(savedInstanceState: Bundle?) {</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a:solidFill>
                  <a:srgbClr val="CC7832"/>
                </a:solidFill>
                <a:highlight>
                  <a:srgbClr val="2B2B2B"/>
                </a:highlight>
                <a:latin typeface="Arial"/>
                <a:ea typeface="Arial"/>
                <a:cs typeface="Arial"/>
                <a:sym typeface="Arial"/>
              </a:rPr>
              <a:t>super</a:t>
            </a:r>
            <a:r>
              <a:rPr lang="ko" sz="800">
                <a:solidFill>
                  <a:srgbClr val="A9B7C6"/>
                </a:solidFill>
                <a:highlight>
                  <a:srgbClr val="2B2B2B"/>
                </a:highlight>
                <a:latin typeface="Arial"/>
                <a:ea typeface="Arial"/>
                <a:cs typeface="Arial"/>
                <a:sym typeface="Arial"/>
              </a:rPr>
              <a:t>.onCreate(savedInstanceState)</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setContentView(R.layout.</a:t>
            </a:r>
            <a:r>
              <a:rPr lang="ko" sz="800" i="1">
                <a:solidFill>
                  <a:srgbClr val="9876AA"/>
                </a:solidFill>
                <a:highlight>
                  <a:srgbClr val="2B2B2B"/>
                </a:highlight>
                <a:latin typeface="Arial"/>
                <a:ea typeface="Arial"/>
                <a:cs typeface="Arial"/>
                <a:sym typeface="Arial"/>
              </a:rPr>
              <a:t>activity_main</a:t>
            </a:r>
            <a:r>
              <a:rPr lang="ko" sz="800">
                <a:solidFill>
                  <a:srgbClr val="A9B7C6"/>
                </a:solidFill>
                <a:highlight>
                  <a:srgbClr val="2B2B2B"/>
                </a:highlight>
                <a:latin typeface="Arial"/>
                <a:ea typeface="Arial"/>
                <a:cs typeface="Arial"/>
                <a:sym typeface="Arial"/>
              </a:rPr>
              <a:t>)</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a:solidFill>
                  <a:srgbClr val="808080"/>
                </a:solidFill>
                <a:highlight>
                  <a:srgbClr val="2B2B2B"/>
                </a:highlight>
                <a:latin typeface="Arial"/>
                <a:ea typeface="Arial"/>
                <a:cs typeface="Arial"/>
                <a:sym typeface="Arial"/>
              </a:rPr>
              <a:t>//퍼미션 허용받기</a:t>
            </a:r>
            <a:endParaRPr sz="8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808080"/>
                </a:solidFill>
                <a:highlight>
                  <a:srgbClr val="2B2B2B"/>
                </a:highlight>
                <a:latin typeface="Arial"/>
                <a:ea typeface="Arial"/>
                <a:cs typeface="Arial"/>
                <a:sym typeface="Arial"/>
              </a:rPr>
              <a:t>       </a:t>
            </a:r>
            <a:r>
              <a:rPr lang="ko" sz="800">
                <a:solidFill>
                  <a:srgbClr val="A9B7C6"/>
                </a:solidFill>
                <a:highlight>
                  <a:srgbClr val="2B2B2B"/>
                </a:highlight>
                <a:latin typeface="Arial"/>
                <a:ea typeface="Arial"/>
                <a:cs typeface="Arial"/>
                <a:sym typeface="Arial"/>
              </a:rPr>
              <a:t>btnRecord.setOnClickListener </a:t>
            </a:r>
            <a:r>
              <a:rPr lang="ko" sz="800" b="1">
                <a:solidFill>
                  <a:srgbClr val="A9B7C6"/>
                </a:solidFill>
                <a:highlight>
                  <a:srgbClr val="2B2B2B"/>
                </a:highlight>
                <a:latin typeface="Arial"/>
                <a:ea typeface="Arial"/>
                <a:cs typeface="Arial"/>
                <a:sym typeface="Arial"/>
              </a:rPr>
              <a:t>{</a:t>
            </a:r>
            <a:endParaRPr sz="8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b="1">
                <a:solidFill>
                  <a:srgbClr val="A9B7C6"/>
                </a:solidFill>
                <a:highlight>
                  <a:srgbClr val="2B2B2B"/>
                </a:highlight>
                <a:latin typeface="Arial"/>
                <a:ea typeface="Arial"/>
                <a:cs typeface="Arial"/>
                <a:sym typeface="Arial"/>
              </a:rPr>
              <a:t>           </a:t>
            </a:r>
            <a:r>
              <a:rPr lang="ko" sz="800">
                <a:solidFill>
                  <a:srgbClr val="CC7832"/>
                </a:solidFill>
                <a:highlight>
                  <a:srgbClr val="2B2B2B"/>
                </a:highlight>
                <a:latin typeface="Arial"/>
                <a:ea typeface="Arial"/>
                <a:cs typeface="Arial"/>
                <a:sym typeface="Arial"/>
              </a:rPr>
              <a:t>if </a:t>
            </a:r>
            <a:r>
              <a:rPr lang="ko" sz="800">
                <a:solidFill>
                  <a:srgbClr val="A9B7C6"/>
                </a:solidFill>
                <a:highlight>
                  <a:srgbClr val="2B2B2B"/>
                </a:highlight>
                <a:latin typeface="Arial"/>
                <a:ea typeface="Arial"/>
                <a:cs typeface="Arial"/>
                <a:sym typeface="Arial"/>
              </a:rPr>
              <a:t>(!checkMyPermission()) {</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requestMyPermission()</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a:solidFill>
                  <a:srgbClr val="CC7832"/>
                </a:solidFill>
                <a:highlight>
                  <a:srgbClr val="2B2B2B"/>
                </a:highlight>
                <a:latin typeface="Arial"/>
                <a:ea typeface="Arial"/>
                <a:cs typeface="Arial"/>
                <a:sym typeface="Arial"/>
              </a:rPr>
              <a:t>return</a:t>
            </a:r>
            <a:r>
              <a:rPr lang="ko" sz="800">
                <a:solidFill>
                  <a:srgbClr val="467CDA"/>
                </a:solidFill>
                <a:highlight>
                  <a:srgbClr val="2B2B2B"/>
                </a:highlight>
                <a:latin typeface="Arial"/>
                <a:ea typeface="Arial"/>
                <a:cs typeface="Arial"/>
                <a:sym typeface="Arial"/>
              </a:rPr>
              <a:t>@setOnClickListener</a:t>
            </a:r>
            <a:endParaRPr sz="800">
              <a:solidFill>
                <a:srgbClr val="467CD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467CDA"/>
                </a:solidFill>
                <a:highlight>
                  <a:srgbClr val="2B2B2B"/>
                </a:highlight>
                <a:latin typeface="Arial"/>
                <a:ea typeface="Arial"/>
                <a:cs typeface="Arial"/>
                <a:sym typeface="Arial"/>
              </a:rPr>
              <a:t>           </a:t>
            </a:r>
            <a:r>
              <a:rPr lang="ko" sz="800">
                <a:solidFill>
                  <a:srgbClr val="A9B7C6"/>
                </a:solidFill>
                <a:highlight>
                  <a:srgbClr val="2B2B2B"/>
                </a:highlight>
                <a:latin typeface="Arial"/>
                <a:ea typeface="Arial"/>
                <a:cs typeface="Arial"/>
                <a:sym typeface="Arial"/>
              </a:rPr>
              <a:t>}</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setUpMediaRecoder()</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a:solidFill>
                  <a:srgbClr val="9876AA"/>
                </a:solidFill>
                <a:highlight>
                  <a:srgbClr val="2B2B2B"/>
                </a:highlight>
                <a:latin typeface="Arial"/>
                <a:ea typeface="Arial"/>
                <a:cs typeface="Arial"/>
                <a:sym typeface="Arial"/>
              </a:rPr>
              <a:t>mediaRecoder</a:t>
            </a:r>
            <a:r>
              <a:rPr lang="ko" sz="800">
                <a:solidFill>
                  <a:srgbClr val="A9B7C6"/>
                </a:solidFill>
                <a:highlight>
                  <a:srgbClr val="2B2B2B"/>
                </a:highlight>
                <a:latin typeface="Arial"/>
                <a:ea typeface="Arial"/>
                <a:cs typeface="Arial"/>
                <a:sym typeface="Arial"/>
              </a:rPr>
              <a:t>!!.prepare()</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a:solidFill>
                  <a:srgbClr val="9876AA"/>
                </a:solidFill>
                <a:highlight>
                  <a:srgbClr val="2B2B2B"/>
                </a:highlight>
                <a:latin typeface="Arial"/>
                <a:ea typeface="Arial"/>
                <a:cs typeface="Arial"/>
                <a:sym typeface="Arial"/>
              </a:rPr>
              <a:t>mediaRecoder</a:t>
            </a:r>
            <a:r>
              <a:rPr lang="ko" sz="800">
                <a:solidFill>
                  <a:srgbClr val="A9B7C6"/>
                </a:solidFill>
                <a:highlight>
                  <a:srgbClr val="2B2B2B"/>
                </a:highlight>
                <a:latin typeface="Arial"/>
                <a:ea typeface="Arial"/>
                <a:cs typeface="Arial"/>
                <a:sym typeface="Arial"/>
              </a:rPr>
              <a:t>!!.start()</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Toast.makeText(</a:t>
            </a:r>
            <a:r>
              <a:rPr lang="ko" sz="800">
                <a:solidFill>
                  <a:srgbClr val="CC7832"/>
                </a:solidFill>
                <a:highlight>
                  <a:srgbClr val="2B2B2B"/>
                </a:highlight>
                <a:latin typeface="Arial"/>
                <a:ea typeface="Arial"/>
                <a:cs typeface="Arial"/>
                <a:sym typeface="Arial"/>
              </a:rPr>
              <a:t>this</a:t>
            </a:r>
            <a:r>
              <a:rPr lang="ko" sz="800">
                <a:solidFill>
                  <a:srgbClr val="467CDA"/>
                </a:solidFill>
                <a:highlight>
                  <a:srgbClr val="2B2B2B"/>
                </a:highlight>
                <a:latin typeface="Arial"/>
                <a:ea typeface="Arial"/>
                <a:cs typeface="Arial"/>
                <a:sym typeface="Arial"/>
              </a:rPr>
              <a:t>@MainActivity</a:t>
            </a:r>
            <a:r>
              <a:rPr lang="ko" sz="800">
                <a:solidFill>
                  <a:srgbClr val="CC7832"/>
                </a:solidFill>
                <a:highlight>
                  <a:srgbClr val="2B2B2B"/>
                </a:highlight>
                <a:latin typeface="Arial"/>
                <a:ea typeface="Arial"/>
                <a:cs typeface="Arial"/>
                <a:sym typeface="Arial"/>
              </a:rPr>
              <a:t>, </a:t>
            </a:r>
            <a:r>
              <a:rPr lang="ko" sz="800">
                <a:solidFill>
                  <a:srgbClr val="6A8759"/>
                </a:solidFill>
                <a:highlight>
                  <a:srgbClr val="2B2B2B"/>
                </a:highlight>
                <a:latin typeface="Arial"/>
                <a:ea typeface="Arial"/>
                <a:cs typeface="Arial"/>
                <a:sym typeface="Arial"/>
              </a:rPr>
              <a:t>"녹음 시작"</a:t>
            </a:r>
            <a:r>
              <a:rPr lang="ko" sz="800">
                <a:solidFill>
                  <a:srgbClr val="CC7832"/>
                </a:solidFill>
                <a:highlight>
                  <a:srgbClr val="2B2B2B"/>
                </a:highlight>
                <a:latin typeface="Arial"/>
                <a:ea typeface="Arial"/>
                <a:cs typeface="Arial"/>
                <a:sym typeface="Arial"/>
              </a:rPr>
              <a:t>, </a:t>
            </a:r>
            <a:r>
              <a:rPr lang="ko" sz="800">
                <a:solidFill>
                  <a:srgbClr val="A9B7C6"/>
                </a:solidFill>
                <a:highlight>
                  <a:srgbClr val="2B2B2B"/>
                </a:highlight>
                <a:latin typeface="Arial"/>
                <a:ea typeface="Arial"/>
                <a:cs typeface="Arial"/>
                <a:sym typeface="Arial"/>
              </a:rPr>
              <a:t>Toast.</a:t>
            </a:r>
            <a:r>
              <a:rPr lang="ko" sz="800" i="1">
                <a:solidFill>
                  <a:srgbClr val="9876AA"/>
                </a:solidFill>
                <a:highlight>
                  <a:srgbClr val="2B2B2B"/>
                </a:highlight>
                <a:latin typeface="Arial"/>
                <a:ea typeface="Arial"/>
                <a:cs typeface="Arial"/>
                <a:sym typeface="Arial"/>
              </a:rPr>
              <a:t>LENGTH_LONG</a:t>
            </a:r>
            <a:r>
              <a:rPr lang="ko" sz="800">
                <a:solidFill>
                  <a:srgbClr val="A9B7C6"/>
                </a:solidFill>
                <a:highlight>
                  <a:srgbClr val="2B2B2B"/>
                </a:highlight>
                <a:latin typeface="Arial"/>
                <a:ea typeface="Arial"/>
                <a:cs typeface="Arial"/>
                <a:sym typeface="Arial"/>
              </a:rPr>
              <a:t>).show()</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b="1">
                <a:solidFill>
                  <a:srgbClr val="A9B7C6"/>
                </a:solidFill>
                <a:highlight>
                  <a:srgbClr val="2B2B2B"/>
                </a:highlight>
                <a:latin typeface="Arial"/>
                <a:ea typeface="Arial"/>
                <a:cs typeface="Arial"/>
                <a:sym typeface="Arial"/>
              </a:rPr>
              <a:t>}</a:t>
            </a:r>
            <a:endParaRPr sz="8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b="1">
                <a:solidFill>
                  <a:srgbClr val="A9B7C6"/>
                </a:solidFill>
                <a:highlight>
                  <a:srgbClr val="2B2B2B"/>
                </a:highlight>
                <a:latin typeface="Arial"/>
                <a:ea typeface="Arial"/>
                <a:cs typeface="Arial"/>
                <a:sym typeface="Arial"/>
              </a:rPr>
              <a:t>       </a:t>
            </a:r>
            <a:r>
              <a:rPr lang="ko" sz="800">
                <a:solidFill>
                  <a:srgbClr val="808080"/>
                </a:solidFill>
                <a:highlight>
                  <a:srgbClr val="2B2B2B"/>
                </a:highlight>
                <a:latin typeface="Arial"/>
                <a:ea typeface="Arial"/>
                <a:cs typeface="Arial"/>
                <a:sym typeface="Arial"/>
              </a:rPr>
              <a:t>//녹음 저장하기</a:t>
            </a:r>
            <a:endParaRPr sz="8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808080"/>
                </a:solidFill>
                <a:highlight>
                  <a:srgbClr val="2B2B2B"/>
                </a:highlight>
                <a:latin typeface="Arial"/>
                <a:ea typeface="Arial"/>
                <a:cs typeface="Arial"/>
                <a:sym typeface="Arial"/>
              </a:rPr>
              <a:t>       </a:t>
            </a:r>
            <a:r>
              <a:rPr lang="ko" sz="800">
                <a:solidFill>
                  <a:srgbClr val="A9B7C6"/>
                </a:solidFill>
                <a:highlight>
                  <a:srgbClr val="2B2B2B"/>
                </a:highlight>
                <a:latin typeface="Arial"/>
                <a:ea typeface="Arial"/>
                <a:cs typeface="Arial"/>
                <a:sym typeface="Arial"/>
              </a:rPr>
              <a:t>btnRecordSave.setOnClickListener </a:t>
            </a:r>
            <a:r>
              <a:rPr lang="ko" sz="800" b="1">
                <a:solidFill>
                  <a:srgbClr val="A9B7C6"/>
                </a:solidFill>
                <a:highlight>
                  <a:srgbClr val="2B2B2B"/>
                </a:highlight>
                <a:latin typeface="Arial"/>
                <a:ea typeface="Arial"/>
                <a:cs typeface="Arial"/>
                <a:sym typeface="Arial"/>
              </a:rPr>
              <a:t>{</a:t>
            </a:r>
            <a:endParaRPr sz="8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b="1">
                <a:solidFill>
                  <a:srgbClr val="A9B7C6"/>
                </a:solidFill>
                <a:highlight>
                  <a:srgbClr val="2B2B2B"/>
                </a:highlight>
                <a:latin typeface="Arial"/>
                <a:ea typeface="Arial"/>
                <a:cs typeface="Arial"/>
                <a:sym typeface="Arial"/>
              </a:rPr>
              <a:t>           </a:t>
            </a:r>
            <a:r>
              <a:rPr lang="ko" sz="800">
                <a:solidFill>
                  <a:srgbClr val="9876AA"/>
                </a:solidFill>
                <a:highlight>
                  <a:srgbClr val="2B2B2B"/>
                </a:highlight>
                <a:latin typeface="Arial"/>
                <a:ea typeface="Arial"/>
                <a:cs typeface="Arial"/>
                <a:sym typeface="Arial"/>
              </a:rPr>
              <a:t>mediaRecoder</a:t>
            </a:r>
            <a:r>
              <a:rPr lang="ko" sz="800">
                <a:solidFill>
                  <a:srgbClr val="A9B7C6"/>
                </a:solidFill>
                <a:highlight>
                  <a:srgbClr val="2B2B2B"/>
                </a:highlight>
                <a:latin typeface="Arial"/>
                <a:ea typeface="Arial"/>
                <a:cs typeface="Arial"/>
                <a:sym typeface="Arial"/>
              </a:rPr>
              <a:t>!!.stop()</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Toast.makeText(</a:t>
            </a:r>
            <a:r>
              <a:rPr lang="ko" sz="800">
                <a:solidFill>
                  <a:srgbClr val="CC7832"/>
                </a:solidFill>
                <a:highlight>
                  <a:srgbClr val="2B2B2B"/>
                </a:highlight>
                <a:latin typeface="Arial"/>
                <a:ea typeface="Arial"/>
                <a:cs typeface="Arial"/>
                <a:sym typeface="Arial"/>
              </a:rPr>
              <a:t>this</a:t>
            </a:r>
            <a:r>
              <a:rPr lang="ko" sz="800">
                <a:solidFill>
                  <a:srgbClr val="467CDA"/>
                </a:solidFill>
                <a:highlight>
                  <a:srgbClr val="2B2B2B"/>
                </a:highlight>
                <a:latin typeface="Arial"/>
                <a:ea typeface="Arial"/>
                <a:cs typeface="Arial"/>
                <a:sym typeface="Arial"/>
              </a:rPr>
              <a:t>@MainActivity</a:t>
            </a:r>
            <a:r>
              <a:rPr lang="ko" sz="800">
                <a:solidFill>
                  <a:srgbClr val="CC7832"/>
                </a:solidFill>
                <a:highlight>
                  <a:srgbClr val="2B2B2B"/>
                </a:highlight>
                <a:latin typeface="Arial"/>
                <a:ea typeface="Arial"/>
                <a:cs typeface="Arial"/>
                <a:sym typeface="Arial"/>
              </a:rPr>
              <a:t>, </a:t>
            </a:r>
            <a:r>
              <a:rPr lang="ko" sz="800">
                <a:solidFill>
                  <a:srgbClr val="6A8759"/>
                </a:solidFill>
                <a:highlight>
                  <a:srgbClr val="2B2B2B"/>
                </a:highlight>
                <a:latin typeface="Arial"/>
                <a:ea typeface="Arial"/>
                <a:cs typeface="Arial"/>
                <a:sym typeface="Arial"/>
              </a:rPr>
              <a:t>"녹음 저장"</a:t>
            </a:r>
            <a:r>
              <a:rPr lang="ko" sz="800">
                <a:solidFill>
                  <a:srgbClr val="CC7832"/>
                </a:solidFill>
                <a:highlight>
                  <a:srgbClr val="2B2B2B"/>
                </a:highlight>
                <a:latin typeface="Arial"/>
                <a:ea typeface="Arial"/>
                <a:cs typeface="Arial"/>
                <a:sym typeface="Arial"/>
              </a:rPr>
              <a:t>, </a:t>
            </a:r>
            <a:r>
              <a:rPr lang="ko" sz="800">
                <a:solidFill>
                  <a:srgbClr val="A9B7C6"/>
                </a:solidFill>
                <a:highlight>
                  <a:srgbClr val="2B2B2B"/>
                </a:highlight>
                <a:latin typeface="Arial"/>
                <a:ea typeface="Arial"/>
                <a:cs typeface="Arial"/>
                <a:sym typeface="Arial"/>
              </a:rPr>
              <a:t>Toast.</a:t>
            </a:r>
            <a:r>
              <a:rPr lang="ko" sz="800" i="1">
                <a:solidFill>
                  <a:srgbClr val="9876AA"/>
                </a:solidFill>
                <a:highlight>
                  <a:srgbClr val="2B2B2B"/>
                </a:highlight>
                <a:latin typeface="Arial"/>
                <a:ea typeface="Arial"/>
                <a:cs typeface="Arial"/>
                <a:sym typeface="Arial"/>
              </a:rPr>
              <a:t>LENGTH_LONG</a:t>
            </a:r>
            <a:r>
              <a:rPr lang="ko" sz="800">
                <a:solidFill>
                  <a:srgbClr val="A9B7C6"/>
                </a:solidFill>
                <a:highlight>
                  <a:srgbClr val="2B2B2B"/>
                </a:highlight>
                <a:latin typeface="Arial"/>
                <a:ea typeface="Arial"/>
                <a:cs typeface="Arial"/>
                <a:sym typeface="Arial"/>
              </a:rPr>
              <a:t>).show()</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b="1">
                <a:solidFill>
                  <a:srgbClr val="A9B7C6"/>
                </a:solidFill>
                <a:highlight>
                  <a:srgbClr val="2B2B2B"/>
                </a:highlight>
                <a:latin typeface="Arial"/>
                <a:ea typeface="Arial"/>
                <a:cs typeface="Arial"/>
                <a:sym typeface="Arial"/>
              </a:rPr>
              <a:t>}</a:t>
            </a:r>
            <a:endParaRPr sz="8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b="1">
                <a:solidFill>
                  <a:srgbClr val="A9B7C6"/>
                </a:solidFill>
                <a:highlight>
                  <a:srgbClr val="2B2B2B"/>
                </a:highlight>
                <a:latin typeface="Arial"/>
                <a:ea typeface="Arial"/>
                <a:cs typeface="Arial"/>
                <a:sym typeface="Arial"/>
              </a:rPr>
              <a:t>       </a:t>
            </a:r>
            <a:r>
              <a:rPr lang="ko" sz="800">
                <a:solidFill>
                  <a:srgbClr val="808080"/>
                </a:solidFill>
                <a:highlight>
                  <a:srgbClr val="2B2B2B"/>
                </a:highlight>
                <a:latin typeface="Arial"/>
                <a:ea typeface="Arial"/>
                <a:cs typeface="Arial"/>
                <a:sym typeface="Arial"/>
              </a:rPr>
              <a:t>//녹음 재생하기</a:t>
            </a:r>
            <a:endParaRPr sz="80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808080"/>
                </a:solidFill>
                <a:highlight>
                  <a:srgbClr val="2B2B2B"/>
                </a:highlight>
                <a:latin typeface="Arial"/>
                <a:ea typeface="Arial"/>
                <a:cs typeface="Arial"/>
                <a:sym typeface="Arial"/>
              </a:rPr>
              <a:t>       </a:t>
            </a:r>
            <a:r>
              <a:rPr lang="ko" sz="800">
                <a:solidFill>
                  <a:srgbClr val="A9B7C6"/>
                </a:solidFill>
                <a:highlight>
                  <a:srgbClr val="2B2B2B"/>
                </a:highlight>
                <a:latin typeface="Arial"/>
                <a:ea typeface="Arial"/>
                <a:cs typeface="Arial"/>
                <a:sym typeface="Arial"/>
              </a:rPr>
              <a:t>btnPlay.setOnClickListener </a:t>
            </a:r>
            <a:r>
              <a:rPr lang="ko" sz="800" b="1">
                <a:solidFill>
                  <a:srgbClr val="A9B7C6"/>
                </a:solidFill>
                <a:highlight>
                  <a:srgbClr val="2B2B2B"/>
                </a:highlight>
                <a:latin typeface="Arial"/>
                <a:ea typeface="Arial"/>
                <a:cs typeface="Arial"/>
                <a:sym typeface="Arial"/>
              </a:rPr>
              <a:t>{</a:t>
            </a:r>
            <a:endParaRPr sz="8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b="1">
                <a:solidFill>
                  <a:srgbClr val="A9B7C6"/>
                </a:solidFill>
                <a:highlight>
                  <a:srgbClr val="2B2B2B"/>
                </a:highlight>
                <a:latin typeface="Arial"/>
                <a:ea typeface="Arial"/>
                <a:cs typeface="Arial"/>
                <a:sym typeface="Arial"/>
              </a:rPr>
              <a:t>           </a:t>
            </a:r>
            <a:r>
              <a:rPr lang="ko" sz="800">
                <a:solidFill>
                  <a:srgbClr val="9876AA"/>
                </a:solidFill>
                <a:highlight>
                  <a:srgbClr val="2B2B2B"/>
                </a:highlight>
                <a:latin typeface="Arial"/>
                <a:ea typeface="Arial"/>
                <a:cs typeface="Arial"/>
                <a:sym typeface="Arial"/>
              </a:rPr>
              <a:t>mediaPlayer </a:t>
            </a:r>
            <a:r>
              <a:rPr lang="ko" sz="800">
                <a:solidFill>
                  <a:srgbClr val="A9B7C6"/>
                </a:solidFill>
                <a:highlight>
                  <a:srgbClr val="2B2B2B"/>
                </a:highlight>
                <a:latin typeface="Arial"/>
                <a:ea typeface="Arial"/>
                <a:cs typeface="Arial"/>
                <a:sym typeface="Arial"/>
              </a:rPr>
              <a:t>= MediaPlayer()</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a:solidFill>
                  <a:srgbClr val="9876AA"/>
                </a:solidFill>
                <a:highlight>
                  <a:srgbClr val="2B2B2B"/>
                </a:highlight>
                <a:latin typeface="Arial"/>
                <a:ea typeface="Arial"/>
                <a:cs typeface="Arial"/>
                <a:sym typeface="Arial"/>
              </a:rPr>
              <a:t>mediaPlayer</a:t>
            </a:r>
            <a:r>
              <a:rPr lang="ko" sz="800">
                <a:solidFill>
                  <a:srgbClr val="A9B7C6"/>
                </a:solidFill>
                <a:highlight>
                  <a:srgbClr val="2B2B2B"/>
                </a:highlight>
                <a:latin typeface="Arial"/>
                <a:ea typeface="Arial"/>
                <a:cs typeface="Arial"/>
                <a:sym typeface="Arial"/>
              </a:rPr>
              <a:t>!!.setDataSource(</a:t>
            </a:r>
            <a:r>
              <a:rPr lang="ko" sz="800">
                <a:solidFill>
                  <a:srgbClr val="9876AA"/>
                </a:solidFill>
                <a:highlight>
                  <a:srgbClr val="2B2B2B"/>
                </a:highlight>
                <a:latin typeface="Arial"/>
                <a:ea typeface="Arial"/>
                <a:cs typeface="Arial"/>
                <a:sym typeface="Arial"/>
              </a:rPr>
              <a:t>sFileName</a:t>
            </a:r>
            <a:r>
              <a:rPr lang="ko" sz="800">
                <a:solidFill>
                  <a:srgbClr val="A9B7C6"/>
                </a:solidFill>
                <a:highlight>
                  <a:srgbClr val="2B2B2B"/>
                </a:highlight>
                <a:latin typeface="Arial"/>
                <a:ea typeface="Arial"/>
                <a:cs typeface="Arial"/>
                <a:sym typeface="Arial"/>
              </a:rPr>
              <a:t>)</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a:solidFill>
                  <a:srgbClr val="9876AA"/>
                </a:solidFill>
                <a:highlight>
                  <a:srgbClr val="2B2B2B"/>
                </a:highlight>
                <a:latin typeface="Arial"/>
                <a:ea typeface="Arial"/>
                <a:cs typeface="Arial"/>
                <a:sym typeface="Arial"/>
              </a:rPr>
              <a:t>mediaPlayer</a:t>
            </a:r>
            <a:r>
              <a:rPr lang="ko" sz="800">
                <a:solidFill>
                  <a:srgbClr val="A9B7C6"/>
                </a:solidFill>
                <a:highlight>
                  <a:srgbClr val="2B2B2B"/>
                </a:highlight>
                <a:latin typeface="Arial"/>
                <a:ea typeface="Arial"/>
                <a:cs typeface="Arial"/>
                <a:sym typeface="Arial"/>
              </a:rPr>
              <a:t>!!.prepare()</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a:solidFill>
                  <a:srgbClr val="9876AA"/>
                </a:solidFill>
                <a:highlight>
                  <a:srgbClr val="2B2B2B"/>
                </a:highlight>
                <a:latin typeface="Arial"/>
                <a:ea typeface="Arial"/>
                <a:cs typeface="Arial"/>
                <a:sym typeface="Arial"/>
              </a:rPr>
              <a:t>mediaPlayer</a:t>
            </a:r>
            <a:r>
              <a:rPr lang="ko" sz="800">
                <a:solidFill>
                  <a:srgbClr val="A9B7C6"/>
                </a:solidFill>
                <a:highlight>
                  <a:srgbClr val="2B2B2B"/>
                </a:highlight>
                <a:latin typeface="Arial"/>
                <a:ea typeface="Arial"/>
                <a:cs typeface="Arial"/>
                <a:sym typeface="Arial"/>
              </a:rPr>
              <a:t>!!.start()</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Toast.makeText(</a:t>
            </a:r>
            <a:r>
              <a:rPr lang="ko" sz="800">
                <a:solidFill>
                  <a:srgbClr val="CC7832"/>
                </a:solidFill>
                <a:highlight>
                  <a:srgbClr val="2B2B2B"/>
                </a:highlight>
                <a:latin typeface="Arial"/>
                <a:ea typeface="Arial"/>
                <a:cs typeface="Arial"/>
                <a:sym typeface="Arial"/>
              </a:rPr>
              <a:t>this</a:t>
            </a:r>
            <a:r>
              <a:rPr lang="ko" sz="800">
                <a:solidFill>
                  <a:srgbClr val="467CDA"/>
                </a:solidFill>
                <a:highlight>
                  <a:srgbClr val="2B2B2B"/>
                </a:highlight>
                <a:latin typeface="Arial"/>
                <a:ea typeface="Arial"/>
                <a:cs typeface="Arial"/>
                <a:sym typeface="Arial"/>
              </a:rPr>
              <a:t>@MainActivity</a:t>
            </a:r>
            <a:r>
              <a:rPr lang="ko" sz="800">
                <a:solidFill>
                  <a:srgbClr val="CC7832"/>
                </a:solidFill>
                <a:highlight>
                  <a:srgbClr val="2B2B2B"/>
                </a:highlight>
                <a:latin typeface="Arial"/>
                <a:ea typeface="Arial"/>
                <a:cs typeface="Arial"/>
                <a:sym typeface="Arial"/>
              </a:rPr>
              <a:t>, </a:t>
            </a:r>
            <a:r>
              <a:rPr lang="ko" sz="800">
                <a:solidFill>
                  <a:srgbClr val="6A8759"/>
                </a:solidFill>
                <a:highlight>
                  <a:srgbClr val="2B2B2B"/>
                </a:highlight>
                <a:latin typeface="Arial"/>
                <a:ea typeface="Arial"/>
                <a:cs typeface="Arial"/>
                <a:sym typeface="Arial"/>
              </a:rPr>
              <a:t>"녹음 재생"</a:t>
            </a:r>
            <a:r>
              <a:rPr lang="ko" sz="800">
                <a:solidFill>
                  <a:srgbClr val="CC7832"/>
                </a:solidFill>
                <a:highlight>
                  <a:srgbClr val="2B2B2B"/>
                </a:highlight>
                <a:latin typeface="Arial"/>
                <a:ea typeface="Arial"/>
                <a:cs typeface="Arial"/>
                <a:sym typeface="Arial"/>
              </a:rPr>
              <a:t>, </a:t>
            </a:r>
            <a:r>
              <a:rPr lang="ko" sz="800">
                <a:solidFill>
                  <a:srgbClr val="A9B7C6"/>
                </a:solidFill>
                <a:highlight>
                  <a:srgbClr val="2B2B2B"/>
                </a:highlight>
                <a:latin typeface="Arial"/>
                <a:ea typeface="Arial"/>
                <a:cs typeface="Arial"/>
                <a:sym typeface="Arial"/>
              </a:rPr>
              <a:t>Toast.</a:t>
            </a:r>
            <a:r>
              <a:rPr lang="ko" sz="800" i="1">
                <a:solidFill>
                  <a:srgbClr val="9876AA"/>
                </a:solidFill>
                <a:highlight>
                  <a:srgbClr val="2B2B2B"/>
                </a:highlight>
                <a:latin typeface="Arial"/>
                <a:ea typeface="Arial"/>
                <a:cs typeface="Arial"/>
                <a:sym typeface="Arial"/>
              </a:rPr>
              <a:t>LENGTH_LONG</a:t>
            </a:r>
            <a:r>
              <a:rPr lang="ko" sz="800">
                <a:solidFill>
                  <a:srgbClr val="A9B7C6"/>
                </a:solidFill>
                <a:highlight>
                  <a:srgbClr val="2B2B2B"/>
                </a:highlight>
                <a:latin typeface="Arial"/>
                <a:ea typeface="Arial"/>
                <a:cs typeface="Arial"/>
                <a:sym typeface="Arial"/>
              </a:rPr>
              <a:t>).show()</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r>
              <a:rPr lang="ko" sz="800" b="1">
                <a:solidFill>
                  <a:srgbClr val="A9B7C6"/>
                </a:solidFill>
                <a:highlight>
                  <a:srgbClr val="2B2B2B"/>
                </a:highlight>
                <a:latin typeface="Arial"/>
                <a:ea typeface="Arial"/>
                <a:cs typeface="Arial"/>
                <a:sym typeface="Arial"/>
              </a:rPr>
              <a:t>}</a:t>
            </a:r>
            <a:endParaRPr sz="800" b="1">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b="1">
                <a:solidFill>
                  <a:srgbClr val="A9B7C6"/>
                </a:solidFill>
                <a:highlight>
                  <a:srgbClr val="2B2B2B"/>
                </a:highlight>
                <a:latin typeface="Arial"/>
                <a:ea typeface="Arial"/>
                <a:cs typeface="Arial"/>
                <a:sym typeface="Arial"/>
              </a:rPr>
              <a:t>   </a:t>
            </a:r>
            <a:r>
              <a:rPr lang="ko" sz="800">
                <a:solidFill>
                  <a:srgbClr val="A9B7C6"/>
                </a:solidFill>
                <a:highlight>
                  <a:srgbClr val="2B2B2B"/>
                </a:highlight>
                <a:latin typeface="Arial"/>
                <a:ea typeface="Arial"/>
                <a:cs typeface="Arial"/>
                <a:sym typeface="Arial"/>
              </a:rPr>
              <a:t>}</a:t>
            </a:r>
            <a:endParaRPr sz="80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00">
                <a:solidFill>
                  <a:srgbClr val="A9B7C6"/>
                </a:solidFill>
                <a:highlight>
                  <a:srgbClr val="2B2B2B"/>
                </a:highlight>
                <a:latin typeface="Arial"/>
                <a:ea typeface="Arial"/>
                <a:cs typeface="Arial"/>
                <a:sym typeface="Arial"/>
              </a:rPr>
              <a:t> </a:t>
            </a:r>
            <a:endParaRPr sz="800">
              <a:solidFill>
                <a:srgbClr val="CC7832"/>
              </a:solidFill>
              <a:highlight>
                <a:srgbClr val="2B2B2B"/>
              </a:highlight>
              <a:latin typeface="Arial"/>
              <a:ea typeface="Arial"/>
              <a:cs typeface="Arial"/>
              <a:sym typeface="Arial"/>
            </a:endParaRPr>
          </a:p>
          <a:p>
            <a:pPr marL="0" lvl="0" indent="0" algn="l" rtl="0">
              <a:spcBef>
                <a:spcPts val="0"/>
              </a:spcBef>
              <a:spcAft>
                <a:spcPts val="1600"/>
              </a:spcAft>
              <a:buNone/>
            </a:pPr>
            <a:endParaRPr sz="800"/>
          </a:p>
        </p:txBody>
      </p:sp>
      <p:graphicFrame>
        <p:nvGraphicFramePr>
          <p:cNvPr id="957" name="Google Shape;957;p104"/>
          <p:cNvGraphicFramePr/>
          <p:nvPr/>
        </p:nvGraphicFramePr>
        <p:xfrm>
          <a:off x="3423850" y="9392500"/>
          <a:ext cx="3000000" cy="3000000"/>
        </p:xfrm>
        <a:graphic>
          <a:graphicData uri="http://schemas.openxmlformats.org/drawingml/2006/table">
            <a:tbl>
              <a:tblPr>
                <a:noFill/>
                <a:tableStyleId>{88B123CF-D1D6-4482-BBFA-B40B77DD781F}</a:tableStyleId>
              </a:tblPr>
              <a:tblGrid>
                <a:gridCol w="1240675">
                  <a:extLst>
                    <a:ext uri="{9D8B030D-6E8A-4147-A177-3AD203B41FA5}">
                      <a16:colId xmlns:a16="http://schemas.microsoft.com/office/drawing/2014/main" val="20000"/>
                    </a:ext>
                  </a:extLst>
                </a:gridCol>
                <a:gridCol w="279387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ko" sz="800">
                          <a:latin typeface="Nanum Gothic"/>
                          <a:ea typeface="Nanum Gothic"/>
                          <a:cs typeface="Nanum Gothic"/>
                          <a:sym typeface="Nanum Gothic"/>
                        </a:rPr>
                        <a:t>클래스/ 메소드</a:t>
                      </a:r>
                      <a:endParaRPr sz="800">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ctr" rtl="0">
                        <a:spcBef>
                          <a:spcPts val="0"/>
                        </a:spcBef>
                        <a:spcAft>
                          <a:spcPts val="0"/>
                        </a:spcAft>
                        <a:buNone/>
                      </a:pPr>
                      <a:r>
                        <a:rPr lang="ko" sz="800">
                          <a:latin typeface="Nanum Gothic"/>
                          <a:ea typeface="Nanum Gothic"/>
                          <a:cs typeface="Nanum Gothic"/>
                          <a:sym typeface="Nanum Gothic"/>
                        </a:rPr>
                        <a:t>설명</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0"/>
                  </a:ext>
                </a:extLst>
              </a:tr>
              <a:tr h="226850">
                <a:tc>
                  <a:txBody>
                    <a:bodyPr/>
                    <a:lstStyle/>
                    <a:p>
                      <a:pPr marL="0" lvl="0" indent="0" algn="l" rtl="0">
                        <a:spcBef>
                          <a:spcPts val="0"/>
                        </a:spcBef>
                        <a:spcAft>
                          <a:spcPts val="0"/>
                        </a:spcAft>
                        <a:buNone/>
                      </a:pPr>
                      <a:r>
                        <a:rPr lang="ko" sz="800" b="1">
                          <a:latin typeface="Nanum Gothic"/>
                          <a:ea typeface="Nanum Gothic"/>
                          <a:cs typeface="Nanum Gothic"/>
                          <a:sym typeface="Nanum Gothic"/>
                        </a:rPr>
                        <a:t>MediaRecorder의 setAudioSource</a:t>
                      </a:r>
                      <a:endParaRPr sz="8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800">
                          <a:latin typeface="Nanum Gothic"/>
                          <a:ea typeface="Nanum Gothic"/>
                          <a:cs typeface="Nanum Gothic"/>
                          <a:sym typeface="Nanum Gothic"/>
                        </a:rPr>
                        <a:t>어떤 매체로 레코딩을 입력받을지 설정</a:t>
                      </a:r>
                      <a:endParaRPr sz="800">
                        <a:latin typeface="Nanum Gothic"/>
                        <a:ea typeface="Nanum Gothic"/>
                        <a:cs typeface="Nanum Gothic"/>
                        <a:sym typeface="Nanum Gothic"/>
                      </a:endParaRPr>
                    </a:p>
                    <a:p>
                      <a:pPr marL="0" lvl="0" indent="0" algn="l" rtl="0">
                        <a:spcBef>
                          <a:spcPts val="0"/>
                        </a:spcBef>
                        <a:spcAft>
                          <a:spcPts val="0"/>
                        </a:spcAft>
                        <a:buNone/>
                      </a:pPr>
                      <a:r>
                        <a:rPr lang="ko" sz="800">
                          <a:latin typeface="Nanum Gothic"/>
                          <a:ea typeface="Nanum Gothic"/>
                          <a:cs typeface="Nanum Gothic"/>
                          <a:sym typeface="Nanum Gothic"/>
                        </a:rPr>
                        <a:t>MIC = 마이크로폰</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1"/>
                  </a:ext>
                </a:extLst>
              </a:tr>
              <a:tr h="226850">
                <a:tc>
                  <a:txBody>
                    <a:bodyPr/>
                    <a:lstStyle/>
                    <a:p>
                      <a:pPr marL="0" lvl="0" indent="0" algn="l" rtl="0">
                        <a:spcBef>
                          <a:spcPts val="0"/>
                        </a:spcBef>
                        <a:spcAft>
                          <a:spcPts val="0"/>
                        </a:spcAft>
                        <a:buNone/>
                      </a:pPr>
                      <a:r>
                        <a:rPr lang="ko" sz="800" b="1">
                          <a:latin typeface="Nanum Gothic"/>
                          <a:ea typeface="Nanum Gothic"/>
                          <a:cs typeface="Nanum Gothic"/>
                          <a:sym typeface="Nanum Gothic"/>
                        </a:rPr>
                        <a:t>MediaRecorder의 setOutputFormat</a:t>
                      </a:r>
                      <a:endParaRPr sz="8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800">
                          <a:latin typeface="Nanum Gothic"/>
                          <a:ea typeface="Nanum Gothic"/>
                          <a:cs typeface="Nanum Gothic"/>
                          <a:sym typeface="Nanum Gothic"/>
                        </a:rPr>
                        <a:t>어떤 포맷으로 저장할지 설정</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2"/>
                  </a:ext>
                </a:extLst>
              </a:tr>
              <a:tr h="224600">
                <a:tc>
                  <a:txBody>
                    <a:bodyPr/>
                    <a:lstStyle/>
                    <a:p>
                      <a:pPr marL="0" lvl="0" indent="0" algn="l" rtl="0">
                        <a:spcBef>
                          <a:spcPts val="0"/>
                        </a:spcBef>
                        <a:spcAft>
                          <a:spcPts val="0"/>
                        </a:spcAft>
                        <a:buNone/>
                      </a:pPr>
                      <a:r>
                        <a:rPr lang="ko" sz="800" b="1">
                          <a:latin typeface="Nanum Gothic"/>
                          <a:ea typeface="Nanum Gothic"/>
                          <a:cs typeface="Nanum Gothic"/>
                          <a:sym typeface="Nanum Gothic"/>
                        </a:rPr>
                        <a:t>MediaRecorder의 setOutputFile</a:t>
                      </a:r>
                      <a:endParaRPr sz="8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800">
                          <a:latin typeface="Nanum Gothic"/>
                          <a:ea typeface="Nanum Gothic"/>
                          <a:cs typeface="Nanum Gothic"/>
                          <a:sym typeface="Nanum Gothic"/>
                        </a:rPr>
                        <a:t>저장될 파일명</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3"/>
                  </a:ext>
                </a:extLst>
              </a:tr>
              <a:tr h="226850">
                <a:tc>
                  <a:txBody>
                    <a:bodyPr/>
                    <a:lstStyle/>
                    <a:p>
                      <a:pPr marL="0" lvl="0" indent="0" algn="l" rtl="0">
                        <a:spcBef>
                          <a:spcPts val="0"/>
                        </a:spcBef>
                        <a:spcAft>
                          <a:spcPts val="0"/>
                        </a:spcAft>
                        <a:buNone/>
                      </a:pPr>
                      <a:r>
                        <a:rPr lang="ko" sz="800" b="1">
                          <a:latin typeface="Nanum Gothic"/>
                          <a:ea typeface="Nanum Gothic"/>
                          <a:cs typeface="Nanum Gothic"/>
                          <a:sym typeface="Nanum Gothic"/>
                        </a:rPr>
                        <a:t>MediaPlayer의 setDataSource</a:t>
                      </a:r>
                      <a:endParaRPr sz="8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800">
                          <a:latin typeface="Nanum Gothic"/>
                          <a:ea typeface="Nanum Gothic"/>
                          <a:cs typeface="Nanum Gothic"/>
                          <a:sym typeface="Nanum Gothic"/>
                        </a:rPr>
                        <a:t>play할 파일명 또는 인터넷 주소</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4"/>
                  </a:ext>
                </a:extLst>
              </a:tr>
              <a:tr h="226850">
                <a:tc>
                  <a:txBody>
                    <a:bodyPr/>
                    <a:lstStyle/>
                    <a:p>
                      <a:pPr marL="0" lvl="0" indent="0" algn="l" rtl="0">
                        <a:spcBef>
                          <a:spcPts val="0"/>
                        </a:spcBef>
                        <a:spcAft>
                          <a:spcPts val="0"/>
                        </a:spcAft>
                        <a:buNone/>
                      </a:pPr>
                      <a:r>
                        <a:rPr lang="ko" sz="800" b="1">
                          <a:latin typeface="Nanum Gothic"/>
                          <a:ea typeface="Nanum Gothic"/>
                          <a:cs typeface="Nanum Gothic"/>
                          <a:sym typeface="Nanum Gothic"/>
                        </a:rPr>
                        <a:t>MedaPlayer의 prepare, start</a:t>
                      </a:r>
                      <a:endParaRPr sz="8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800">
                          <a:latin typeface="Nanum Gothic"/>
                          <a:ea typeface="Nanum Gothic"/>
                          <a:cs typeface="Nanum Gothic"/>
                          <a:sym typeface="Nanum Gothic"/>
                        </a:rPr>
                        <a:t>play를 준비하고 시작</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ko" sz="800" b="1">
                          <a:latin typeface="Nanum Gothic"/>
                          <a:ea typeface="Nanum Gothic"/>
                          <a:cs typeface="Nanum Gothic"/>
                          <a:sym typeface="Nanum Gothic"/>
                        </a:rPr>
                        <a:t>MediaPlayer의 stop</a:t>
                      </a:r>
                      <a:endParaRPr sz="8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800">
                          <a:latin typeface="Nanum Gothic"/>
                          <a:ea typeface="Nanum Gothic"/>
                          <a:cs typeface="Nanum Gothic"/>
                          <a:sym typeface="Nanum Gothic"/>
                        </a:rPr>
                        <a:t>play를 stop</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3"/>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167" name="Google Shape;167;p3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8</a:t>
            </a:fld>
            <a:endParaRPr sz="2400"/>
          </a:p>
        </p:txBody>
      </p:sp>
      <p:sp>
        <p:nvSpPr>
          <p:cNvPr id="168" name="Google Shape;168;p33"/>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코드 작성하기</a:t>
            </a:r>
            <a:endParaRPr/>
          </a:p>
          <a:p>
            <a:pPr marL="914400" lvl="1" indent="-317500" algn="l" rtl="0">
              <a:spcBef>
                <a:spcPts val="0"/>
              </a:spcBef>
              <a:spcAft>
                <a:spcPts val="0"/>
              </a:spcAft>
              <a:buSzPts val="1400"/>
              <a:buChar char="○"/>
            </a:pPr>
            <a:r>
              <a:rPr lang="ko"/>
              <a:t>오답 사과 배열 만들기</a:t>
            </a:r>
            <a:endParaRPr/>
          </a:p>
          <a:p>
            <a:pPr marL="1371600" lvl="0" indent="0" algn="l" rtl="0">
              <a:spcBef>
                <a:spcPts val="1600"/>
              </a:spcBef>
              <a:spcAft>
                <a:spcPts val="0"/>
              </a:spcAft>
              <a:buNone/>
            </a:pPr>
            <a:r>
              <a:rPr lang="ko"/>
              <a:t> </a:t>
            </a:r>
            <a:endParaRPr/>
          </a:p>
          <a:p>
            <a:pPr marL="1371600" lvl="0" indent="0" algn="l" rtl="0">
              <a:spcBef>
                <a:spcPts val="1600"/>
              </a:spcBef>
              <a:spcAft>
                <a:spcPts val="0"/>
              </a:spcAft>
              <a:buNone/>
            </a:pPr>
            <a:endParaRPr/>
          </a:p>
          <a:p>
            <a:pPr marL="1371600" lvl="0" indent="0" algn="l" rtl="0">
              <a:spcBef>
                <a:spcPts val="1600"/>
              </a:spcBef>
              <a:spcAft>
                <a:spcPts val="0"/>
              </a:spcAft>
              <a:buNone/>
            </a:pPr>
            <a:r>
              <a:rPr lang="ko"/>
              <a:t> </a:t>
            </a:r>
            <a:endParaRPr/>
          </a:p>
          <a:p>
            <a:pPr marL="1371600" lvl="0" indent="0" algn="l" rtl="0">
              <a:spcBef>
                <a:spcPts val="1600"/>
              </a:spcBef>
              <a:spcAft>
                <a:spcPts val="0"/>
              </a:spcAft>
              <a:buNone/>
            </a:pPr>
            <a:r>
              <a:rPr lang="ko"/>
              <a:t> </a:t>
            </a:r>
            <a:endParaRPr/>
          </a:p>
          <a:p>
            <a:pPr marL="1371600" lvl="0" indent="0" algn="l" rtl="0">
              <a:spcBef>
                <a:spcPts val="1600"/>
              </a:spcBef>
              <a:spcAft>
                <a:spcPts val="0"/>
              </a:spcAft>
              <a:buNone/>
            </a:pPr>
            <a:r>
              <a:rPr lang="ko"/>
              <a:t> </a:t>
            </a:r>
            <a:endParaRPr/>
          </a:p>
          <a:p>
            <a:pPr marL="1371600" lvl="0" indent="0" algn="l" rtl="0">
              <a:spcBef>
                <a:spcPts val="1600"/>
              </a:spcBef>
              <a:spcAft>
                <a:spcPts val="0"/>
              </a:spcAft>
              <a:buNone/>
            </a:pPr>
            <a:r>
              <a:rPr lang="ko"/>
              <a:t> </a:t>
            </a:r>
            <a:endParaRPr/>
          </a:p>
          <a:p>
            <a:pPr marL="1371600" lvl="2" indent="-317500" algn="l" rtl="0">
              <a:spcBef>
                <a:spcPts val="1600"/>
              </a:spcBef>
              <a:spcAft>
                <a:spcPts val="0"/>
              </a:spcAft>
              <a:buSzPts val="1400"/>
              <a:buChar char="■"/>
            </a:pPr>
            <a:r>
              <a:rPr lang="ko"/>
              <a:t>처음에 만들었던 Apple 클래스를 이용하여 apple 이라는 이름으로 배열을 만듭니다.</a:t>
            </a:r>
            <a:endParaRPr/>
          </a:p>
          <a:p>
            <a:pPr marL="1371600" lvl="2" indent="-317500" algn="l" rtl="0">
              <a:spcBef>
                <a:spcPts val="0"/>
              </a:spcBef>
              <a:spcAft>
                <a:spcPts val="0"/>
              </a:spcAft>
              <a:buSzPts val="1400"/>
              <a:buChar char="■"/>
            </a:pPr>
            <a:r>
              <a:rPr lang="ko"/>
              <a:t>객체를 생성해서 리턴하는 createApple 함수를 만들어 사용합니다.</a:t>
            </a:r>
            <a:endParaRPr/>
          </a:p>
          <a:p>
            <a:pPr marL="1371600" lvl="2" indent="-317500" algn="l" rtl="0">
              <a:spcBef>
                <a:spcPts val="0"/>
              </a:spcBef>
              <a:spcAft>
                <a:spcPts val="0"/>
              </a:spcAft>
              <a:buSzPts val="1400"/>
              <a:buChar char="■"/>
            </a:pPr>
            <a:r>
              <a:rPr lang="ko"/>
              <a:t>onDraw에서 오답사과를 5개를 만듭니다.</a:t>
            </a:r>
            <a:endParaRPr/>
          </a:p>
          <a:p>
            <a:pPr marL="1371600" lvl="2" indent="-317500" algn="l" rtl="0">
              <a:spcBef>
                <a:spcPts val="0"/>
              </a:spcBef>
              <a:spcAft>
                <a:spcPts val="0"/>
              </a:spcAft>
              <a:buSzPts val="1400"/>
              <a:buChar char="■"/>
            </a:pPr>
            <a:r>
              <a:rPr lang="ko"/>
              <a:t>무작위 x와 y를 정해서 createApple 함수에 패러미터를 보내 객체를 배열에 더해줍니다.</a:t>
            </a: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169" name="Google Shape;169;p33"/>
          <p:cNvSpPr txBox="1"/>
          <p:nvPr/>
        </p:nvSpPr>
        <p:spPr>
          <a:xfrm>
            <a:off x="1452450" y="1701975"/>
            <a:ext cx="4655100" cy="1265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808080"/>
                </a:solidFill>
                <a:highlight>
                  <a:srgbClr val="2B2B2B"/>
                </a:highlight>
              </a:rPr>
              <a:t>//오답 사과 클래스 객체</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private lateinit var </a:t>
            </a:r>
            <a:r>
              <a:rPr lang="ko" sz="1200">
                <a:solidFill>
                  <a:srgbClr val="A9B7C6"/>
                </a:solidFill>
                <a:highlight>
                  <a:srgbClr val="2B2B2B"/>
                </a:highlight>
              </a:rPr>
              <a:t>apple: ArrayList&lt;Apple&gt;</a:t>
            </a:r>
            <a:endParaRPr sz="1200">
              <a:solidFill>
                <a:srgbClr val="A9B7C6"/>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//사과 객체 생성해서 넘겨주는 함수</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private fun </a:t>
            </a:r>
            <a:r>
              <a:rPr lang="ko" sz="1200">
                <a:solidFill>
                  <a:srgbClr val="FFC66D"/>
                </a:solidFill>
                <a:highlight>
                  <a:srgbClr val="2B2B2B"/>
                </a:highlight>
              </a:rPr>
              <a:t>createApple</a:t>
            </a:r>
            <a:r>
              <a:rPr lang="ko" sz="1200">
                <a:solidFill>
                  <a:srgbClr val="A9B7C6"/>
                </a:solidFill>
                <a:highlight>
                  <a:srgbClr val="2B2B2B"/>
                </a:highlight>
              </a:rPr>
              <a:t>(x: Int</a:t>
            </a:r>
            <a:r>
              <a:rPr lang="ko" sz="1200">
                <a:solidFill>
                  <a:srgbClr val="CC7832"/>
                </a:solidFill>
                <a:highlight>
                  <a:srgbClr val="2B2B2B"/>
                </a:highlight>
              </a:rPr>
              <a:t>, </a:t>
            </a:r>
            <a:r>
              <a:rPr lang="ko" sz="1200">
                <a:solidFill>
                  <a:srgbClr val="A9B7C6"/>
                </a:solidFill>
                <a:highlight>
                  <a:srgbClr val="2B2B2B"/>
                </a:highlight>
              </a:rPr>
              <a:t>y: Int): Apple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a:t>
            </a:r>
            <a:r>
              <a:rPr lang="ko" sz="1200">
                <a:solidFill>
                  <a:srgbClr val="A9B7C6"/>
                </a:solidFill>
                <a:highlight>
                  <a:srgbClr val="2B2B2B"/>
                </a:highlight>
              </a:rPr>
              <a:t>Apple(x</a:t>
            </a:r>
            <a:r>
              <a:rPr lang="ko" sz="1200">
                <a:solidFill>
                  <a:srgbClr val="CC7832"/>
                </a:solidFill>
                <a:highlight>
                  <a:srgbClr val="2B2B2B"/>
                </a:highlight>
              </a:rPr>
              <a:t>, </a:t>
            </a:r>
            <a:r>
              <a:rPr lang="ko" sz="1200">
                <a:solidFill>
                  <a:srgbClr val="A9B7C6"/>
                </a:solidFill>
                <a:highlight>
                  <a:srgbClr val="2B2B2B"/>
                </a:highlight>
              </a:rPr>
              <a:t>-y</a:t>
            </a:r>
            <a:r>
              <a:rPr lang="ko" sz="1200">
                <a:solidFill>
                  <a:srgbClr val="CC7832"/>
                </a:solidFill>
                <a:highlight>
                  <a:srgbClr val="2B2B2B"/>
                </a:highlight>
              </a:rPr>
              <a:t>, </a:t>
            </a:r>
            <a:r>
              <a:rPr lang="ko" sz="1200">
                <a:solidFill>
                  <a:srgbClr val="6897BB"/>
                </a:solidFill>
                <a:highlight>
                  <a:srgbClr val="2B2B2B"/>
                </a:highlight>
              </a:rPr>
              <a:t>5</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
        <p:nvSpPr>
          <p:cNvPr id="170" name="Google Shape;170;p33"/>
          <p:cNvSpPr txBox="1"/>
          <p:nvPr/>
        </p:nvSpPr>
        <p:spPr>
          <a:xfrm>
            <a:off x="1816125" y="3043875"/>
            <a:ext cx="3580800" cy="1847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 public override fun </a:t>
            </a:r>
            <a:r>
              <a:rPr lang="ko" sz="1200">
                <a:solidFill>
                  <a:srgbClr val="FFC66D"/>
                </a:solidFill>
                <a:highlight>
                  <a:srgbClr val="2B2B2B"/>
                </a:highlight>
              </a:rPr>
              <a:t>onDraw</a:t>
            </a:r>
            <a:r>
              <a:rPr lang="ko" sz="1200">
                <a:solidFill>
                  <a:srgbClr val="A9B7C6"/>
                </a:solidFill>
                <a:highlight>
                  <a:srgbClr val="2B2B2B"/>
                </a:highlight>
              </a:rPr>
              <a:t>(canvas: Canvas)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//오답 사과의 갯수가 5개가 될때까지 생성</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a:t>
            </a:r>
            <a:r>
              <a:rPr lang="ko" sz="1200">
                <a:solidFill>
                  <a:srgbClr val="9876AA"/>
                </a:solidFill>
                <a:highlight>
                  <a:srgbClr val="2B2B2B"/>
                </a:highlight>
              </a:rPr>
              <a:t>size </a:t>
            </a:r>
            <a:r>
              <a:rPr lang="ko" sz="1200">
                <a:solidFill>
                  <a:srgbClr val="A9B7C6"/>
                </a:solidFill>
                <a:highlight>
                  <a:srgbClr val="2B2B2B"/>
                </a:highlight>
              </a:rPr>
              <a:t>&lt; </a:t>
            </a:r>
            <a:r>
              <a:rPr lang="ko" sz="1200">
                <a:solidFill>
                  <a:srgbClr val="6897BB"/>
                </a:solidFill>
                <a:highlight>
                  <a:srgbClr val="2B2B2B"/>
                </a:highlight>
              </a:rPr>
              <a:t>5</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x = </a:t>
            </a:r>
            <a:r>
              <a:rPr lang="ko" sz="1200">
                <a:solidFill>
                  <a:srgbClr val="9876AA"/>
                </a:solidFill>
                <a:highlight>
                  <a:srgbClr val="2B2B2B"/>
                </a:highlight>
              </a:rPr>
              <a:t>r1</a:t>
            </a:r>
            <a:r>
              <a:rPr lang="ko" sz="1200">
                <a:solidFill>
                  <a:srgbClr val="A9B7C6"/>
                </a:solidFill>
                <a:highlight>
                  <a:srgbClr val="2B2B2B"/>
                </a:highlight>
              </a:rPr>
              <a:t>.nextInt(</a:t>
            </a:r>
            <a:r>
              <a:rPr lang="ko" sz="1200" i="1">
                <a:solidFill>
                  <a:srgbClr val="9876AA"/>
                </a:solidFill>
                <a:highlight>
                  <a:srgbClr val="2B2B2B"/>
                </a:highlight>
              </a:rPr>
              <a:t>width </a:t>
            </a:r>
            <a:r>
              <a:rPr lang="ko" sz="1200">
                <a:solidFill>
                  <a:srgbClr val="A9B7C6"/>
                </a:solidFill>
                <a:highlight>
                  <a:srgbClr val="2B2B2B"/>
                </a:highlight>
              </a:rPr>
              <a:t>- </a:t>
            </a:r>
            <a:r>
              <a:rPr lang="ko" sz="1200">
                <a:solidFill>
                  <a:srgbClr val="9876AA"/>
                </a:solidFill>
                <a:highlight>
                  <a:srgbClr val="2B2B2B"/>
                </a:highlight>
              </a:rPr>
              <a:t>buttonWidth</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y = </a:t>
            </a:r>
            <a:r>
              <a:rPr lang="ko" sz="1200">
                <a:solidFill>
                  <a:srgbClr val="9876AA"/>
                </a:solidFill>
                <a:highlight>
                  <a:srgbClr val="2B2B2B"/>
                </a:highlight>
              </a:rPr>
              <a:t>r1</a:t>
            </a:r>
            <a:r>
              <a:rPr lang="ko" sz="1200">
                <a:solidFill>
                  <a:srgbClr val="A9B7C6"/>
                </a:solidFill>
                <a:highlight>
                  <a:srgbClr val="2B2B2B"/>
                </a:highlight>
              </a:rPr>
              <a:t>.nextInt(</a:t>
            </a:r>
            <a:r>
              <a:rPr lang="ko" sz="1200" i="1">
                <a:solidFill>
                  <a:srgbClr val="9876AA"/>
                </a:solidFill>
                <a:highlight>
                  <a:srgbClr val="2B2B2B"/>
                </a:highlight>
              </a:rPr>
              <a:t>height </a:t>
            </a:r>
            <a:r>
              <a:rPr lang="ko" sz="1200">
                <a:solidFill>
                  <a:srgbClr val="A9B7C6"/>
                </a:solidFill>
                <a:highlight>
                  <a:srgbClr val="2B2B2B"/>
                </a:highlight>
              </a:rPr>
              <a:t>/ </a:t>
            </a:r>
            <a:r>
              <a:rPr lang="ko" sz="1200">
                <a:solidFill>
                  <a:srgbClr val="6897BB"/>
                </a:solidFill>
                <a:highlight>
                  <a:srgbClr val="2B2B2B"/>
                </a:highlight>
              </a:rPr>
              <a:t>4</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.add(createApple(x</a:t>
            </a:r>
            <a:r>
              <a:rPr lang="ko" sz="1200">
                <a:solidFill>
                  <a:srgbClr val="CC7832"/>
                </a:solidFill>
                <a:highlight>
                  <a:srgbClr val="2B2B2B"/>
                </a:highlight>
              </a:rPr>
              <a:t>, </a:t>
            </a:r>
            <a:r>
              <a:rPr lang="ko" sz="1200">
                <a:solidFill>
                  <a:srgbClr val="A9B7C6"/>
                </a:solidFill>
                <a:highlight>
                  <a:srgbClr val="2B2B2B"/>
                </a:highlight>
              </a:rPr>
              <a:t>y))</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45720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05"/>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음성 녹음 기능 및 실행</a:t>
            </a:r>
            <a:endParaRPr/>
          </a:p>
        </p:txBody>
      </p:sp>
      <p:sp>
        <p:nvSpPr>
          <p:cNvPr id="963" name="Google Shape;963;p105"/>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ko" sz="1200"/>
              <a:t>사운드 녹음 및 플레이</a:t>
            </a:r>
            <a:endParaRPr sz="1200"/>
          </a:p>
          <a:p>
            <a:pPr marL="914400" marR="0" lvl="1" indent="-304800" algn="l" rtl="0">
              <a:lnSpc>
                <a:spcPct val="115000"/>
              </a:lnSpc>
              <a:spcBef>
                <a:spcPts val="0"/>
              </a:spcBef>
              <a:spcAft>
                <a:spcPts val="0"/>
              </a:spcAft>
              <a:buClr>
                <a:schemeClr val="dk2"/>
              </a:buClr>
              <a:buSzPts val="1200"/>
              <a:buChar char="○"/>
            </a:pPr>
            <a:r>
              <a:rPr lang="ko"/>
              <a:t>녹음하기</a:t>
            </a:r>
            <a:endParaRPr/>
          </a:p>
          <a:p>
            <a:pPr marL="1371600" marR="0" lvl="2" indent="-304800" algn="l" rtl="0">
              <a:lnSpc>
                <a:spcPct val="115000"/>
              </a:lnSpc>
              <a:spcBef>
                <a:spcPts val="0"/>
              </a:spcBef>
              <a:spcAft>
                <a:spcPts val="0"/>
              </a:spcAft>
              <a:buSzPts val="1200"/>
              <a:buChar char="■"/>
            </a:pPr>
            <a:r>
              <a:rPr lang="ko"/>
              <a:t>예제 1. 사운드 녹음 앱</a:t>
            </a:r>
            <a:endParaRPr/>
          </a:p>
          <a:p>
            <a:pPr marL="1828800" marR="0" lvl="3" indent="-304800" algn="l" rtl="0">
              <a:lnSpc>
                <a:spcPct val="115000"/>
              </a:lnSpc>
              <a:spcBef>
                <a:spcPts val="0"/>
              </a:spcBef>
              <a:spcAft>
                <a:spcPts val="0"/>
              </a:spcAft>
              <a:buSzPts val="1200"/>
              <a:buChar char="●"/>
            </a:pPr>
            <a:r>
              <a:rPr lang="ko"/>
              <a:t>완성</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1828800" marR="0" lvl="3" indent="-304800" algn="l" rtl="0">
              <a:lnSpc>
                <a:spcPct val="115000"/>
              </a:lnSpc>
              <a:spcBef>
                <a:spcPts val="0"/>
              </a:spcBef>
              <a:spcAft>
                <a:spcPts val="0"/>
              </a:spcAft>
              <a:buSzPts val="1200"/>
              <a:buChar char="●"/>
            </a:pPr>
            <a:r>
              <a:rPr lang="ko"/>
              <a:t> </a:t>
            </a:r>
            <a:endParaRPr/>
          </a:p>
          <a:p>
            <a:pPr marL="0" marR="0" lvl="0" indent="0" algn="l" rtl="0">
              <a:lnSpc>
                <a:spcPct val="115000"/>
              </a:lnSpc>
              <a:spcBef>
                <a:spcPts val="1600"/>
              </a:spcBef>
              <a:spcAft>
                <a:spcPts val="0"/>
              </a:spcAft>
              <a:buNone/>
            </a:pPr>
            <a:r>
              <a:rPr lang="ko"/>
              <a:t> </a:t>
            </a:r>
            <a:endParaRPr/>
          </a:p>
          <a:p>
            <a:pPr marL="1828800" lvl="3" indent="-304800" algn="l" rtl="0">
              <a:spcBef>
                <a:spcPts val="1600"/>
              </a:spcBef>
              <a:spcAft>
                <a:spcPts val="0"/>
              </a:spcAft>
              <a:buSzPts val="1200"/>
              <a:buChar char="●"/>
            </a:pPr>
            <a:r>
              <a:rPr lang="ko"/>
              <a:t>예외처리가 안 되어 있으므로 녹음 시작을 여러번 누르거나, 녹음을 시작하지 않고 저장하거나 하면 에러가 나서 앱이 종료된다.</a:t>
            </a:r>
            <a:endParaRPr/>
          </a:p>
        </p:txBody>
      </p:sp>
      <p:sp>
        <p:nvSpPr>
          <p:cNvPr id="964" name="Google Shape;964;p105"/>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80</a:t>
            </a:fld>
            <a:endParaRPr sz="1000"/>
          </a:p>
        </p:txBody>
      </p:sp>
      <p:pic>
        <p:nvPicPr>
          <p:cNvPr id="965" name="Google Shape;965;p105"/>
          <p:cNvPicPr preferRelativeResize="0"/>
          <p:nvPr/>
        </p:nvPicPr>
        <p:blipFill>
          <a:blip r:embed="rId3">
            <a:alphaModFix/>
          </a:blip>
          <a:stretch>
            <a:fillRect/>
          </a:stretch>
        </p:blipFill>
        <p:spPr>
          <a:xfrm>
            <a:off x="1081384" y="1566623"/>
            <a:ext cx="265498" cy="265498"/>
          </a:xfrm>
          <a:prstGeom prst="rect">
            <a:avLst/>
          </a:prstGeom>
          <a:noFill/>
          <a:ln>
            <a:noFill/>
          </a:ln>
        </p:spPr>
      </p:pic>
      <p:pic>
        <p:nvPicPr>
          <p:cNvPr id="966" name="Google Shape;966;p105"/>
          <p:cNvPicPr preferRelativeResize="0"/>
          <p:nvPr/>
        </p:nvPicPr>
        <p:blipFill rotWithShape="1">
          <a:blip r:embed="rId4">
            <a:alphaModFix/>
          </a:blip>
          <a:srcRect t="6217"/>
          <a:stretch/>
        </p:blipFill>
        <p:spPr>
          <a:xfrm>
            <a:off x="146724" y="1941969"/>
            <a:ext cx="2422183" cy="4144592"/>
          </a:xfrm>
          <a:prstGeom prst="rect">
            <a:avLst/>
          </a:prstGeom>
          <a:noFill/>
          <a:ln>
            <a:noFill/>
          </a:ln>
        </p:spPr>
      </p:pic>
      <p:pic>
        <p:nvPicPr>
          <p:cNvPr id="967" name="Google Shape;967;p105"/>
          <p:cNvPicPr preferRelativeResize="0"/>
          <p:nvPr/>
        </p:nvPicPr>
        <p:blipFill rotWithShape="1">
          <a:blip r:embed="rId5">
            <a:alphaModFix/>
          </a:blip>
          <a:srcRect t="6059"/>
          <a:stretch/>
        </p:blipFill>
        <p:spPr>
          <a:xfrm>
            <a:off x="2568907" y="1938573"/>
            <a:ext cx="2422183" cy="4151387"/>
          </a:xfrm>
          <a:prstGeom prst="rect">
            <a:avLst/>
          </a:prstGeom>
          <a:noFill/>
          <a:ln>
            <a:noFill/>
          </a:ln>
        </p:spPr>
      </p:pic>
      <p:pic>
        <p:nvPicPr>
          <p:cNvPr id="968" name="Google Shape;968;p105"/>
          <p:cNvPicPr preferRelativeResize="0"/>
          <p:nvPr/>
        </p:nvPicPr>
        <p:blipFill rotWithShape="1">
          <a:blip r:embed="rId6">
            <a:alphaModFix/>
          </a:blip>
          <a:srcRect t="5846"/>
          <a:stretch/>
        </p:blipFill>
        <p:spPr>
          <a:xfrm>
            <a:off x="4991091" y="1933889"/>
            <a:ext cx="2422183" cy="416078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06"/>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ListView</a:t>
            </a:r>
            <a:endParaRPr/>
          </a:p>
        </p:txBody>
      </p:sp>
      <p:sp>
        <p:nvSpPr>
          <p:cNvPr id="974" name="Google Shape;974;p106"/>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ListView 이해하기</a:t>
            </a:r>
            <a:endParaRPr/>
          </a:p>
          <a:p>
            <a:pPr marL="914400" marR="0" lvl="1" indent="-317500" algn="l" rtl="0">
              <a:lnSpc>
                <a:spcPct val="115000"/>
              </a:lnSpc>
              <a:spcBef>
                <a:spcPts val="0"/>
              </a:spcBef>
              <a:spcAft>
                <a:spcPts val="0"/>
              </a:spcAft>
              <a:buClr>
                <a:schemeClr val="dk2"/>
              </a:buClr>
              <a:buSzPts val="1400"/>
              <a:buFont typeface="Dotum"/>
              <a:buChar char="○"/>
            </a:pPr>
            <a:r>
              <a:rPr lang="ko"/>
              <a:t>ListView란?</a:t>
            </a:r>
            <a:endParaRPr/>
          </a:p>
          <a:p>
            <a:pPr marL="1371600" marR="0" lvl="2" indent="-304800" algn="l" rtl="0">
              <a:lnSpc>
                <a:spcPct val="115000"/>
              </a:lnSpc>
              <a:spcBef>
                <a:spcPts val="0"/>
              </a:spcBef>
              <a:spcAft>
                <a:spcPts val="0"/>
              </a:spcAft>
              <a:buSzPts val="1200"/>
              <a:buChar char="■"/>
            </a:pPr>
            <a:r>
              <a:rPr lang="ko"/>
              <a:t>특정 화면이 반복적으로 내용만 다르게 추가되어야 할 때 사용</a:t>
            </a:r>
            <a:endParaRPr/>
          </a:p>
          <a:p>
            <a:pPr marL="1371600" marR="0" lvl="2" indent="-304800" algn="l" rtl="0">
              <a:lnSpc>
                <a:spcPct val="115000"/>
              </a:lnSpc>
              <a:spcBef>
                <a:spcPts val="0"/>
              </a:spcBef>
              <a:spcAft>
                <a:spcPts val="0"/>
              </a:spcAft>
              <a:buSzPts val="1200"/>
              <a:buChar char="■"/>
            </a:pPr>
            <a:r>
              <a:rPr lang="ko"/>
              <a:t>ListView 구조</a:t>
            </a:r>
            <a:endParaRPr/>
          </a:p>
          <a:p>
            <a:pPr marL="1371600" marR="0" lvl="0" indent="0" algn="l" rtl="0">
              <a:lnSpc>
                <a:spcPct val="115000"/>
              </a:lnSpc>
              <a:spcBef>
                <a:spcPts val="1600"/>
              </a:spcBef>
              <a:spcAft>
                <a:spcPts val="0"/>
              </a:spcAft>
              <a:buNone/>
            </a:pPr>
            <a:endParaRPr sz="1400"/>
          </a:p>
          <a:p>
            <a:pPr marL="1371600" marR="0" lvl="0" indent="0" algn="l" rtl="0">
              <a:lnSpc>
                <a:spcPct val="115000"/>
              </a:lnSpc>
              <a:spcBef>
                <a:spcPts val="1600"/>
              </a:spcBef>
              <a:spcAft>
                <a:spcPts val="0"/>
              </a:spcAft>
              <a:buNone/>
            </a:pPr>
            <a:endParaRPr sz="1400"/>
          </a:p>
          <a:p>
            <a:pPr marL="1371600" marR="0" lvl="0" indent="0" algn="l" rtl="0">
              <a:lnSpc>
                <a:spcPct val="115000"/>
              </a:lnSpc>
              <a:spcBef>
                <a:spcPts val="1600"/>
              </a:spcBef>
              <a:spcAft>
                <a:spcPts val="0"/>
              </a:spcAft>
              <a:buNone/>
            </a:pPr>
            <a:endParaRPr sz="1400"/>
          </a:p>
          <a:p>
            <a:pPr marL="1371600" marR="0" lvl="0" indent="0" algn="l" rtl="0">
              <a:lnSpc>
                <a:spcPct val="115000"/>
              </a:lnSpc>
              <a:spcBef>
                <a:spcPts val="1600"/>
              </a:spcBef>
              <a:spcAft>
                <a:spcPts val="0"/>
              </a:spcAft>
              <a:buNone/>
            </a:pPr>
            <a:endParaRPr sz="1400"/>
          </a:p>
          <a:p>
            <a:pPr marL="1371600" marR="0" lvl="0" indent="0" algn="l" rtl="0">
              <a:lnSpc>
                <a:spcPct val="115000"/>
              </a:lnSpc>
              <a:spcBef>
                <a:spcPts val="1600"/>
              </a:spcBef>
              <a:spcAft>
                <a:spcPts val="0"/>
              </a:spcAft>
              <a:buNone/>
            </a:pPr>
            <a:endParaRPr sz="1400"/>
          </a:p>
          <a:p>
            <a:pPr marL="1371600" marR="0" lvl="0" indent="0" algn="l" rtl="0">
              <a:lnSpc>
                <a:spcPct val="115000"/>
              </a:lnSpc>
              <a:spcBef>
                <a:spcPts val="1600"/>
              </a:spcBef>
              <a:spcAft>
                <a:spcPts val="0"/>
              </a:spcAft>
              <a:buNone/>
            </a:pPr>
            <a:endParaRPr sz="1400"/>
          </a:p>
          <a:p>
            <a:pPr marL="1371600" marR="0" lvl="0" indent="0" algn="l" rtl="0">
              <a:lnSpc>
                <a:spcPct val="115000"/>
              </a:lnSpc>
              <a:spcBef>
                <a:spcPts val="1600"/>
              </a:spcBef>
              <a:spcAft>
                <a:spcPts val="0"/>
              </a:spcAft>
              <a:buNone/>
            </a:pPr>
            <a:endParaRPr sz="1400"/>
          </a:p>
          <a:p>
            <a:pPr marL="1371600" marR="0" lvl="0" indent="0" algn="l" rtl="0">
              <a:lnSpc>
                <a:spcPct val="115000"/>
              </a:lnSpc>
              <a:spcBef>
                <a:spcPts val="1600"/>
              </a:spcBef>
              <a:spcAft>
                <a:spcPts val="0"/>
              </a:spcAft>
              <a:buNone/>
            </a:pPr>
            <a:endParaRPr sz="1400"/>
          </a:p>
          <a:p>
            <a:pPr marL="1371600" marR="0" lvl="2" indent="-304800" algn="l" rtl="0">
              <a:lnSpc>
                <a:spcPct val="115000"/>
              </a:lnSpc>
              <a:spcBef>
                <a:spcPts val="1600"/>
              </a:spcBef>
              <a:spcAft>
                <a:spcPts val="0"/>
              </a:spcAft>
              <a:buSzPts val="1200"/>
              <a:buChar char="■"/>
            </a:pPr>
            <a:r>
              <a:rPr lang="ko"/>
              <a:t>ListView의 동작 원리</a:t>
            </a:r>
            <a:endParaRPr/>
          </a:p>
        </p:txBody>
      </p:sp>
      <p:sp>
        <p:nvSpPr>
          <p:cNvPr id="975" name="Google Shape;975;p106"/>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81</a:t>
            </a:fld>
            <a:endParaRPr/>
          </a:p>
        </p:txBody>
      </p:sp>
      <p:pic>
        <p:nvPicPr>
          <p:cNvPr id="976" name="Google Shape;976;p106"/>
          <p:cNvPicPr preferRelativeResize="0"/>
          <p:nvPr/>
        </p:nvPicPr>
        <p:blipFill>
          <a:blip r:embed="rId3">
            <a:alphaModFix/>
          </a:blip>
          <a:stretch>
            <a:fillRect/>
          </a:stretch>
        </p:blipFill>
        <p:spPr>
          <a:xfrm>
            <a:off x="3508575" y="2064163"/>
            <a:ext cx="1694422" cy="3479200"/>
          </a:xfrm>
          <a:prstGeom prst="rect">
            <a:avLst/>
          </a:prstGeom>
          <a:noFill/>
          <a:ln>
            <a:noFill/>
          </a:ln>
        </p:spPr>
      </p:pic>
      <p:pic>
        <p:nvPicPr>
          <p:cNvPr id="977" name="Google Shape;977;p106"/>
          <p:cNvPicPr preferRelativeResize="0"/>
          <p:nvPr/>
        </p:nvPicPr>
        <p:blipFill>
          <a:blip r:embed="rId4">
            <a:alphaModFix/>
          </a:blip>
          <a:stretch>
            <a:fillRect/>
          </a:stretch>
        </p:blipFill>
        <p:spPr>
          <a:xfrm>
            <a:off x="1433325" y="2064187"/>
            <a:ext cx="1694425" cy="3023388"/>
          </a:xfrm>
          <a:prstGeom prst="rect">
            <a:avLst/>
          </a:prstGeom>
          <a:noFill/>
          <a:ln>
            <a:noFill/>
          </a:ln>
        </p:spPr>
      </p:pic>
      <p:pic>
        <p:nvPicPr>
          <p:cNvPr id="978" name="Google Shape;978;p106"/>
          <p:cNvPicPr preferRelativeResize="0"/>
          <p:nvPr/>
        </p:nvPicPr>
        <p:blipFill>
          <a:blip r:embed="rId5">
            <a:alphaModFix/>
          </a:blip>
          <a:stretch>
            <a:fillRect/>
          </a:stretch>
        </p:blipFill>
        <p:spPr>
          <a:xfrm>
            <a:off x="0" y="6167432"/>
            <a:ext cx="7560000" cy="303433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07"/>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ListView</a:t>
            </a:r>
            <a:endParaRPr/>
          </a:p>
        </p:txBody>
      </p:sp>
      <p:sp>
        <p:nvSpPr>
          <p:cNvPr id="984" name="Google Shape;984;p107"/>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ListView 이해하기</a:t>
            </a:r>
            <a:endParaRPr/>
          </a:p>
          <a:p>
            <a:pPr marL="914400" marR="0" lvl="1" indent="-317500" algn="l" rtl="0">
              <a:lnSpc>
                <a:spcPct val="115000"/>
              </a:lnSpc>
              <a:spcBef>
                <a:spcPts val="0"/>
              </a:spcBef>
              <a:spcAft>
                <a:spcPts val="0"/>
              </a:spcAft>
              <a:buClr>
                <a:schemeClr val="dk2"/>
              </a:buClr>
              <a:buSzPts val="1400"/>
              <a:buFont typeface="Dotum"/>
              <a:buChar char="○"/>
            </a:pPr>
            <a:r>
              <a:rPr lang="ko"/>
              <a:t>ListView 기본 예제</a:t>
            </a:r>
            <a:endParaRPr/>
          </a:p>
          <a:p>
            <a:pPr marL="1371600" marR="0" lvl="2" indent="-304800" algn="l" rtl="0">
              <a:lnSpc>
                <a:spcPct val="115000"/>
              </a:lnSpc>
              <a:spcBef>
                <a:spcPts val="0"/>
              </a:spcBef>
              <a:spcAft>
                <a:spcPts val="0"/>
              </a:spcAft>
              <a:buSzPts val="1200"/>
              <a:buChar char="■"/>
            </a:pPr>
            <a:r>
              <a:rPr lang="ko"/>
              <a:t>MainActivity.kt</a:t>
            </a:r>
            <a:endParaRPr/>
          </a:p>
          <a:p>
            <a:pPr marL="1371600" marR="0" lvl="2" indent="-304800" algn="l" rtl="0">
              <a:lnSpc>
                <a:spcPct val="115000"/>
              </a:lnSpc>
              <a:spcBef>
                <a:spcPts val="0"/>
              </a:spcBef>
              <a:spcAft>
                <a:spcPts val="0"/>
              </a:spcAft>
              <a:buSzPts val="1200"/>
              <a:buChar char="■"/>
            </a:pPr>
            <a:endParaRPr/>
          </a:p>
        </p:txBody>
      </p:sp>
      <p:sp>
        <p:nvSpPr>
          <p:cNvPr id="985" name="Google Shape;985;p107"/>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82</a:t>
            </a:fld>
            <a:endParaRPr sz="1000"/>
          </a:p>
        </p:txBody>
      </p:sp>
      <p:pic>
        <p:nvPicPr>
          <p:cNvPr id="986" name="Google Shape;986;p107"/>
          <p:cNvPicPr preferRelativeResize="0"/>
          <p:nvPr/>
        </p:nvPicPr>
        <p:blipFill>
          <a:blip r:embed="rId3">
            <a:alphaModFix/>
          </a:blip>
          <a:stretch>
            <a:fillRect/>
          </a:stretch>
        </p:blipFill>
        <p:spPr>
          <a:xfrm>
            <a:off x="674034" y="1362998"/>
            <a:ext cx="265498" cy="265498"/>
          </a:xfrm>
          <a:prstGeom prst="rect">
            <a:avLst/>
          </a:prstGeom>
          <a:noFill/>
          <a:ln>
            <a:noFill/>
          </a:ln>
        </p:spPr>
      </p:pic>
      <p:sp>
        <p:nvSpPr>
          <p:cNvPr id="987" name="Google Shape;987;p107"/>
          <p:cNvSpPr txBox="1"/>
          <p:nvPr/>
        </p:nvSpPr>
        <p:spPr>
          <a:xfrm>
            <a:off x="1102025" y="1832175"/>
            <a:ext cx="4818600" cy="4728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CC7832"/>
                </a:solidFill>
                <a:highlight>
                  <a:srgbClr val="2B2B2B"/>
                </a:highlight>
              </a:rPr>
              <a:t>package </a:t>
            </a:r>
            <a:r>
              <a:rPr lang="ko" sz="900">
                <a:solidFill>
                  <a:srgbClr val="A9B7C6"/>
                </a:solidFill>
                <a:highlight>
                  <a:srgbClr val="2B2B2B"/>
                </a:highlight>
              </a:rPr>
              <a:t>com.example.listviewbasic</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android.support.v7.app.AppCompatActivity</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android.os.Bundle</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android.widget.ArrayAdapter</a:t>
            </a: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import </a:t>
            </a:r>
            <a:r>
              <a:rPr lang="ko" sz="900">
                <a:solidFill>
                  <a:srgbClr val="A9B7C6"/>
                </a:solidFill>
                <a:highlight>
                  <a:srgbClr val="2B2B2B"/>
                </a:highlight>
              </a:rPr>
              <a:t>kotlinx.android.synthetic.main.activity_main.*</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class </a:t>
            </a:r>
            <a:r>
              <a:rPr lang="ko" sz="900">
                <a:solidFill>
                  <a:srgbClr val="A9B7C6"/>
                </a:solidFill>
                <a:highlight>
                  <a:srgbClr val="2B2B2B"/>
                </a:highlight>
              </a:rPr>
              <a:t>MainActivity : AppCompatActivity()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private val </a:t>
            </a:r>
            <a:r>
              <a:rPr lang="ko" sz="900">
                <a:solidFill>
                  <a:srgbClr val="9876AA"/>
                </a:solidFill>
                <a:highlight>
                  <a:srgbClr val="2B2B2B"/>
                </a:highlight>
              </a:rPr>
              <a:t>dataList </a:t>
            </a:r>
            <a:r>
              <a:rPr lang="ko" sz="900">
                <a:solidFill>
                  <a:srgbClr val="CC7832"/>
                </a:solidFill>
                <a:highlight>
                  <a:srgbClr val="2B2B2B"/>
                </a:highlight>
              </a:rPr>
              <a:t>by </a:t>
            </a:r>
            <a:r>
              <a:rPr lang="ko" sz="900" i="1">
                <a:solidFill>
                  <a:srgbClr val="A9B7C6"/>
                </a:solidFill>
                <a:highlight>
                  <a:srgbClr val="2B2B2B"/>
                </a:highlight>
              </a:rPr>
              <a:t>lazy</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i="1">
                <a:solidFill>
                  <a:srgbClr val="A9B7C6"/>
                </a:solidFill>
                <a:highlight>
                  <a:srgbClr val="2B2B2B"/>
                </a:highlight>
              </a:rPr>
              <a:t>mutableListOf</a:t>
            </a:r>
            <a:r>
              <a:rPr lang="ko" sz="900">
                <a:solidFill>
                  <a:srgbClr val="A9B7C6"/>
                </a:solidFill>
                <a:highlight>
                  <a:srgbClr val="2B2B2B"/>
                </a:highlight>
              </a:rPr>
              <a:t>&lt;String&gt;()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CC7832"/>
                </a:solidFill>
                <a:highlight>
                  <a:srgbClr val="2B2B2B"/>
                </a:highlight>
              </a:rPr>
              <a:t>private var </a:t>
            </a:r>
            <a:r>
              <a:rPr lang="ko" sz="900">
                <a:solidFill>
                  <a:srgbClr val="9876AA"/>
                </a:solidFill>
                <a:highlight>
                  <a:srgbClr val="2B2B2B"/>
                </a:highlight>
              </a:rPr>
              <a:t>adapter</a:t>
            </a:r>
            <a:r>
              <a:rPr lang="ko" sz="900">
                <a:solidFill>
                  <a:srgbClr val="A9B7C6"/>
                </a:solidFill>
                <a:highlight>
                  <a:srgbClr val="2B2B2B"/>
                </a:highlight>
              </a:rPr>
              <a:t>: ArrayAdapter&lt;String&gt;? = </a:t>
            </a:r>
            <a:r>
              <a:rPr lang="ko" sz="900">
                <a:solidFill>
                  <a:srgbClr val="CC7832"/>
                </a:solidFill>
                <a:highlight>
                  <a:srgbClr val="2B2B2B"/>
                </a:highlight>
              </a:rPr>
              <a:t>null</a:t>
            </a:r>
            <a:endParaRPr sz="900">
              <a:solidFill>
                <a:srgbClr val="CC7832"/>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   override fun </a:t>
            </a:r>
            <a:r>
              <a:rPr lang="ko" sz="900">
                <a:solidFill>
                  <a:srgbClr val="FFC66D"/>
                </a:solidFill>
                <a:highlight>
                  <a:srgbClr val="2B2B2B"/>
                </a:highlight>
              </a:rPr>
              <a:t>onCreate</a:t>
            </a:r>
            <a:r>
              <a:rPr lang="ko" sz="900">
                <a:solidFill>
                  <a:srgbClr val="A9B7C6"/>
                </a:solidFill>
                <a:highlight>
                  <a:srgbClr val="2B2B2B"/>
                </a:highlight>
              </a:rPr>
              <a:t>(savedInstanceState: Bundle?)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super</a:t>
            </a:r>
            <a:r>
              <a:rPr lang="ko" sz="900">
                <a:solidFill>
                  <a:srgbClr val="A9B7C6"/>
                </a:solidFill>
                <a:highlight>
                  <a:srgbClr val="2B2B2B"/>
                </a:highlight>
              </a:rPr>
              <a:t>.onCreate(savedInstanceState)</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setContentView(R.layout.</a:t>
            </a:r>
            <a:r>
              <a:rPr lang="ko" sz="900" i="1">
                <a:solidFill>
                  <a:srgbClr val="9876AA"/>
                </a:solidFill>
                <a:highlight>
                  <a:srgbClr val="2B2B2B"/>
                </a:highlight>
              </a:rPr>
              <a:t>activity_main</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setUp()</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private fun </a:t>
            </a:r>
            <a:r>
              <a:rPr lang="ko" sz="900">
                <a:solidFill>
                  <a:srgbClr val="FFC66D"/>
                </a:solidFill>
                <a:highlight>
                  <a:srgbClr val="2B2B2B"/>
                </a:highlight>
              </a:rPr>
              <a:t>setUp</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initListView()</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btnAdd.setOnClickListener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9876AA"/>
                </a:solidFill>
                <a:highlight>
                  <a:srgbClr val="2B2B2B"/>
                </a:highlight>
              </a:rPr>
              <a:t>dataList</a:t>
            </a:r>
            <a:r>
              <a:rPr lang="ko" sz="900">
                <a:solidFill>
                  <a:srgbClr val="A9B7C6"/>
                </a:solidFill>
                <a:highlight>
                  <a:srgbClr val="2B2B2B"/>
                </a:highlight>
              </a:rPr>
              <a:t>.add(edtItem.</a:t>
            </a:r>
            <a:r>
              <a:rPr lang="ko" sz="900" i="1">
                <a:solidFill>
                  <a:srgbClr val="9876AA"/>
                </a:solidFill>
                <a:highlight>
                  <a:srgbClr val="2B2B2B"/>
                </a:highlight>
              </a:rPr>
              <a:t>text</a:t>
            </a:r>
            <a:r>
              <a:rPr lang="ko" sz="900">
                <a:solidFill>
                  <a:srgbClr val="A9B7C6"/>
                </a:solidFill>
                <a:highlight>
                  <a:srgbClr val="2B2B2B"/>
                </a:highlight>
              </a:rPr>
              <a:t>.toString())</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9876AA"/>
                </a:solidFill>
                <a:highlight>
                  <a:srgbClr val="2B2B2B"/>
                </a:highlight>
              </a:rPr>
              <a:t>adapter</a:t>
            </a:r>
            <a:r>
              <a:rPr lang="ko" sz="900">
                <a:solidFill>
                  <a:srgbClr val="A9B7C6"/>
                </a:solidFill>
                <a:highlight>
                  <a:srgbClr val="2B2B2B"/>
                </a:highlight>
              </a:rPr>
              <a:t>?.notifyDataSetChanged()</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private fun </a:t>
            </a:r>
            <a:r>
              <a:rPr lang="ko" sz="900">
                <a:solidFill>
                  <a:srgbClr val="FFC66D"/>
                </a:solidFill>
                <a:highlight>
                  <a:srgbClr val="2B2B2B"/>
                </a:highlight>
              </a:rPr>
              <a:t>initListView</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6897BB"/>
                </a:solidFill>
                <a:highlight>
                  <a:srgbClr val="2B2B2B"/>
                </a:highlight>
              </a:rPr>
              <a:t>0</a:t>
            </a:r>
            <a:r>
              <a:rPr lang="ko" sz="900">
                <a:solidFill>
                  <a:srgbClr val="A9B7C6"/>
                </a:solidFill>
                <a:highlight>
                  <a:srgbClr val="2B2B2B"/>
                </a:highlight>
              </a:rPr>
              <a:t>..</a:t>
            </a:r>
            <a:r>
              <a:rPr lang="ko" sz="900">
                <a:solidFill>
                  <a:srgbClr val="6897BB"/>
                </a:solidFill>
                <a:highlight>
                  <a:srgbClr val="2B2B2B"/>
                </a:highlight>
              </a:rPr>
              <a:t>10</a:t>
            </a:r>
            <a:r>
              <a:rPr lang="ko" sz="900">
                <a:solidFill>
                  <a:srgbClr val="A9B7C6"/>
                </a:solidFill>
                <a:highlight>
                  <a:srgbClr val="2B2B2B"/>
                </a:highlight>
              </a:rPr>
              <a:t>).</a:t>
            </a:r>
            <a:r>
              <a:rPr lang="ko" sz="900" i="1">
                <a:solidFill>
                  <a:srgbClr val="FFC66D"/>
                </a:solidFill>
                <a:highlight>
                  <a:srgbClr val="2B2B2B"/>
                </a:highlight>
              </a:rPr>
              <a:t>map </a:t>
            </a:r>
            <a:r>
              <a:rPr lang="ko" sz="900" b="1">
                <a:solidFill>
                  <a:srgbClr val="A9B7C6"/>
                </a:solidFill>
                <a:highlight>
                  <a:srgbClr val="2B2B2B"/>
                </a:highlight>
              </a:rPr>
              <a:t>{ </a:t>
            </a:r>
            <a:r>
              <a:rPr lang="ko" sz="900">
                <a:solidFill>
                  <a:srgbClr val="9876AA"/>
                </a:solidFill>
                <a:highlight>
                  <a:srgbClr val="2B2B2B"/>
                </a:highlight>
              </a:rPr>
              <a:t>dataList</a:t>
            </a:r>
            <a:r>
              <a:rPr lang="ko" sz="900">
                <a:solidFill>
                  <a:srgbClr val="A9B7C6"/>
                </a:solidFill>
                <a:highlight>
                  <a:srgbClr val="2B2B2B"/>
                </a:highlight>
              </a:rPr>
              <a:t>.add(</a:t>
            </a:r>
            <a:r>
              <a:rPr lang="ko" sz="900" b="1">
                <a:solidFill>
                  <a:srgbClr val="A9B7C6"/>
                </a:solidFill>
                <a:highlight>
                  <a:srgbClr val="2B2B2B"/>
                </a:highlight>
              </a:rPr>
              <a:t>it</a:t>
            </a:r>
            <a:r>
              <a:rPr lang="ko" sz="900">
                <a:solidFill>
                  <a:srgbClr val="A9B7C6"/>
                </a:solidFill>
                <a:highlight>
                  <a:srgbClr val="2B2B2B"/>
                </a:highlight>
              </a:rPr>
              <a:t>.toString())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9876AA"/>
                </a:solidFill>
                <a:highlight>
                  <a:srgbClr val="2B2B2B"/>
                </a:highlight>
              </a:rPr>
              <a:t>adapter </a:t>
            </a:r>
            <a:r>
              <a:rPr lang="ko" sz="900">
                <a:solidFill>
                  <a:srgbClr val="A9B7C6"/>
                </a:solidFill>
                <a:highlight>
                  <a:srgbClr val="2B2B2B"/>
                </a:highlight>
              </a:rPr>
              <a:t>= ArrayAdapter(</a:t>
            </a:r>
            <a:r>
              <a:rPr lang="ko" sz="900">
                <a:solidFill>
                  <a:srgbClr val="CC7832"/>
                </a:solidFill>
                <a:highlight>
                  <a:srgbClr val="2B2B2B"/>
                </a:highlight>
              </a:rPr>
              <a:t>this, </a:t>
            </a:r>
            <a:r>
              <a:rPr lang="ko" sz="900">
                <a:solidFill>
                  <a:srgbClr val="A9B7C6"/>
                </a:solidFill>
                <a:highlight>
                  <a:srgbClr val="2B2B2B"/>
                </a:highlight>
              </a:rPr>
              <a:t>android.R.layout.</a:t>
            </a:r>
            <a:r>
              <a:rPr lang="ko" sz="900" i="1">
                <a:solidFill>
                  <a:srgbClr val="9876AA"/>
                </a:solidFill>
                <a:highlight>
                  <a:srgbClr val="2B2B2B"/>
                </a:highlight>
              </a:rPr>
              <a:t>simple_list_item_1</a:t>
            </a:r>
            <a:r>
              <a:rPr lang="ko" sz="900">
                <a:solidFill>
                  <a:srgbClr val="CC7832"/>
                </a:solidFill>
                <a:highlight>
                  <a:srgbClr val="2B2B2B"/>
                </a:highlight>
              </a:rPr>
              <a:t>, </a:t>
            </a:r>
            <a:r>
              <a:rPr lang="ko" sz="900">
                <a:solidFill>
                  <a:srgbClr val="9876AA"/>
                </a:solidFill>
                <a:highlight>
                  <a:srgbClr val="2B2B2B"/>
                </a:highlight>
              </a:rPr>
              <a:t>dataList</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lstMain.</a:t>
            </a:r>
            <a:r>
              <a:rPr lang="ko" sz="900" i="1">
                <a:solidFill>
                  <a:srgbClr val="9876AA"/>
                </a:solidFill>
                <a:highlight>
                  <a:srgbClr val="2B2B2B"/>
                </a:highlight>
              </a:rPr>
              <a:t>adapter </a:t>
            </a:r>
            <a:r>
              <a:rPr lang="ko" sz="900">
                <a:solidFill>
                  <a:srgbClr val="A9B7C6"/>
                </a:solidFill>
                <a:highlight>
                  <a:srgbClr val="2B2B2B"/>
                </a:highlight>
              </a:rPr>
              <a:t>= </a:t>
            </a:r>
            <a:r>
              <a:rPr lang="ko" sz="900">
                <a:solidFill>
                  <a:srgbClr val="9876AA"/>
                </a:solidFill>
                <a:highlight>
                  <a:srgbClr val="2B2B2B"/>
                </a:highlight>
              </a:rPr>
              <a:t>adapter</a:t>
            </a:r>
            <a:endParaRPr sz="900">
              <a:solidFill>
                <a:srgbClr val="9876AA"/>
              </a:solidFill>
              <a:highlight>
                <a:srgbClr val="2B2B2B"/>
              </a:highlight>
            </a:endParaRPr>
          </a:p>
          <a:p>
            <a:pPr marL="0" lvl="0" indent="0" algn="l" rtl="0">
              <a:spcBef>
                <a:spcPts val="0"/>
              </a:spcBef>
              <a:spcAft>
                <a:spcPts val="0"/>
              </a:spcAft>
              <a:buNone/>
            </a:pPr>
            <a:r>
              <a:rPr lang="ko" sz="900">
                <a:solidFill>
                  <a:srgbClr val="9876AA"/>
                </a:solidFill>
                <a:highlight>
                  <a:srgbClr val="2B2B2B"/>
                </a:highlight>
              </a:rPr>
              <a:t>       </a:t>
            </a:r>
            <a:r>
              <a:rPr lang="ko" sz="900">
                <a:solidFill>
                  <a:srgbClr val="A9B7C6"/>
                </a:solidFill>
                <a:highlight>
                  <a:srgbClr val="2B2B2B"/>
                </a:highlight>
              </a:rPr>
              <a:t>lstMain.setOnItemClickListener </a:t>
            </a:r>
            <a:r>
              <a:rPr lang="ko" sz="900" b="1">
                <a:solidFill>
                  <a:srgbClr val="A9B7C6"/>
                </a:solidFill>
                <a:highlight>
                  <a:srgbClr val="2B2B2B"/>
                </a:highlight>
              </a:rPr>
              <a:t>{ </a:t>
            </a:r>
            <a:r>
              <a:rPr lang="ko" sz="900">
                <a:solidFill>
                  <a:srgbClr val="A9B7C6"/>
                </a:solidFill>
                <a:highlight>
                  <a:srgbClr val="2B2B2B"/>
                </a:highlight>
              </a:rPr>
              <a:t>_</a:t>
            </a:r>
            <a:r>
              <a:rPr lang="ko" sz="900">
                <a:solidFill>
                  <a:srgbClr val="CC7832"/>
                </a:solidFill>
                <a:highlight>
                  <a:srgbClr val="2B2B2B"/>
                </a:highlight>
              </a:rPr>
              <a:t>, </a:t>
            </a:r>
            <a:r>
              <a:rPr lang="ko" sz="900">
                <a:solidFill>
                  <a:srgbClr val="A9B7C6"/>
                </a:solidFill>
                <a:highlight>
                  <a:srgbClr val="2B2B2B"/>
                </a:highlight>
              </a:rPr>
              <a:t>_</a:t>
            </a:r>
            <a:r>
              <a:rPr lang="ko" sz="900">
                <a:solidFill>
                  <a:srgbClr val="CC7832"/>
                </a:solidFill>
                <a:highlight>
                  <a:srgbClr val="2B2B2B"/>
                </a:highlight>
              </a:rPr>
              <a:t>, </a:t>
            </a:r>
            <a:r>
              <a:rPr lang="ko" sz="900">
                <a:solidFill>
                  <a:srgbClr val="A9B7C6"/>
                </a:solidFill>
                <a:highlight>
                  <a:srgbClr val="2B2B2B"/>
                </a:highlight>
              </a:rPr>
              <a:t>position</a:t>
            </a:r>
            <a:r>
              <a:rPr lang="ko" sz="900">
                <a:solidFill>
                  <a:srgbClr val="CC7832"/>
                </a:solidFill>
                <a:highlight>
                  <a:srgbClr val="2B2B2B"/>
                </a:highlight>
              </a:rPr>
              <a:t>, </a:t>
            </a:r>
            <a:r>
              <a:rPr lang="ko" sz="900">
                <a:solidFill>
                  <a:srgbClr val="A9B7C6"/>
                </a:solidFill>
                <a:highlight>
                  <a:srgbClr val="2B2B2B"/>
                </a:highlight>
              </a:rPr>
              <a:t>_ </a:t>
            </a:r>
            <a:r>
              <a:rPr lang="ko" sz="900" b="1">
                <a:solidFill>
                  <a:srgbClr val="A9B7C6"/>
                </a:solidFill>
                <a:highlight>
                  <a:srgbClr val="2B2B2B"/>
                </a:highlight>
              </a:rPr>
              <a:t>-&gt;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9876AA"/>
                </a:solidFill>
                <a:highlight>
                  <a:srgbClr val="2B2B2B"/>
                </a:highlight>
              </a:rPr>
              <a:t>dataList</a:t>
            </a:r>
            <a:r>
              <a:rPr lang="ko" sz="900">
                <a:solidFill>
                  <a:srgbClr val="A9B7C6"/>
                </a:solidFill>
                <a:highlight>
                  <a:srgbClr val="2B2B2B"/>
                </a:highlight>
              </a:rPr>
              <a:t>.removeAt(position)</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9876AA"/>
                </a:solidFill>
                <a:highlight>
                  <a:srgbClr val="2B2B2B"/>
                </a:highlight>
              </a:rPr>
              <a:t>adapter</a:t>
            </a:r>
            <a:r>
              <a:rPr lang="ko" sz="900">
                <a:solidFill>
                  <a:srgbClr val="A9B7C6"/>
                </a:solidFill>
                <a:highlight>
                  <a:srgbClr val="2B2B2B"/>
                </a:highlight>
              </a:rPr>
              <a:t>?.notifyDataSetChanged()</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t>
            </a:r>
            <a:endParaRPr sz="900">
              <a:solidFill>
                <a:srgbClr val="CC7832"/>
              </a:solidFill>
              <a:highlight>
                <a:srgbClr val="2B2B2B"/>
              </a:highlight>
            </a:endParaRPr>
          </a:p>
        </p:txBody>
      </p:sp>
      <p:graphicFrame>
        <p:nvGraphicFramePr>
          <p:cNvPr id="988" name="Google Shape;988;p107"/>
          <p:cNvGraphicFramePr/>
          <p:nvPr/>
        </p:nvGraphicFramePr>
        <p:xfrm>
          <a:off x="120163" y="6741250"/>
          <a:ext cx="3000000" cy="3000000"/>
        </p:xfrm>
        <a:graphic>
          <a:graphicData uri="http://schemas.openxmlformats.org/drawingml/2006/table">
            <a:tbl>
              <a:tblPr>
                <a:noFill/>
                <a:tableStyleId>{88B123CF-D1D6-4482-BBFA-B40B77DD781F}</a:tableStyleId>
              </a:tblPr>
              <a:tblGrid>
                <a:gridCol w="2121175">
                  <a:extLst>
                    <a:ext uri="{9D8B030D-6E8A-4147-A177-3AD203B41FA5}">
                      <a16:colId xmlns:a16="http://schemas.microsoft.com/office/drawing/2014/main" val="20000"/>
                    </a:ext>
                  </a:extLst>
                </a:gridCol>
                <a:gridCol w="49408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ko" sz="1000">
                          <a:latin typeface="Nanum Gothic"/>
                          <a:ea typeface="Nanum Gothic"/>
                          <a:cs typeface="Nanum Gothic"/>
                          <a:sym typeface="Nanum Gothic"/>
                        </a:rPr>
                        <a:t>클래스/메소드</a:t>
                      </a:r>
                      <a:endParaRPr sz="1000">
                        <a:latin typeface="Nanum Gothic"/>
                        <a:ea typeface="Nanum Gothic"/>
                        <a:cs typeface="Nanum Gothic"/>
                        <a:sym typeface="Nanum Gothic"/>
                      </a:endParaRPr>
                    </a:p>
                  </a:txBody>
                  <a:tcPr marL="91425" marR="91425" marT="91425" marB="91425"/>
                </a:tc>
                <a:tc>
                  <a:txBody>
                    <a:bodyPr/>
                    <a:lstStyle/>
                    <a:p>
                      <a:pPr marL="0" lvl="0" indent="0" algn="ctr" rtl="0">
                        <a:spcBef>
                          <a:spcPts val="0"/>
                        </a:spcBef>
                        <a:spcAft>
                          <a:spcPts val="0"/>
                        </a:spcAft>
                        <a:buNone/>
                      </a:pPr>
                      <a:r>
                        <a:rPr lang="ko" sz="1000">
                          <a:latin typeface="Nanum Gothic"/>
                          <a:ea typeface="Nanum Gothic"/>
                          <a:cs typeface="Nanum Gothic"/>
                          <a:sym typeface="Nanum Gothic"/>
                        </a:rPr>
                        <a:t>설명</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 sz="1000">
                          <a:latin typeface="Nanum Gothic"/>
                          <a:ea typeface="Nanum Gothic"/>
                          <a:cs typeface="Nanum Gothic"/>
                          <a:sym typeface="Nanum Gothic"/>
                        </a:rPr>
                        <a:t>ArrayAdapter</a:t>
                      </a:r>
                      <a:endParaRPr sz="1000">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sz="1000">
                          <a:latin typeface="Nanum Gothic"/>
                          <a:ea typeface="Nanum Gothic"/>
                          <a:cs typeface="Nanum Gothic"/>
                          <a:sym typeface="Nanum Gothic"/>
                        </a:rPr>
                        <a:t>이미 만들어져 있는 Adapter 클래스. 화면 커스터마이징 불가</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ko" sz="1000">
                          <a:latin typeface="Nanum Gothic"/>
                          <a:ea typeface="Nanum Gothic"/>
                          <a:cs typeface="Nanum Gothic"/>
                          <a:sym typeface="Nanum Gothic"/>
                        </a:rPr>
                        <a:t>ListView의 Adapter</a:t>
                      </a:r>
                      <a:endParaRPr sz="1000">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sz="1000">
                          <a:latin typeface="Nanum Gothic"/>
                          <a:ea typeface="Nanum Gothic"/>
                          <a:cs typeface="Nanum Gothic"/>
                          <a:sym typeface="Nanum Gothic"/>
                        </a:rPr>
                        <a:t>adapter를 설정한다.</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ko" sz="1000">
                          <a:latin typeface="Nanum Gothic"/>
                          <a:ea typeface="Nanum Gothic"/>
                          <a:cs typeface="Nanum Gothic"/>
                          <a:sym typeface="Nanum Gothic"/>
                        </a:rPr>
                        <a:t>ListView의 setOnItemClickListener</a:t>
                      </a:r>
                      <a:endParaRPr sz="1000">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sz="1000">
                          <a:latin typeface="Nanum Gothic"/>
                          <a:ea typeface="Nanum Gothic"/>
                          <a:cs typeface="Nanum Gothic"/>
                          <a:sym typeface="Nanum Gothic"/>
                        </a:rPr>
                        <a:t>Item을 클릭했을 때 호출되는 이벤트 핸들러. Item 번호를 넘겨준다.(position)</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ko" sz="1000">
                          <a:latin typeface="Nanum Gothic"/>
                          <a:ea typeface="Nanum Gothic"/>
                          <a:cs typeface="Nanum Gothic"/>
                          <a:sym typeface="Nanum Gothic"/>
                        </a:rPr>
                        <a:t>Adapter의 notifyDataSetChanged</a:t>
                      </a:r>
                      <a:endParaRPr sz="1000">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sz="1000">
                          <a:latin typeface="Nanum Gothic"/>
                          <a:ea typeface="Nanum Gothic"/>
                          <a:cs typeface="Nanum Gothic"/>
                          <a:sym typeface="Nanum Gothic"/>
                        </a:rPr>
                        <a:t>Data가 변경되었다고 알려준다. Android System에서는 Adapter 클래스의 메소드(getCount, getView)를 호출한다. 화면이 갱신된다.</a:t>
                      </a:r>
                      <a:endParaRPr sz="1000">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08"/>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ListView</a:t>
            </a:r>
            <a:endParaRPr/>
          </a:p>
        </p:txBody>
      </p:sp>
      <p:sp>
        <p:nvSpPr>
          <p:cNvPr id="994" name="Google Shape;994;p108"/>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ListView 이해하기</a:t>
            </a:r>
            <a:endParaRPr/>
          </a:p>
          <a:p>
            <a:pPr marL="914400" marR="0" lvl="1" indent="-317500" algn="l" rtl="0">
              <a:lnSpc>
                <a:spcPct val="115000"/>
              </a:lnSpc>
              <a:spcBef>
                <a:spcPts val="0"/>
              </a:spcBef>
              <a:spcAft>
                <a:spcPts val="0"/>
              </a:spcAft>
              <a:buClr>
                <a:schemeClr val="dk2"/>
              </a:buClr>
              <a:buSzPts val="1400"/>
              <a:buFont typeface="Dotum"/>
              <a:buChar char="○"/>
            </a:pPr>
            <a:r>
              <a:rPr lang="ko"/>
              <a:t>ListView 기본 예제</a:t>
            </a:r>
            <a:endParaRPr/>
          </a:p>
          <a:p>
            <a:pPr marL="1371600" marR="0" lvl="2" indent="-304800" algn="l" rtl="0">
              <a:lnSpc>
                <a:spcPct val="115000"/>
              </a:lnSpc>
              <a:spcBef>
                <a:spcPts val="0"/>
              </a:spcBef>
              <a:spcAft>
                <a:spcPts val="0"/>
              </a:spcAft>
              <a:buSzPts val="1200"/>
              <a:buChar char="■"/>
            </a:pPr>
            <a:r>
              <a:rPr lang="ko"/>
              <a:t>main_activity.xml</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완성</a:t>
            </a:r>
            <a:endParaRPr/>
          </a:p>
        </p:txBody>
      </p:sp>
      <p:sp>
        <p:nvSpPr>
          <p:cNvPr id="995" name="Google Shape;995;p108"/>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83</a:t>
            </a:fld>
            <a:endParaRPr sz="1000"/>
          </a:p>
        </p:txBody>
      </p:sp>
      <p:pic>
        <p:nvPicPr>
          <p:cNvPr id="996" name="Google Shape;996;p108"/>
          <p:cNvPicPr preferRelativeResize="0"/>
          <p:nvPr/>
        </p:nvPicPr>
        <p:blipFill>
          <a:blip r:embed="rId3">
            <a:alphaModFix/>
          </a:blip>
          <a:stretch>
            <a:fillRect/>
          </a:stretch>
        </p:blipFill>
        <p:spPr>
          <a:xfrm>
            <a:off x="659509" y="1377548"/>
            <a:ext cx="265498" cy="265498"/>
          </a:xfrm>
          <a:prstGeom prst="rect">
            <a:avLst/>
          </a:prstGeom>
          <a:noFill/>
          <a:ln>
            <a:noFill/>
          </a:ln>
        </p:spPr>
      </p:pic>
      <p:sp>
        <p:nvSpPr>
          <p:cNvPr id="997" name="Google Shape;997;p108"/>
          <p:cNvSpPr txBox="1"/>
          <p:nvPr/>
        </p:nvSpPr>
        <p:spPr>
          <a:xfrm>
            <a:off x="1116575" y="1817650"/>
            <a:ext cx="4164000" cy="45123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E8BF6A"/>
                </a:solidFill>
                <a:highlight>
                  <a:srgbClr val="2B2B2B"/>
                </a:highlight>
              </a:rPr>
              <a:t>&lt;?</a:t>
            </a:r>
            <a:r>
              <a:rPr lang="ko" sz="900">
                <a:solidFill>
                  <a:srgbClr val="BABABA"/>
                </a:solidFill>
                <a:highlight>
                  <a:srgbClr val="2B2B2B"/>
                </a:highlight>
              </a:rPr>
              <a:t>xml version=</a:t>
            </a:r>
            <a:r>
              <a:rPr lang="ko" sz="900">
                <a:solidFill>
                  <a:srgbClr val="6A8759"/>
                </a:solidFill>
                <a:highlight>
                  <a:srgbClr val="2B2B2B"/>
                </a:highlight>
              </a:rPr>
              <a:t>"1.0" </a:t>
            </a:r>
            <a:r>
              <a:rPr lang="ko" sz="900">
                <a:solidFill>
                  <a:srgbClr val="BABABA"/>
                </a:solidFill>
                <a:highlight>
                  <a:srgbClr val="2B2B2B"/>
                </a:highlight>
              </a:rPr>
              <a:t>encoding=</a:t>
            </a:r>
            <a:r>
              <a:rPr lang="ko" sz="900">
                <a:solidFill>
                  <a:srgbClr val="6A8759"/>
                </a:solidFill>
                <a:highlight>
                  <a:srgbClr val="2B2B2B"/>
                </a:highlight>
              </a:rPr>
              <a:t>"utf-8"</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&lt;LinearLayout </a:t>
            </a:r>
            <a:r>
              <a:rPr lang="ko" sz="900">
                <a:solidFill>
                  <a:srgbClr val="BABABA"/>
                </a:solidFill>
                <a:highlight>
                  <a:srgbClr val="2B2B2B"/>
                </a:highlight>
              </a:rPr>
              <a:t>xmlns:</a:t>
            </a:r>
            <a:r>
              <a:rPr lang="ko" sz="900">
                <a:solidFill>
                  <a:srgbClr val="9876AA"/>
                </a:solidFill>
                <a:highlight>
                  <a:srgbClr val="2B2B2B"/>
                </a:highlight>
              </a:rPr>
              <a:t>android</a:t>
            </a:r>
            <a:r>
              <a:rPr lang="ko" sz="900">
                <a:solidFill>
                  <a:srgbClr val="BABABA"/>
                </a:solidFill>
                <a:highlight>
                  <a:srgbClr val="2B2B2B"/>
                </a:highlight>
              </a:rPr>
              <a:t>=</a:t>
            </a:r>
            <a:r>
              <a:rPr lang="ko" sz="900">
                <a:solidFill>
                  <a:srgbClr val="6A8759"/>
                </a:solidFill>
                <a:highlight>
                  <a:srgbClr val="2B2B2B"/>
                </a:highlight>
              </a:rPr>
              <a:t>"http://schemas.android.com/apk/res/android"</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BABABA"/>
                </a:solidFill>
                <a:highlight>
                  <a:srgbClr val="2B2B2B"/>
                </a:highlight>
              </a:rPr>
              <a:t>xmlns:</a:t>
            </a:r>
            <a:r>
              <a:rPr lang="ko" sz="900">
                <a:solidFill>
                  <a:srgbClr val="9876AA"/>
                </a:solidFill>
                <a:highlight>
                  <a:srgbClr val="2B2B2B"/>
                </a:highlight>
              </a:rPr>
              <a:t>app</a:t>
            </a:r>
            <a:r>
              <a:rPr lang="ko" sz="900">
                <a:solidFill>
                  <a:srgbClr val="BABABA"/>
                </a:solidFill>
                <a:highlight>
                  <a:srgbClr val="2B2B2B"/>
                </a:highlight>
              </a:rPr>
              <a:t>=</a:t>
            </a:r>
            <a:r>
              <a:rPr lang="ko" sz="900">
                <a:solidFill>
                  <a:srgbClr val="6A8759"/>
                </a:solidFill>
                <a:highlight>
                  <a:srgbClr val="2B2B2B"/>
                </a:highlight>
              </a:rPr>
              <a:t>"http://schemas.android.com/apk/res-auto"</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BABABA"/>
                </a:solidFill>
                <a:highlight>
                  <a:srgbClr val="2B2B2B"/>
                </a:highlight>
              </a:rPr>
              <a:t>xmlns:</a:t>
            </a:r>
            <a:r>
              <a:rPr lang="ko" sz="900">
                <a:solidFill>
                  <a:srgbClr val="9876AA"/>
                </a:solidFill>
                <a:highlight>
                  <a:srgbClr val="2B2B2B"/>
                </a:highlight>
              </a:rPr>
              <a:t>tools</a:t>
            </a:r>
            <a:r>
              <a:rPr lang="ko" sz="900">
                <a:solidFill>
                  <a:srgbClr val="BABABA"/>
                </a:solidFill>
                <a:highlight>
                  <a:srgbClr val="2B2B2B"/>
                </a:highlight>
              </a:rPr>
              <a:t>=</a:t>
            </a:r>
            <a:r>
              <a:rPr lang="ko" sz="900">
                <a:solidFill>
                  <a:srgbClr val="6A8759"/>
                </a:solidFill>
                <a:highlight>
                  <a:srgbClr val="2B2B2B"/>
                </a:highlight>
              </a:rPr>
              <a:t>"http://schemas.android.com/tools"</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:orientation=</a:t>
            </a:r>
            <a:r>
              <a:rPr lang="ko" sz="900">
                <a:solidFill>
                  <a:srgbClr val="6A8759"/>
                </a:solidFill>
                <a:highlight>
                  <a:srgbClr val="2B2B2B"/>
                </a:highlight>
              </a:rPr>
              <a:t>"vertical"</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tools</a:t>
            </a:r>
            <a:r>
              <a:rPr lang="ko" sz="900">
                <a:solidFill>
                  <a:srgbClr val="BABABA"/>
                </a:solidFill>
                <a:highlight>
                  <a:srgbClr val="2B2B2B"/>
                </a:highlight>
              </a:rPr>
              <a:t>:context=</a:t>
            </a:r>
            <a:r>
              <a:rPr lang="ko" sz="900">
                <a:solidFill>
                  <a:srgbClr val="6A8759"/>
                </a:solidFill>
                <a:highlight>
                  <a:srgbClr val="2B2B2B"/>
                </a:highlight>
              </a:rPr>
              <a:t>".MainActivity"</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:weightSum=</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"wrap_content"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&lt;EditText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"@+id/edtItem"</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"0.8"</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"wrap_content"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&lt;Button</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"@+id/btnAdd"</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"0.2"</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a:t>
            </a:r>
            <a:r>
              <a:rPr lang="ko" sz="900">
                <a:solidFill>
                  <a:srgbClr val="6A8759"/>
                </a:solidFill>
                <a:highlight>
                  <a:srgbClr val="2B2B2B"/>
                </a:highlight>
              </a:rPr>
              <a:t>"Add"</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:background=</a:t>
            </a:r>
            <a:r>
              <a:rPr lang="ko" sz="900">
                <a:solidFill>
                  <a:srgbClr val="6A8759"/>
                </a:solidFill>
                <a:highlight>
                  <a:srgbClr val="2B2B2B"/>
                </a:highlight>
              </a:rPr>
              <a:t>"#ef8877"</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"wrap_content"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&lt;ListView</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"@+id/lstMain"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&lt;/ListView&gt;</a:t>
            </a:r>
            <a:endParaRPr sz="900">
              <a:solidFill>
                <a:srgbClr val="E8BF6A"/>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&lt;/LinearLayout&gt;</a:t>
            </a:r>
            <a:endParaRPr sz="900">
              <a:solidFill>
                <a:srgbClr val="E8BF6A"/>
              </a:solidFill>
              <a:highlight>
                <a:srgbClr val="2B2B2B"/>
              </a:highlight>
            </a:endParaRPr>
          </a:p>
        </p:txBody>
      </p:sp>
      <p:pic>
        <p:nvPicPr>
          <p:cNvPr id="998" name="Google Shape;998;p108"/>
          <p:cNvPicPr preferRelativeResize="0"/>
          <p:nvPr/>
        </p:nvPicPr>
        <p:blipFill rotWithShape="1">
          <a:blip r:embed="rId4">
            <a:alphaModFix/>
          </a:blip>
          <a:srcRect t="6217"/>
          <a:stretch/>
        </p:blipFill>
        <p:spPr>
          <a:xfrm>
            <a:off x="1116575" y="6647900"/>
            <a:ext cx="2303925" cy="39422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09"/>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ListView</a:t>
            </a:r>
            <a:endParaRPr/>
          </a:p>
        </p:txBody>
      </p:sp>
      <p:sp>
        <p:nvSpPr>
          <p:cNvPr id="1004" name="Google Shape;1004;p109"/>
          <p:cNvSpPr txBox="1">
            <a:spLocks noGrp="1"/>
          </p:cNvSpPr>
          <p:nvPr>
            <p:ph type="body" idx="1"/>
          </p:nvPr>
        </p:nvSpPr>
        <p:spPr>
          <a:xfrm>
            <a:off x="0" y="984325"/>
            <a:ext cx="3130500" cy="870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ListView 이해하기</a:t>
            </a:r>
            <a:endParaRPr/>
          </a:p>
          <a:p>
            <a:pPr marL="914400" marR="0" lvl="1" indent="-317500" algn="l" rtl="0">
              <a:lnSpc>
                <a:spcPct val="115000"/>
              </a:lnSpc>
              <a:spcBef>
                <a:spcPts val="0"/>
              </a:spcBef>
              <a:spcAft>
                <a:spcPts val="0"/>
              </a:spcAft>
              <a:buClr>
                <a:schemeClr val="dk2"/>
              </a:buClr>
              <a:buSzPts val="1400"/>
              <a:buFont typeface="Dotum"/>
              <a:buChar char="○"/>
            </a:pPr>
            <a:r>
              <a:rPr lang="ko"/>
              <a:t>Custom ListView</a:t>
            </a:r>
            <a:endParaRPr/>
          </a:p>
          <a:p>
            <a:pPr marL="1371600" marR="0" lvl="2" indent="-304800" algn="l" rtl="0">
              <a:lnSpc>
                <a:spcPct val="115000"/>
              </a:lnSpc>
              <a:spcBef>
                <a:spcPts val="0"/>
              </a:spcBef>
              <a:spcAft>
                <a:spcPts val="0"/>
              </a:spcAft>
              <a:buSzPts val="1200"/>
              <a:buChar char="■"/>
            </a:pPr>
            <a:r>
              <a:rPr lang="ko"/>
              <a:t>activity_main.xml</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endParaRPr/>
          </a:p>
          <a:p>
            <a:pPr marL="1371600" marR="0" lvl="2" indent="-304800" algn="l" rtl="0">
              <a:lnSpc>
                <a:spcPct val="115000"/>
              </a:lnSpc>
              <a:spcBef>
                <a:spcPts val="0"/>
              </a:spcBef>
              <a:spcAft>
                <a:spcPts val="0"/>
              </a:spcAft>
              <a:buSzPts val="1200"/>
              <a:buChar char="■"/>
            </a:pPr>
            <a:r>
              <a:rPr lang="ko"/>
              <a:t>item_layout.xml</a:t>
            </a:r>
            <a:endParaRPr/>
          </a:p>
        </p:txBody>
      </p:sp>
      <p:sp>
        <p:nvSpPr>
          <p:cNvPr id="1005" name="Google Shape;1005;p10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84</a:t>
            </a:fld>
            <a:endParaRPr sz="1000"/>
          </a:p>
        </p:txBody>
      </p:sp>
      <p:pic>
        <p:nvPicPr>
          <p:cNvPr id="1006" name="Google Shape;1006;p109"/>
          <p:cNvPicPr preferRelativeResize="0"/>
          <p:nvPr/>
        </p:nvPicPr>
        <p:blipFill>
          <a:blip r:embed="rId3">
            <a:alphaModFix/>
          </a:blip>
          <a:stretch>
            <a:fillRect/>
          </a:stretch>
        </p:blipFill>
        <p:spPr>
          <a:xfrm>
            <a:off x="674059" y="1348448"/>
            <a:ext cx="265498" cy="265498"/>
          </a:xfrm>
          <a:prstGeom prst="rect">
            <a:avLst/>
          </a:prstGeom>
          <a:noFill/>
          <a:ln>
            <a:noFill/>
          </a:ln>
        </p:spPr>
      </p:pic>
      <p:sp>
        <p:nvSpPr>
          <p:cNvPr id="1007" name="Google Shape;1007;p109"/>
          <p:cNvSpPr txBox="1"/>
          <p:nvPr/>
        </p:nvSpPr>
        <p:spPr>
          <a:xfrm>
            <a:off x="3130500" y="4768650"/>
            <a:ext cx="4253400" cy="5076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E8BF6A"/>
                </a:solidFill>
                <a:highlight>
                  <a:srgbClr val="2B2B2B"/>
                </a:highlight>
              </a:rPr>
              <a:t>&lt;?</a:t>
            </a:r>
            <a:r>
              <a:rPr lang="ko" sz="900">
                <a:solidFill>
                  <a:srgbClr val="BABABA"/>
                </a:solidFill>
                <a:highlight>
                  <a:srgbClr val="2B2B2B"/>
                </a:highlight>
              </a:rPr>
              <a:t>xml version=</a:t>
            </a:r>
            <a:r>
              <a:rPr lang="ko" sz="900">
                <a:solidFill>
                  <a:srgbClr val="6A8759"/>
                </a:solidFill>
                <a:highlight>
                  <a:srgbClr val="2B2B2B"/>
                </a:highlight>
              </a:rPr>
              <a:t>"1.0" </a:t>
            </a:r>
            <a:r>
              <a:rPr lang="ko" sz="900">
                <a:solidFill>
                  <a:srgbClr val="BABABA"/>
                </a:solidFill>
                <a:highlight>
                  <a:srgbClr val="2B2B2B"/>
                </a:highlight>
              </a:rPr>
              <a:t>encoding=</a:t>
            </a:r>
            <a:r>
              <a:rPr lang="ko" sz="900">
                <a:solidFill>
                  <a:srgbClr val="6A8759"/>
                </a:solidFill>
                <a:highlight>
                  <a:srgbClr val="2B2B2B"/>
                </a:highlight>
              </a:rPr>
              <a:t>"utf-8"</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&lt;LinearLayout </a:t>
            </a:r>
            <a:r>
              <a:rPr lang="ko" sz="900">
                <a:solidFill>
                  <a:srgbClr val="BABABA"/>
                </a:solidFill>
                <a:highlight>
                  <a:srgbClr val="2B2B2B"/>
                </a:highlight>
              </a:rPr>
              <a:t>xmlns:</a:t>
            </a:r>
            <a:r>
              <a:rPr lang="ko" sz="900">
                <a:solidFill>
                  <a:srgbClr val="9876AA"/>
                </a:solidFill>
                <a:highlight>
                  <a:srgbClr val="2B2B2B"/>
                </a:highlight>
              </a:rPr>
              <a:t>android</a:t>
            </a:r>
            <a:r>
              <a:rPr lang="ko" sz="900">
                <a:solidFill>
                  <a:srgbClr val="BABABA"/>
                </a:solidFill>
                <a:highlight>
                  <a:srgbClr val="2B2B2B"/>
                </a:highlight>
              </a:rPr>
              <a:t>=</a:t>
            </a:r>
            <a:r>
              <a:rPr lang="ko" sz="900">
                <a:solidFill>
                  <a:srgbClr val="6A8759"/>
                </a:solidFill>
                <a:highlight>
                  <a:srgbClr val="2B2B2B"/>
                </a:highlight>
              </a:rPr>
              <a:t>"http://schemas.android.com/apk/res/android"</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:orientation=</a:t>
            </a:r>
            <a:r>
              <a:rPr lang="ko" sz="900">
                <a:solidFill>
                  <a:srgbClr val="6A8759"/>
                </a:solidFill>
                <a:highlight>
                  <a:srgbClr val="2B2B2B"/>
                </a:highlight>
              </a:rPr>
              <a:t>"vertical"</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:layout_marginLeft=</a:t>
            </a:r>
            <a:r>
              <a:rPr lang="ko" sz="900">
                <a:solidFill>
                  <a:srgbClr val="6A8759"/>
                </a:solidFill>
                <a:highlight>
                  <a:srgbClr val="2B2B2B"/>
                </a:highlight>
              </a:rPr>
              <a:t>"15dp"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:layout_marginRight=</a:t>
            </a:r>
            <a:r>
              <a:rPr lang="ko" sz="900">
                <a:solidFill>
                  <a:srgbClr val="6A8759"/>
                </a:solidFill>
                <a:highlight>
                  <a:srgbClr val="2B2B2B"/>
                </a:highlight>
              </a:rPr>
              <a:t>"15dp"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:layout_marginTop=</a:t>
            </a:r>
            <a:r>
              <a:rPr lang="ko" sz="900">
                <a:solidFill>
                  <a:srgbClr val="6A8759"/>
                </a:solidFill>
                <a:highlight>
                  <a:srgbClr val="2B2B2B"/>
                </a:highlight>
              </a:rPr>
              <a:t>"8dp"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:layout_marginBottom=</a:t>
            </a:r>
            <a:r>
              <a:rPr lang="ko" sz="900">
                <a:solidFill>
                  <a:srgbClr val="6A8759"/>
                </a:solidFill>
                <a:highlight>
                  <a:srgbClr val="2B2B2B"/>
                </a:highlight>
              </a:rPr>
              <a:t>"8dp"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:weightSum=</a:t>
            </a:r>
            <a:r>
              <a:rPr lang="ko" sz="900">
                <a:solidFill>
                  <a:srgbClr val="6A8759"/>
                </a:solidFill>
                <a:highlight>
                  <a:srgbClr val="2B2B2B"/>
                </a:highlight>
              </a:rPr>
              <a:t>"1"</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:orientation=</a:t>
            </a:r>
            <a:r>
              <a:rPr lang="ko" sz="900">
                <a:solidFill>
                  <a:srgbClr val="6A8759"/>
                </a:solidFill>
                <a:highlight>
                  <a:srgbClr val="2B2B2B"/>
                </a:highlight>
              </a:rPr>
              <a:t>"horizontal"</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&lt;ImageView</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:src=</a:t>
            </a:r>
            <a:r>
              <a:rPr lang="ko" sz="900">
                <a:solidFill>
                  <a:srgbClr val="6A8759"/>
                </a:solidFill>
                <a:highlight>
                  <a:srgbClr val="2B2B2B"/>
                </a:highlight>
              </a:rPr>
              <a:t>"@mipmap/ic_launcher"</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:layout_gravity=</a:t>
            </a:r>
            <a:r>
              <a:rPr lang="ko" sz="900">
                <a:solidFill>
                  <a:srgbClr val="6A8759"/>
                </a:solidFill>
                <a:highlight>
                  <a:srgbClr val="2B2B2B"/>
                </a:highlight>
              </a:rPr>
              <a:t>"center"</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"@+id/imgLink"</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"0.3"</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"wrap_content"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&lt;TextView</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:textColor=</a:t>
            </a:r>
            <a:r>
              <a:rPr lang="ko" sz="900">
                <a:solidFill>
                  <a:srgbClr val="6A8759"/>
                </a:solidFill>
                <a:highlight>
                  <a:srgbClr val="2B2B2B"/>
                </a:highlight>
              </a:rPr>
              <a:t>"#eaeaea"</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:layout_marginRight=</a:t>
            </a:r>
            <a:r>
              <a:rPr lang="ko" sz="900">
                <a:solidFill>
                  <a:srgbClr val="6A8759"/>
                </a:solidFill>
                <a:highlight>
                  <a:srgbClr val="2B2B2B"/>
                </a:highlight>
              </a:rPr>
              <a:t>"5dp"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:layout_marginLeft=</a:t>
            </a:r>
            <a:r>
              <a:rPr lang="ko" sz="900">
                <a:solidFill>
                  <a:srgbClr val="6A8759"/>
                </a:solidFill>
                <a:highlight>
                  <a:srgbClr val="2B2B2B"/>
                </a:highlight>
              </a:rPr>
              <a:t>"8dp"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"@+id/txtMsg"</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:layout_gravity=</a:t>
            </a:r>
            <a:r>
              <a:rPr lang="ko" sz="900">
                <a:solidFill>
                  <a:srgbClr val="6A8759"/>
                </a:solidFill>
                <a:highlight>
                  <a:srgbClr val="2B2B2B"/>
                </a:highlight>
              </a:rPr>
              <a:t>"center"</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:layout_weight=</a:t>
            </a:r>
            <a:r>
              <a:rPr lang="ko" sz="900">
                <a:solidFill>
                  <a:srgbClr val="6A8759"/>
                </a:solidFill>
                <a:highlight>
                  <a:srgbClr val="2B2B2B"/>
                </a:highlight>
              </a:rPr>
              <a:t>"0.7"</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"0dp"</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"wrap_content"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&lt;/LinearLayout&gt;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&lt;TextView</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:background=</a:t>
            </a:r>
            <a:r>
              <a:rPr lang="ko" sz="900">
                <a:solidFill>
                  <a:srgbClr val="6A8759"/>
                </a:solidFill>
                <a:highlight>
                  <a:srgbClr val="2B2B2B"/>
                </a:highlight>
              </a:rPr>
              <a:t>"#333333"</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"1dp"</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&lt;/LinearLayout&gt;</a:t>
            </a:r>
            <a:endParaRPr sz="900">
              <a:solidFill>
                <a:srgbClr val="E8BF6A"/>
              </a:solidFill>
              <a:highlight>
                <a:srgbClr val="2B2B2B"/>
              </a:highlight>
            </a:endParaRPr>
          </a:p>
        </p:txBody>
      </p:sp>
      <p:pic>
        <p:nvPicPr>
          <p:cNvPr id="1008" name="Google Shape;1008;p109"/>
          <p:cNvPicPr preferRelativeResize="0"/>
          <p:nvPr/>
        </p:nvPicPr>
        <p:blipFill>
          <a:blip r:embed="rId4">
            <a:alphaModFix/>
          </a:blip>
          <a:stretch>
            <a:fillRect/>
          </a:stretch>
        </p:blipFill>
        <p:spPr>
          <a:xfrm>
            <a:off x="180730" y="4768650"/>
            <a:ext cx="2769040" cy="2440900"/>
          </a:xfrm>
          <a:prstGeom prst="rect">
            <a:avLst/>
          </a:prstGeom>
          <a:noFill/>
          <a:ln>
            <a:noFill/>
          </a:ln>
        </p:spPr>
      </p:pic>
      <p:pic>
        <p:nvPicPr>
          <p:cNvPr id="1009" name="Google Shape;1009;p109"/>
          <p:cNvPicPr preferRelativeResize="0"/>
          <p:nvPr/>
        </p:nvPicPr>
        <p:blipFill>
          <a:blip r:embed="rId5">
            <a:alphaModFix/>
          </a:blip>
          <a:stretch>
            <a:fillRect/>
          </a:stretch>
        </p:blipFill>
        <p:spPr>
          <a:xfrm>
            <a:off x="38975" y="1777075"/>
            <a:ext cx="3052550" cy="2688825"/>
          </a:xfrm>
          <a:prstGeom prst="rect">
            <a:avLst/>
          </a:prstGeom>
          <a:noFill/>
          <a:ln>
            <a:noFill/>
          </a:ln>
        </p:spPr>
      </p:pic>
      <p:sp>
        <p:nvSpPr>
          <p:cNvPr id="1010" name="Google Shape;1010;p109"/>
          <p:cNvSpPr txBox="1">
            <a:spLocks noGrp="1"/>
          </p:cNvSpPr>
          <p:nvPr>
            <p:ph type="body" idx="2"/>
          </p:nvPr>
        </p:nvSpPr>
        <p:spPr>
          <a:xfrm>
            <a:off x="3205000" y="1777075"/>
            <a:ext cx="4253400" cy="2688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a:t>
            </a:r>
            <a:r>
              <a:rPr lang="ko" sz="900">
                <a:solidFill>
                  <a:srgbClr val="BABABA"/>
                </a:solidFill>
                <a:highlight>
                  <a:srgbClr val="2B2B2B"/>
                </a:highlight>
                <a:latin typeface="Arial"/>
                <a:ea typeface="Arial"/>
                <a:cs typeface="Arial"/>
                <a:sym typeface="Arial"/>
              </a:rPr>
              <a:t>xml version=</a:t>
            </a:r>
            <a:r>
              <a:rPr lang="ko" sz="900">
                <a:solidFill>
                  <a:srgbClr val="6A8759"/>
                </a:solidFill>
                <a:highlight>
                  <a:srgbClr val="2B2B2B"/>
                </a:highlight>
                <a:latin typeface="Arial"/>
                <a:ea typeface="Arial"/>
                <a:cs typeface="Arial"/>
                <a:sym typeface="Arial"/>
              </a:rPr>
              <a:t>"1.0" </a:t>
            </a:r>
            <a:r>
              <a:rPr lang="ko" sz="900">
                <a:solidFill>
                  <a:srgbClr val="BABABA"/>
                </a:solidFill>
                <a:highlight>
                  <a:srgbClr val="2B2B2B"/>
                </a:highlight>
                <a:latin typeface="Arial"/>
                <a:ea typeface="Arial"/>
                <a:cs typeface="Arial"/>
                <a:sym typeface="Arial"/>
              </a:rPr>
              <a:t>encoding=</a:t>
            </a:r>
            <a:r>
              <a:rPr lang="ko" sz="900">
                <a:solidFill>
                  <a:srgbClr val="6A8759"/>
                </a:solidFill>
                <a:highlight>
                  <a:srgbClr val="2B2B2B"/>
                </a:highlight>
                <a:latin typeface="Arial"/>
                <a:ea typeface="Arial"/>
                <a:cs typeface="Arial"/>
                <a:sym typeface="Arial"/>
              </a:rPr>
              <a:t>"utf-8"</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&lt;android.support.constraint.ConstraintLayout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"http://schemas.android.com/apk/res/android"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"http://schemas.android.com/tools"</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app</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"http://schemas.android.com/apk/res-auto"</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9876AA"/>
                </a:solidFill>
                <a:highlight>
                  <a:srgbClr val="2B2B2B"/>
                </a:highlight>
                <a:latin typeface="Arial"/>
                <a:ea typeface="Arial"/>
                <a:cs typeface="Arial"/>
                <a:sym typeface="Arial"/>
              </a:rPr>
              <a:t>tools</a:t>
            </a:r>
            <a:r>
              <a:rPr lang="ko" sz="900">
                <a:solidFill>
                  <a:srgbClr val="BABABA"/>
                </a:solidFill>
                <a:highlight>
                  <a:srgbClr val="2B2B2B"/>
                </a:highlight>
                <a:latin typeface="Arial"/>
                <a:ea typeface="Arial"/>
                <a:cs typeface="Arial"/>
                <a:sym typeface="Arial"/>
              </a:rPr>
              <a:t>:context=</a:t>
            </a:r>
            <a:r>
              <a:rPr lang="ko" sz="900">
                <a:solidFill>
                  <a:srgbClr val="6A8759"/>
                </a:solidFill>
                <a:highlight>
                  <a:srgbClr val="2B2B2B"/>
                </a:highlight>
                <a:latin typeface="Arial"/>
                <a:ea typeface="Arial"/>
                <a:cs typeface="Arial"/>
                <a:sym typeface="Arial"/>
              </a:rPr>
              <a:t>".MainActivity"</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&lt;ListView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:background=</a:t>
            </a:r>
            <a:r>
              <a:rPr lang="ko" sz="900">
                <a:solidFill>
                  <a:srgbClr val="6A8759"/>
                </a:solidFill>
                <a:highlight>
                  <a:srgbClr val="2B2B2B"/>
                </a:highlight>
                <a:latin typeface="Arial"/>
                <a:ea typeface="Arial"/>
                <a:cs typeface="Arial"/>
                <a:sym typeface="Arial"/>
              </a:rPr>
              <a:t>"#333333"</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"@+id/lstMain"</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&lt;/ListView&gt;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900">
                <a:solidFill>
                  <a:srgbClr val="E8BF6A"/>
                </a:solidFill>
                <a:highlight>
                  <a:srgbClr val="2B2B2B"/>
                </a:highlight>
                <a:latin typeface="Arial"/>
                <a:ea typeface="Arial"/>
                <a:cs typeface="Arial"/>
                <a:sym typeface="Arial"/>
              </a:rPr>
              <a:t>&lt;/android.support.constraint.ConstraintLayout&gt;</a:t>
            </a:r>
            <a:endParaRPr sz="900">
              <a:solidFill>
                <a:srgbClr val="E8BF6A"/>
              </a:solidFill>
              <a:highlight>
                <a:srgbClr val="2B2B2B"/>
              </a:highlight>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10"/>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ListView</a:t>
            </a:r>
            <a:endParaRPr/>
          </a:p>
        </p:txBody>
      </p:sp>
      <p:sp>
        <p:nvSpPr>
          <p:cNvPr id="1016" name="Google Shape;1016;p110"/>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ListView 이해하기</a:t>
            </a:r>
            <a:endParaRPr/>
          </a:p>
          <a:p>
            <a:pPr marL="914400" marR="0" lvl="1" indent="-317500" algn="l" rtl="0">
              <a:lnSpc>
                <a:spcPct val="115000"/>
              </a:lnSpc>
              <a:spcBef>
                <a:spcPts val="0"/>
              </a:spcBef>
              <a:spcAft>
                <a:spcPts val="0"/>
              </a:spcAft>
              <a:buClr>
                <a:schemeClr val="dk2"/>
              </a:buClr>
              <a:buSzPts val="1400"/>
              <a:buFont typeface="Dotum"/>
              <a:buChar char="○"/>
            </a:pPr>
            <a:r>
              <a:rPr lang="ko"/>
              <a:t>Custom ListView</a:t>
            </a:r>
            <a:endParaRPr/>
          </a:p>
          <a:p>
            <a:pPr marL="1371600" marR="0" lvl="2" indent="-304800" algn="l" rtl="0">
              <a:lnSpc>
                <a:spcPct val="115000"/>
              </a:lnSpc>
              <a:spcBef>
                <a:spcPts val="0"/>
              </a:spcBef>
              <a:spcAft>
                <a:spcPts val="0"/>
              </a:spcAft>
              <a:buSzPts val="1200"/>
              <a:buChar char="■"/>
            </a:pPr>
            <a:r>
              <a:rPr lang="ko"/>
              <a:t>모듈 단위 Gradle에 추가</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 </a:t>
            </a:r>
            <a:endParaRPr/>
          </a:p>
          <a:p>
            <a:pPr marL="1371600" marR="0" lvl="2" indent="-304800" algn="l" rtl="0">
              <a:lnSpc>
                <a:spcPct val="115000"/>
              </a:lnSpc>
              <a:spcBef>
                <a:spcPts val="0"/>
              </a:spcBef>
              <a:spcAft>
                <a:spcPts val="0"/>
              </a:spcAft>
              <a:buSzPts val="1200"/>
              <a:buChar char="■"/>
            </a:pPr>
            <a:r>
              <a:rPr lang="ko"/>
              <a:t>MainActivity.kt</a:t>
            </a:r>
            <a:endParaRPr/>
          </a:p>
        </p:txBody>
      </p:sp>
      <p:sp>
        <p:nvSpPr>
          <p:cNvPr id="1017" name="Google Shape;1017;p11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85</a:t>
            </a:fld>
            <a:endParaRPr sz="1000"/>
          </a:p>
        </p:txBody>
      </p:sp>
      <p:pic>
        <p:nvPicPr>
          <p:cNvPr id="1018" name="Google Shape;1018;p110"/>
          <p:cNvPicPr preferRelativeResize="0"/>
          <p:nvPr/>
        </p:nvPicPr>
        <p:blipFill>
          <a:blip r:embed="rId3">
            <a:alphaModFix/>
          </a:blip>
          <a:stretch>
            <a:fillRect/>
          </a:stretch>
        </p:blipFill>
        <p:spPr>
          <a:xfrm>
            <a:off x="674059" y="1348448"/>
            <a:ext cx="265498" cy="265498"/>
          </a:xfrm>
          <a:prstGeom prst="rect">
            <a:avLst/>
          </a:prstGeom>
          <a:noFill/>
          <a:ln>
            <a:noFill/>
          </a:ln>
        </p:spPr>
      </p:pic>
      <p:sp>
        <p:nvSpPr>
          <p:cNvPr id="1019" name="Google Shape;1019;p110"/>
          <p:cNvSpPr txBox="1"/>
          <p:nvPr/>
        </p:nvSpPr>
        <p:spPr>
          <a:xfrm>
            <a:off x="1134675" y="1789275"/>
            <a:ext cx="4262100" cy="818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dependencies {</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A9B7C6"/>
                </a:solidFill>
                <a:highlight>
                  <a:srgbClr val="2B2B2B"/>
                </a:highlight>
              </a:rPr>
              <a:t>implementation </a:t>
            </a:r>
            <a:r>
              <a:rPr lang="ko" sz="900">
                <a:solidFill>
                  <a:srgbClr val="6A8759"/>
                </a:solidFill>
                <a:highlight>
                  <a:srgbClr val="2B2B2B"/>
                </a:highlight>
              </a:rPr>
              <a:t>'com.github.bumptech.glide:glide:3.7.0'</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6A8759"/>
                </a:solidFill>
                <a:highlight>
                  <a:srgbClr val="2B2B2B"/>
                </a:highlight>
              </a:rPr>
              <a:t>   </a:t>
            </a:r>
            <a:r>
              <a:rPr lang="ko" sz="900">
                <a:solidFill>
                  <a:srgbClr val="A9B7C6"/>
                </a:solidFill>
                <a:highlight>
                  <a:srgbClr val="2B2B2B"/>
                </a:highlight>
              </a:rPr>
              <a:t>...</a:t>
            </a:r>
            <a:endParaRPr sz="9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p:txBody>
      </p:sp>
      <p:sp>
        <p:nvSpPr>
          <p:cNvPr id="1020" name="Google Shape;1020;p110"/>
          <p:cNvSpPr txBox="1"/>
          <p:nvPr/>
        </p:nvSpPr>
        <p:spPr>
          <a:xfrm>
            <a:off x="-744600" y="2830925"/>
            <a:ext cx="4643100" cy="7244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package </a:t>
            </a:r>
            <a:r>
              <a:rPr lang="ko" sz="900">
                <a:solidFill>
                  <a:srgbClr val="A9B7C6"/>
                </a:solidFill>
                <a:highlight>
                  <a:srgbClr val="2B2B2B"/>
                </a:highlight>
              </a:rPr>
              <a:t>com.example.customlistview</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android.content.Context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android.support.v7.app.AppCompatActivity</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android.os.Bundle</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android.view.LayoutInflater</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android.view.View</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android.view.ViewGroup</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android.widget.BaseAdapter</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android.widget.ImageView</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android.widget.TextView</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android.widget.Toast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com.bumptech.glide.Glide</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import </a:t>
            </a:r>
            <a:r>
              <a:rPr lang="ko" sz="900">
                <a:solidFill>
                  <a:srgbClr val="A9B7C6"/>
                </a:solidFill>
                <a:highlight>
                  <a:srgbClr val="2B2B2B"/>
                </a:highlight>
              </a:rPr>
              <a:t>kotlinx.android.synthetic.main.activity_main.*</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class </a:t>
            </a:r>
            <a:r>
              <a:rPr lang="ko" sz="900">
                <a:solidFill>
                  <a:srgbClr val="A9B7C6"/>
                </a:solidFill>
                <a:highlight>
                  <a:srgbClr val="2B2B2B"/>
                </a:highlight>
              </a:rPr>
              <a:t>MainActivity : AppCompatActivity() {</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val </a:t>
            </a:r>
            <a:r>
              <a:rPr lang="ko" sz="900">
                <a:solidFill>
                  <a:srgbClr val="9876AA"/>
                </a:solidFill>
                <a:highlight>
                  <a:srgbClr val="2B2B2B"/>
                </a:highlight>
              </a:rPr>
              <a:t>dataList </a:t>
            </a:r>
            <a:r>
              <a:rPr lang="ko" sz="900">
                <a:solidFill>
                  <a:srgbClr val="CC7832"/>
                </a:solidFill>
                <a:highlight>
                  <a:srgbClr val="2B2B2B"/>
                </a:highlight>
              </a:rPr>
              <a:t>by </a:t>
            </a:r>
            <a:r>
              <a:rPr lang="ko" sz="900" i="1">
                <a:solidFill>
                  <a:srgbClr val="A9B7C6"/>
                </a:solidFill>
                <a:highlight>
                  <a:srgbClr val="2B2B2B"/>
                </a:highlight>
              </a:rPr>
              <a:t>lazy</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b="1">
                <a:solidFill>
                  <a:srgbClr val="A9B7C6"/>
                </a:solidFill>
                <a:highlight>
                  <a:srgbClr val="2B2B2B"/>
                </a:highlight>
              </a:rPr>
              <a:t>       </a:t>
            </a:r>
            <a:r>
              <a:rPr lang="ko" sz="900" i="1">
                <a:solidFill>
                  <a:srgbClr val="A9B7C6"/>
                </a:solidFill>
                <a:highlight>
                  <a:srgbClr val="2B2B2B"/>
                </a:highlight>
              </a:rPr>
              <a:t>mutableListOf</a:t>
            </a:r>
            <a:r>
              <a:rPr lang="ko" sz="900">
                <a:solidFill>
                  <a:srgbClr val="A9B7C6"/>
                </a:solidFill>
                <a:highlight>
                  <a:srgbClr val="2B2B2B"/>
                </a:highlight>
              </a:rPr>
              <a:t>&lt;WebInfo&gt;()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b="1">
                <a:solidFill>
                  <a:srgbClr val="A9B7C6"/>
                </a:solidFill>
                <a:highlight>
                  <a:srgbClr val="2B2B2B"/>
                </a:highlight>
              </a:rPr>
              <a:t>   </a:t>
            </a:r>
            <a:r>
              <a:rPr lang="ko" sz="900">
                <a:solidFill>
                  <a:srgbClr val="808080"/>
                </a:solidFill>
                <a:highlight>
                  <a:srgbClr val="2B2B2B"/>
                </a:highlight>
              </a:rPr>
              <a:t>//Item에 보여줄 정보를 담을 클래스</a:t>
            </a:r>
            <a:endParaRPr sz="9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808080"/>
                </a:solidFill>
                <a:highlight>
                  <a:srgbClr val="2B2B2B"/>
                </a:highlight>
              </a:rPr>
              <a:t>   </a:t>
            </a:r>
            <a:r>
              <a:rPr lang="ko" sz="900">
                <a:solidFill>
                  <a:srgbClr val="CC7832"/>
                </a:solidFill>
                <a:highlight>
                  <a:srgbClr val="2B2B2B"/>
                </a:highlight>
              </a:rPr>
              <a:t>data class </a:t>
            </a:r>
            <a:r>
              <a:rPr lang="ko" sz="900">
                <a:solidFill>
                  <a:srgbClr val="A9B7C6"/>
                </a:solidFill>
                <a:highlight>
                  <a:srgbClr val="2B2B2B"/>
                </a:highlight>
              </a:rPr>
              <a:t>WebInfo (</a:t>
            </a:r>
            <a:r>
              <a:rPr lang="ko" sz="900">
                <a:solidFill>
                  <a:srgbClr val="CC7832"/>
                </a:solidFill>
                <a:highlight>
                  <a:srgbClr val="2B2B2B"/>
                </a:highlight>
              </a:rPr>
              <a:t>var </a:t>
            </a:r>
            <a:r>
              <a:rPr lang="ko" sz="900">
                <a:solidFill>
                  <a:srgbClr val="9876AA"/>
                </a:solidFill>
                <a:highlight>
                  <a:srgbClr val="2B2B2B"/>
                </a:highlight>
              </a:rPr>
              <a:t>image</a:t>
            </a:r>
            <a:r>
              <a:rPr lang="ko" sz="900">
                <a:solidFill>
                  <a:srgbClr val="A9B7C6"/>
                </a:solidFill>
                <a:highlight>
                  <a:srgbClr val="2B2B2B"/>
                </a:highlight>
              </a:rPr>
              <a:t>: String</a:t>
            </a:r>
            <a:r>
              <a:rPr lang="ko" sz="900">
                <a:solidFill>
                  <a:srgbClr val="CC7832"/>
                </a:solidFill>
                <a:highlight>
                  <a:srgbClr val="2B2B2B"/>
                </a:highlight>
              </a:rPr>
              <a:t>, var </a:t>
            </a:r>
            <a:r>
              <a:rPr lang="ko" sz="900">
                <a:solidFill>
                  <a:srgbClr val="9876AA"/>
                </a:solidFill>
                <a:highlight>
                  <a:srgbClr val="2B2B2B"/>
                </a:highlight>
              </a:rPr>
              <a:t>desc</a:t>
            </a:r>
            <a:r>
              <a:rPr lang="ko" sz="900">
                <a:solidFill>
                  <a:srgbClr val="A9B7C6"/>
                </a:solidFill>
                <a:highlight>
                  <a:srgbClr val="2B2B2B"/>
                </a:highlight>
              </a:rPr>
              <a:t>: String)</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class </a:t>
            </a:r>
            <a:r>
              <a:rPr lang="ko" sz="900">
                <a:solidFill>
                  <a:srgbClr val="A9B7C6"/>
                </a:solidFill>
                <a:highlight>
                  <a:srgbClr val="2B2B2B"/>
                </a:highlight>
              </a:rPr>
              <a:t>ListViewAdapter(c: Context</a:t>
            </a:r>
            <a:r>
              <a:rPr lang="ko" sz="900">
                <a:solidFill>
                  <a:srgbClr val="CC7832"/>
                </a:solidFill>
                <a:highlight>
                  <a:srgbClr val="2B2B2B"/>
                </a:highlight>
              </a:rPr>
              <a:t>, </a:t>
            </a:r>
            <a:r>
              <a:rPr lang="ko" sz="900">
                <a:solidFill>
                  <a:srgbClr val="A9B7C6"/>
                </a:solidFill>
                <a:highlight>
                  <a:srgbClr val="2B2B2B"/>
                </a:highlight>
              </a:rPr>
              <a:t>l: MutableList&lt;WebInfo&gt;): BaseAdapter(){</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private var </a:t>
            </a:r>
            <a:r>
              <a:rPr lang="ko" sz="900">
                <a:solidFill>
                  <a:srgbClr val="9876AA"/>
                </a:solidFill>
                <a:highlight>
                  <a:srgbClr val="2B2B2B"/>
                </a:highlight>
              </a:rPr>
              <a:t>lstData</a:t>
            </a:r>
            <a:r>
              <a:rPr lang="ko" sz="900">
                <a:solidFill>
                  <a:srgbClr val="A9B7C6"/>
                </a:solidFill>
                <a:highlight>
                  <a:srgbClr val="2B2B2B"/>
                </a:highlight>
              </a:rPr>
              <a:t>: MutableList&lt;WebInfo&gt;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private var </a:t>
            </a:r>
            <a:r>
              <a:rPr lang="ko" sz="900">
                <a:solidFill>
                  <a:srgbClr val="9876AA"/>
                </a:solidFill>
                <a:highlight>
                  <a:srgbClr val="2B2B2B"/>
                </a:highlight>
              </a:rPr>
              <a:t>ctx</a:t>
            </a:r>
            <a:r>
              <a:rPr lang="ko" sz="900">
                <a:solidFill>
                  <a:srgbClr val="A9B7C6"/>
                </a:solidFill>
                <a:highlight>
                  <a:srgbClr val="2B2B2B"/>
                </a:highlight>
              </a:rPr>
              <a:t>: Context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init</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9876AA"/>
                </a:solidFill>
                <a:highlight>
                  <a:srgbClr val="2B2B2B"/>
                </a:highlight>
              </a:rPr>
              <a:t>lstData </a:t>
            </a:r>
            <a:r>
              <a:rPr lang="ko" sz="900">
                <a:solidFill>
                  <a:srgbClr val="A9B7C6"/>
                </a:solidFill>
                <a:highlight>
                  <a:srgbClr val="2B2B2B"/>
                </a:highlight>
              </a:rPr>
              <a:t>= l</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9876AA"/>
                </a:solidFill>
                <a:highlight>
                  <a:srgbClr val="2B2B2B"/>
                </a:highlight>
              </a:rPr>
              <a:t>ctx </a:t>
            </a:r>
            <a:r>
              <a:rPr lang="ko" sz="900">
                <a:solidFill>
                  <a:srgbClr val="A9B7C6"/>
                </a:solidFill>
                <a:highlight>
                  <a:srgbClr val="2B2B2B"/>
                </a:highlight>
              </a:rPr>
              <a:t>= c</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inner class </a:t>
            </a:r>
            <a:r>
              <a:rPr lang="ko" sz="900">
                <a:solidFill>
                  <a:srgbClr val="A9B7C6"/>
                </a:solidFill>
                <a:highlight>
                  <a:srgbClr val="2B2B2B"/>
                </a:highlight>
              </a:rPr>
              <a:t>ViewHolder{</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var </a:t>
            </a:r>
            <a:r>
              <a:rPr lang="ko" sz="900">
                <a:solidFill>
                  <a:srgbClr val="9876AA"/>
                </a:solidFill>
                <a:highlight>
                  <a:srgbClr val="2B2B2B"/>
                </a:highlight>
              </a:rPr>
              <a:t>txtMessage</a:t>
            </a:r>
            <a:r>
              <a:rPr lang="ko" sz="900">
                <a:solidFill>
                  <a:srgbClr val="A9B7C6"/>
                </a:solidFill>
                <a:highlight>
                  <a:srgbClr val="2B2B2B"/>
                </a:highlight>
              </a:rPr>
              <a:t>: TextView? = </a:t>
            </a:r>
            <a:r>
              <a:rPr lang="ko" sz="900">
                <a:solidFill>
                  <a:srgbClr val="CC7832"/>
                </a:solidFill>
                <a:highlight>
                  <a:srgbClr val="2B2B2B"/>
                </a:highlight>
              </a:rPr>
              <a:t>null</a:t>
            </a:r>
            <a:endParaRPr sz="9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           var </a:t>
            </a:r>
            <a:r>
              <a:rPr lang="ko" sz="900">
                <a:solidFill>
                  <a:srgbClr val="9876AA"/>
                </a:solidFill>
                <a:highlight>
                  <a:srgbClr val="2B2B2B"/>
                </a:highlight>
              </a:rPr>
              <a:t>imgLink</a:t>
            </a:r>
            <a:r>
              <a:rPr lang="ko" sz="900">
                <a:solidFill>
                  <a:srgbClr val="A9B7C6"/>
                </a:solidFill>
                <a:highlight>
                  <a:srgbClr val="2B2B2B"/>
                </a:highlight>
              </a:rPr>
              <a:t>: ImageView? = </a:t>
            </a:r>
            <a:r>
              <a:rPr lang="ko" sz="900">
                <a:solidFill>
                  <a:srgbClr val="CC7832"/>
                </a:solidFill>
                <a:highlight>
                  <a:srgbClr val="2B2B2B"/>
                </a:highlight>
              </a:rPr>
              <a:t>null</a:t>
            </a:r>
            <a:endParaRPr sz="9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CC7832"/>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getView</a:t>
            </a:r>
            <a:r>
              <a:rPr lang="ko" sz="900">
                <a:solidFill>
                  <a:srgbClr val="A9B7C6"/>
                </a:solidFill>
                <a:highlight>
                  <a:srgbClr val="2B2B2B"/>
                </a:highlight>
              </a:rPr>
              <a:t>(position: Int</a:t>
            </a:r>
            <a:r>
              <a:rPr lang="ko" sz="900">
                <a:solidFill>
                  <a:srgbClr val="CC7832"/>
                </a:solidFill>
                <a:highlight>
                  <a:srgbClr val="2B2B2B"/>
                </a:highlight>
              </a:rPr>
              <a:t>, </a:t>
            </a:r>
            <a:r>
              <a:rPr lang="ko" sz="900">
                <a:solidFill>
                  <a:srgbClr val="A9B7C6"/>
                </a:solidFill>
                <a:highlight>
                  <a:srgbClr val="2B2B2B"/>
                </a:highlight>
              </a:rPr>
              <a:t>convertView: View?</a:t>
            </a:r>
            <a:r>
              <a:rPr lang="ko" sz="900">
                <a:solidFill>
                  <a:srgbClr val="CC7832"/>
                </a:solidFill>
                <a:highlight>
                  <a:srgbClr val="2B2B2B"/>
                </a:highlight>
              </a:rPr>
              <a:t>, </a:t>
            </a:r>
            <a:r>
              <a:rPr lang="ko" sz="900">
                <a:solidFill>
                  <a:srgbClr val="A9B7C6"/>
                </a:solidFill>
                <a:highlight>
                  <a:srgbClr val="2B2B2B"/>
                </a:highlight>
              </a:rPr>
              <a:t>parent: ViewGroup?): View {</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808080"/>
                </a:solidFill>
                <a:highlight>
                  <a:srgbClr val="2B2B2B"/>
                </a:highlight>
              </a:rPr>
              <a:t>//안드로이드에서 넘겨받은 뷰의 뷰가 null일 경우</a:t>
            </a:r>
            <a:endParaRPr sz="9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808080"/>
                </a:solidFill>
                <a:highlight>
                  <a:srgbClr val="2B2B2B"/>
                </a:highlight>
              </a:rPr>
              <a:t>           </a:t>
            </a:r>
            <a:r>
              <a:rPr lang="ko" sz="900">
                <a:solidFill>
                  <a:srgbClr val="CC7832"/>
                </a:solidFill>
                <a:highlight>
                  <a:srgbClr val="2B2B2B"/>
                </a:highlight>
              </a:rPr>
              <a:t>var </a:t>
            </a:r>
            <a:r>
              <a:rPr lang="ko" sz="900">
                <a:solidFill>
                  <a:srgbClr val="A9B7C6"/>
                </a:solidFill>
                <a:highlight>
                  <a:srgbClr val="2B2B2B"/>
                </a:highlight>
              </a:rPr>
              <a:t>view = convertView</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val </a:t>
            </a:r>
            <a:r>
              <a:rPr lang="ko" sz="900">
                <a:solidFill>
                  <a:srgbClr val="A9B7C6"/>
                </a:solidFill>
                <a:highlight>
                  <a:srgbClr val="2B2B2B"/>
                </a:highlight>
              </a:rPr>
              <a:t>holder: ViewHolder</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if</a:t>
            </a:r>
            <a:r>
              <a:rPr lang="ko" sz="900">
                <a:solidFill>
                  <a:srgbClr val="A9B7C6"/>
                </a:solidFill>
                <a:highlight>
                  <a:srgbClr val="2B2B2B"/>
                </a:highlight>
              </a:rPr>
              <a:t>(view == </a:t>
            </a:r>
            <a:r>
              <a:rPr lang="ko" sz="900">
                <a:solidFill>
                  <a:srgbClr val="CC7832"/>
                </a:solidFill>
                <a:highlight>
                  <a:srgbClr val="2B2B2B"/>
                </a:highlight>
              </a:rPr>
              <a:t>null</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holder = ViewHolder()</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view = LayoutInflater.from(</a:t>
            </a:r>
            <a:r>
              <a:rPr lang="ko" sz="900">
                <a:solidFill>
                  <a:srgbClr val="9876AA"/>
                </a:solidFill>
                <a:highlight>
                  <a:srgbClr val="2B2B2B"/>
                </a:highlight>
              </a:rPr>
              <a:t>ctx</a:t>
            </a:r>
            <a:r>
              <a:rPr lang="ko" sz="900">
                <a:solidFill>
                  <a:srgbClr val="A9B7C6"/>
                </a:solidFill>
                <a:highlight>
                  <a:srgbClr val="2B2B2B"/>
                </a:highlight>
              </a:rPr>
              <a:t>)?.inflate(R.layout.</a:t>
            </a:r>
            <a:r>
              <a:rPr lang="ko" sz="900" i="1">
                <a:solidFill>
                  <a:srgbClr val="9876AA"/>
                </a:solidFill>
                <a:highlight>
                  <a:srgbClr val="2B2B2B"/>
                </a:highlight>
              </a:rPr>
              <a:t>item_layout</a:t>
            </a:r>
            <a:r>
              <a:rPr lang="ko" sz="900">
                <a:solidFill>
                  <a:srgbClr val="CC7832"/>
                </a:solidFill>
                <a:highlight>
                  <a:srgbClr val="2B2B2B"/>
                </a:highlight>
              </a:rPr>
              <a:t>, null</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holder.</a:t>
            </a:r>
            <a:r>
              <a:rPr lang="ko" sz="900">
                <a:solidFill>
                  <a:srgbClr val="9876AA"/>
                </a:solidFill>
                <a:highlight>
                  <a:srgbClr val="2B2B2B"/>
                </a:highlight>
              </a:rPr>
              <a:t>txtMessage </a:t>
            </a:r>
            <a:r>
              <a:rPr lang="ko" sz="900">
                <a:solidFill>
                  <a:srgbClr val="A9B7C6"/>
                </a:solidFill>
                <a:highlight>
                  <a:srgbClr val="2B2B2B"/>
                </a:highlight>
              </a:rPr>
              <a:t>= view!!.findViewById(R.id.</a:t>
            </a:r>
            <a:r>
              <a:rPr lang="ko" sz="900" i="1">
                <a:solidFill>
                  <a:srgbClr val="9876AA"/>
                </a:solidFill>
                <a:highlight>
                  <a:srgbClr val="2B2B2B"/>
                </a:highlight>
              </a:rPr>
              <a:t>txtMsg</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holder.</a:t>
            </a:r>
            <a:r>
              <a:rPr lang="ko" sz="900">
                <a:solidFill>
                  <a:srgbClr val="9876AA"/>
                </a:solidFill>
                <a:highlight>
                  <a:srgbClr val="2B2B2B"/>
                </a:highlight>
              </a:rPr>
              <a:t>imgLink </a:t>
            </a:r>
            <a:r>
              <a:rPr lang="ko" sz="900">
                <a:solidFill>
                  <a:srgbClr val="A9B7C6"/>
                </a:solidFill>
                <a:highlight>
                  <a:srgbClr val="2B2B2B"/>
                </a:highlight>
              </a:rPr>
              <a:t>= </a:t>
            </a:r>
            <a:r>
              <a:rPr lang="ko" sz="900">
                <a:solidFill>
                  <a:srgbClr val="A9B7C6"/>
                </a:solidFill>
                <a:highlight>
                  <a:srgbClr val="223C23"/>
                </a:highlight>
              </a:rPr>
              <a:t>view</a:t>
            </a:r>
            <a:r>
              <a:rPr lang="ko" sz="900">
                <a:solidFill>
                  <a:srgbClr val="A9B7C6"/>
                </a:solidFill>
                <a:highlight>
                  <a:srgbClr val="2B2B2B"/>
                </a:highlight>
              </a:rPr>
              <a:t>.findViewById(R.id.</a:t>
            </a:r>
            <a:r>
              <a:rPr lang="ko" sz="900" i="1">
                <a:solidFill>
                  <a:srgbClr val="9876AA"/>
                </a:solidFill>
                <a:highlight>
                  <a:srgbClr val="2B2B2B"/>
                </a:highlight>
              </a:rPr>
              <a:t>imgLink</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A9B7C6"/>
                </a:solidFill>
                <a:highlight>
                  <a:srgbClr val="223C23"/>
                </a:highlight>
              </a:rPr>
              <a:t>view</a:t>
            </a:r>
            <a:r>
              <a:rPr lang="ko" sz="900">
                <a:solidFill>
                  <a:srgbClr val="A9B7C6"/>
                </a:solidFill>
                <a:highlight>
                  <a:srgbClr val="2B2B2B"/>
                </a:highlight>
              </a:rPr>
              <a:t>.</a:t>
            </a:r>
            <a:r>
              <a:rPr lang="ko" sz="900" i="1">
                <a:solidFill>
                  <a:srgbClr val="9876AA"/>
                </a:solidFill>
                <a:highlight>
                  <a:srgbClr val="2B2B2B"/>
                </a:highlight>
              </a:rPr>
              <a:t>tag </a:t>
            </a:r>
            <a:r>
              <a:rPr lang="ko" sz="900">
                <a:solidFill>
                  <a:srgbClr val="A9B7C6"/>
                </a:solidFill>
                <a:highlight>
                  <a:srgbClr val="2B2B2B"/>
                </a:highlight>
              </a:rPr>
              <a:t>= holder</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else</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holder = </a:t>
            </a:r>
            <a:r>
              <a:rPr lang="ko" sz="900">
                <a:solidFill>
                  <a:srgbClr val="A9B7C6"/>
                </a:solidFill>
                <a:highlight>
                  <a:srgbClr val="223C23"/>
                </a:highlight>
              </a:rPr>
              <a:t>view</a:t>
            </a:r>
            <a:r>
              <a:rPr lang="ko" sz="900">
                <a:solidFill>
                  <a:srgbClr val="A9B7C6"/>
                </a:solidFill>
                <a:highlight>
                  <a:srgbClr val="2B2B2B"/>
                </a:highlight>
              </a:rPr>
              <a:t>.</a:t>
            </a:r>
            <a:r>
              <a:rPr lang="ko" sz="900" i="1">
                <a:solidFill>
                  <a:srgbClr val="9876AA"/>
                </a:solidFill>
                <a:highlight>
                  <a:srgbClr val="2B2B2B"/>
                </a:highlight>
              </a:rPr>
              <a:t>tag </a:t>
            </a:r>
            <a:r>
              <a:rPr lang="ko" sz="900">
                <a:solidFill>
                  <a:srgbClr val="CC7832"/>
                </a:solidFill>
                <a:highlight>
                  <a:srgbClr val="2B2B2B"/>
                </a:highlight>
              </a:rPr>
              <a:t>as </a:t>
            </a:r>
            <a:r>
              <a:rPr lang="ko" sz="900">
                <a:solidFill>
                  <a:srgbClr val="A9B7C6"/>
                </a:solidFill>
                <a:highlight>
                  <a:srgbClr val="2B2B2B"/>
                </a:highlight>
              </a:rPr>
              <a:t>ViewHolder</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holder.</a:t>
            </a:r>
            <a:r>
              <a:rPr lang="ko" sz="900">
                <a:solidFill>
                  <a:srgbClr val="9876AA"/>
                </a:solidFill>
                <a:highlight>
                  <a:srgbClr val="2B2B2B"/>
                </a:highlight>
              </a:rPr>
              <a:t>txtMessage</a:t>
            </a:r>
            <a:r>
              <a:rPr lang="ko" sz="900">
                <a:solidFill>
                  <a:srgbClr val="A9B7C6"/>
                </a:solidFill>
                <a:highlight>
                  <a:srgbClr val="2B2B2B"/>
                </a:highlight>
              </a:rPr>
              <a:t>!!.</a:t>
            </a:r>
            <a:r>
              <a:rPr lang="ko" sz="900" i="1">
                <a:solidFill>
                  <a:srgbClr val="9876AA"/>
                </a:solidFill>
                <a:highlight>
                  <a:srgbClr val="2B2B2B"/>
                </a:highlight>
              </a:rPr>
              <a:t>text </a:t>
            </a:r>
            <a:r>
              <a:rPr lang="ko" sz="900">
                <a:solidFill>
                  <a:srgbClr val="A9B7C6"/>
                </a:solidFill>
                <a:highlight>
                  <a:srgbClr val="2B2B2B"/>
                </a:highlight>
              </a:rPr>
              <a:t>= </a:t>
            </a:r>
            <a:r>
              <a:rPr lang="ko" sz="900">
                <a:solidFill>
                  <a:srgbClr val="9876AA"/>
                </a:solidFill>
                <a:highlight>
                  <a:srgbClr val="2B2B2B"/>
                </a:highlight>
              </a:rPr>
              <a:t>lstData</a:t>
            </a:r>
            <a:r>
              <a:rPr lang="ko" sz="900">
                <a:solidFill>
                  <a:srgbClr val="A9B7C6"/>
                </a:solidFill>
                <a:highlight>
                  <a:srgbClr val="2B2B2B"/>
                </a:highlight>
              </a:rPr>
              <a:t>[position].</a:t>
            </a:r>
            <a:r>
              <a:rPr lang="ko" sz="900" i="1">
                <a:solidFill>
                  <a:srgbClr val="FFC66D"/>
                </a:solidFill>
                <a:highlight>
                  <a:srgbClr val="2B2B2B"/>
                </a:highlight>
              </a:rPr>
              <a:t>let</a:t>
            </a:r>
            <a:r>
              <a:rPr lang="ko" sz="900" b="1">
                <a:solidFill>
                  <a:srgbClr val="A9B7C6"/>
                </a:solidFill>
                <a:highlight>
                  <a:srgbClr val="2B2B2B"/>
                </a:highlight>
              </a:rPr>
              <a:t>{it</a:t>
            </a:r>
            <a:r>
              <a:rPr lang="ko" sz="900">
                <a:solidFill>
                  <a:srgbClr val="A9B7C6"/>
                </a:solidFill>
                <a:highlight>
                  <a:srgbClr val="2B2B2B"/>
                </a:highlight>
              </a:rPr>
              <a:t>.</a:t>
            </a:r>
            <a:r>
              <a:rPr lang="ko" sz="900">
                <a:solidFill>
                  <a:srgbClr val="9876AA"/>
                </a:solidFill>
                <a:highlight>
                  <a:srgbClr val="2B2B2B"/>
                </a:highlight>
              </a:rPr>
              <a:t>desc</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b="1">
                <a:solidFill>
                  <a:srgbClr val="A9B7C6"/>
                </a:solidFill>
                <a:highlight>
                  <a:srgbClr val="2B2B2B"/>
                </a:highlight>
              </a:rPr>
              <a:t>           </a:t>
            </a:r>
            <a:r>
              <a:rPr lang="ko" sz="900">
                <a:solidFill>
                  <a:srgbClr val="A9B7C6"/>
                </a:solidFill>
                <a:highlight>
                  <a:srgbClr val="2B2B2B"/>
                </a:highlight>
              </a:rPr>
              <a:t>Glide.with(</a:t>
            </a:r>
            <a:r>
              <a:rPr lang="ko" sz="900">
                <a:solidFill>
                  <a:srgbClr val="9876AA"/>
                </a:solidFill>
                <a:highlight>
                  <a:srgbClr val="2B2B2B"/>
                </a:highlight>
              </a:rPr>
              <a:t>ctx</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.load(</a:t>
            </a:r>
            <a:r>
              <a:rPr lang="ko" sz="900">
                <a:solidFill>
                  <a:srgbClr val="9876AA"/>
                </a:solidFill>
                <a:highlight>
                  <a:srgbClr val="2B2B2B"/>
                </a:highlight>
              </a:rPr>
              <a:t>lstData</a:t>
            </a:r>
            <a:r>
              <a:rPr lang="ko" sz="900">
                <a:solidFill>
                  <a:srgbClr val="A9B7C6"/>
                </a:solidFill>
                <a:highlight>
                  <a:srgbClr val="2B2B2B"/>
                </a:highlight>
              </a:rPr>
              <a:t>[position].</a:t>
            </a:r>
            <a:r>
              <a:rPr lang="ko" sz="900" i="1">
                <a:solidFill>
                  <a:srgbClr val="FFC66D"/>
                </a:solidFill>
                <a:highlight>
                  <a:srgbClr val="2B2B2B"/>
                </a:highlight>
              </a:rPr>
              <a:t>let</a:t>
            </a:r>
            <a:r>
              <a:rPr lang="ko" sz="900" b="1">
                <a:solidFill>
                  <a:srgbClr val="A9B7C6"/>
                </a:solidFill>
                <a:highlight>
                  <a:srgbClr val="2B2B2B"/>
                </a:highlight>
              </a:rPr>
              <a:t>{it</a:t>
            </a:r>
            <a:r>
              <a:rPr lang="ko" sz="900">
                <a:solidFill>
                  <a:srgbClr val="A9B7C6"/>
                </a:solidFill>
                <a:highlight>
                  <a:srgbClr val="2B2B2B"/>
                </a:highlight>
              </a:rPr>
              <a:t>.</a:t>
            </a:r>
            <a:r>
              <a:rPr lang="ko" sz="900">
                <a:solidFill>
                  <a:srgbClr val="9876AA"/>
                </a:solidFill>
                <a:highlight>
                  <a:srgbClr val="2B2B2B"/>
                </a:highlight>
              </a:rPr>
              <a:t>image</a:t>
            </a:r>
            <a:r>
              <a:rPr lang="ko" sz="900" b="1">
                <a:solidFill>
                  <a:srgbClr val="A9B7C6"/>
                </a:solidFill>
                <a:highlight>
                  <a:srgbClr val="2B2B2B"/>
                </a:highlight>
              </a:rPr>
              <a:t>}</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.fitCenter()</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.into(holder.</a:t>
            </a:r>
            <a:r>
              <a:rPr lang="ko" sz="900">
                <a:solidFill>
                  <a:srgbClr val="9876AA"/>
                </a:solidFill>
                <a:highlight>
                  <a:srgbClr val="2B2B2B"/>
                </a:highlight>
              </a:rPr>
              <a:t>imgLink</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r>
              <a:rPr lang="ko" sz="900">
                <a:solidFill>
                  <a:srgbClr val="CC7832"/>
                </a:solidFill>
                <a:highlight>
                  <a:srgbClr val="2B2B2B"/>
                </a:highlight>
              </a:rPr>
              <a:t>return </a:t>
            </a:r>
            <a:r>
              <a:rPr lang="ko" sz="900">
                <a:solidFill>
                  <a:srgbClr val="A9B7C6"/>
                </a:solidFill>
                <a:highlight>
                  <a:srgbClr val="223C23"/>
                </a:highlight>
              </a:rPr>
              <a:t>view</a:t>
            </a:r>
            <a:endParaRPr sz="900">
              <a:solidFill>
                <a:srgbClr val="A9B7C6"/>
              </a:solidFill>
              <a:highlight>
                <a:srgbClr val="223C23"/>
              </a:highlight>
            </a:endParaRPr>
          </a:p>
          <a:p>
            <a:pPr marL="0" lvl="0" indent="0" algn="l" rtl="0">
              <a:spcBef>
                <a:spcPts val="0"/>
              </a:spcBef>
              <a:spcAft>
                <a:spcPts val="0"/>
              </a:spcAft>
              <a:buClr>
                <a:schemeClr val="dk1"/>
              </a:buClr>
              <a:buSzPts val="1100"/>
              <a:buFont typeface="Arial"/>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endParaRPr sz="900">
              <a:solidFill>
                <a:srgbClr val="A9B7C6"/>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p:txBody>
      </p:sp>
      <p:sp>
        <p:nvSpPr>
          <p:cNvPr id="1021" name="Google Shape;1021;p110"/>
          <p:cNvSpPr txBox="1"/>
          <p:nvPr/>
        </p:nvSpPr>
        <p:spPr>
          <a:xfrm>
            <a:off x="3898500" y="2830925"/>
            <a:ext cx="4406100" cy="5538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getCount</a:t>
            </a:r>
            <a:r>
              <a:rPr lang="ko" sz="900">
                <a:solidFill>
                  <a:srgbClr val="A9B7C6"/>
                </a:solidFill>
                <a:highlight>
                  <a:srgbClr val="2B2B2B"/>
                </a:highlight>
              </a:rPr>
              <a:t>(): Int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return </a:t>
            </a:r>
            <a:r>
              <a:rPr lang="ko" sz="900">
                <a:solidFill>
                  <a:srgbClr val="9876AA"/>
                </a:solidFill>
                <a:highlight>
                  <a:srgbClr val="2B2B2B"/>
                </a:highlight>
              </a:rPr>
              <a:t>lstData</a:t>
            </a:r>
            <a:r>
              <a:rPr lang="ko" sz="900">
                <a:solidFill>
                  <a:srgbClr val="A9B7C6"/>
                </a:solidFill>
                <a:highlight>
                  <a:srgbClr val="2B2B2B"/>
                </a:highlight>
              </a:rPr>
              <a:t>.</a:t>
            </a:r>
            <a:r>
              <a:rPr lang="ko" sz="900">
                <a:solidFill>
                  <a:srgbClr val="9876AA"/>
                </a:solidFill>
                <a:highlight>
                  <a:srgbClr val="2B2B2B"/>
                </a:highlight>
              </a:rPr>
              <a:t>size</a:t>
            </a:r>
            <a:endParaRPr sz="900">
              <a:solidFill>
                <a:srgbClr val="9876AA"/>
              </a:solidFill>
              <a:highlight>
                <a:srgbClr val="2B2B2B"/>
              </a:highlight>
            </a:endParaRPr>
          </a:p>
          <a:p>
            <a:pPr marL="0" lvl="0" indent="0" algn="l" rtl="0">
              <a:spcBef>
                <a:spcPts val="0"/>
              </a:spcBef>
              <a:spcAft>
                <a:spcPts val="0"/>
              </a:spcAft>
              <a:buNone/>
            </a:pPr>
            <a:r>
              <a:rPr lang="ko" sz="900">
                <a:solidFill>
                  <a:srgbClr val="9876AA"/>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getItem</a:t>
            </a:r>
            <a:r>
              <a:rPr lang="ko" sz="900">
                <a:solidFill>
                  <a:srgbClr val="A9B7C6"/>
                </a:solidFill>
                <a:highlight>
                  <a:srgbClr val="2B2B2B"/>
                </a:highlight>
              </a:rPr>
              <a:t>(position: Int): Any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return </a:t>
            </a:r>
            <a:r>
              <a:rPr lang="ko" sz="900">
                <a:solidFill>
                  <a:srgbClr val="9876AA"/>
                </a:solidFill>
                <a:highlight>
                  <a:srgbClr val="2B2B2B"/>
                </a:highlight>
              </a:rPr>
              <a:t>lstData</a:t>
            </a:r>
            <a:r>
              <a:rPr lang="ko" sz="900">
                <a:solidFill>
                  <a:srgbClr val="A9B7C6"/>
                </a:solidFill>
                <a:highlight>
                  <a:srgbClr val="2B2B2B"/>
                </a:highlight>
              </a:rPr>
              <a:t>[position]</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override fun </a:t>
            </a:r>
            <a:r>
              <a:rPr lang="ko" sz="900">
                <a:solidFill>
                  <a:srgbClr val="FFC66D"/>
                </a:solidFill>
                <a:highlight>
                  <a:srgbClr val="2B2B2B"/>
                </a:highlight>
              </a:rPr>
              <a:t>getItemId</a:t>
            </a:r>
            <a:r>
              <a:rPr lang="ko" sz="900">
                <a:solidFill>
                  <a:srgbClr val="A9B7C6"/>
                </a:solidFill>
                <a:highlight>
                  <a:srgbClr val="2B2B2B"/>
                </a:highlight>
              </a:rPr>
              <a:t>(position: Int): Long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return </a:t>
            </a:r>
            <a:r>
              <a:rPr lang="ko" sz="900">
                <a:solidFill>
                  <a:srgbClr val="6897BB"/>
                </a:solidFill>
                <a:highlight>
                  <a:srgbClr val="2B2B2B"/>
                </a:highlight>
              </a:rPr>
              <a:t>0</a:t>
            </a:r>
            <a:endParaRPr sz="900">
              <a:solidFill>
                <a:srgbClr val="6897BB"/>
              </a:solidFill>
              <a:highlight>
                <a:srgbClr val="2B2B2B"/>
              </a:highlight>
            </a:endParaRPr>
          </a:p>
          <a:p>
            <a:pPr marL="0" lvl="0" indent="0" algn="l" rtl="0">
              <a:spcBef>
                <a:spcPts val="0"/>
              </a:spcBef>
              <a:spcAft>
                <a:spcPts val="0"/>
              </a:spcAft>
              <a:buNone/>
            </a:pPr>
            <a:r>
              <a:rPr lang="ko" sz="900">
                <a:solidFill>
                  <a:srgbClr val="6897BB"/>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var </a:t>
            </a:r>
            <a:r>
              <a:rPr lang="ko" sz="900">
                <a:solidFill>
                  <a:srgbClr val="9876AA"/>
                </a:solidFill>
                <a:highlight>
                  <a:srgbClr val="2B2B2B"/>
                </a:highlight>
              </a:rPr>
              <a:t>adapter</a:t>
            </a:r>
            <a:r>
              <a:rPr lang="ko" sz="900">
                <a:solidFill>
                  <a:srgbClr val="A9B7C6"/>
                </a:solidFill>
                <a:highlight>
                  <a:srgbClr val="2B2B2B"/>
                </a:highlight>
              </a:rPr>
              <a:t>: ListViewAdapter? = </a:t>
            </a:r>
            <a:r>
              <a:rPr lang="ko" sz="900">
                <a:solidFill>
                  <a:srgbClr val="CC7832"/>
                </a:solidFill>
                <a:highlight>
                  <a:srgbClr val="2B2B2B"/>
                </a:highlight>
              </a:rPr>
              <a:t>null</a:t>
            </a:r>
            <a:endParaRPr sz="900">
              <a:solidFill>
                <a:srgbClr val="CC7832"/>
              </a:solidFill>
              <a:highlight>
                <a:srgbClr val="2B2B2B"/>
              </a:highlight>
            </a:endParaRPr>
          </a:p>
          <a:p>
            <a:pPr marL="0" lvl="0" indent="0" algn="l" rtl="0">
              <a:spcBef>
                <a:spcPts val="0"/>
              </a:spcBef>
              <a:spcAft>
                <a:spcPts val="0"/>
              </a:spcAft>
              <a:buNone/>
            </a:pPr>
            <a:endParaRPr sz="900">
              <a:solidFill>
                <a:srgbClr val="CC7832"/>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   override fun </a:t>
            </a:r>
            <a:r>
              <a:rPr lang="ko" sz="900">
                <a:solidFill>
                  <a:srgbClr val="FFC66D"/>
                </a:solidFill>
                <a:highlight>
                  <a:srgbClr val="2B2B2B"/>
                </a:highlight>
              </a:rPr>
              <a:t>onCreate</a:t>
            </a:r>
            <a:r>
              <a:rPr lang="ko" sz="900">
                <a:solidFill>
                  <a:srgbClr val="A9B7C6"/>
                </a:solidFill>
                <a:highlight>
                  <a:srgbClr val="2B2B2B"/>
                </a:highlight>
              </a:rPr>
              <a:t>(savedInstanceState: Bundle?)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super</a:t>
            </a:r>
            <a:r>
              <a:rPr lang="ko" sz="900">
                <a:solidFill>
                  <a:srgbClr val="A9B7C6"/>
                </a:solidFill>
                <a:highlight>
                  <a:srgbClr val="2B2B2B"/>
                </a:highlight>
              </a:rPr>
              <a:t>.onCreate(savedInstanceState)</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setContentView(R.layout.</a:t>
            </a:r>
            <a:r>
              <a:rPr lang="ko" sz="900" i="1">
                <a:solidFill>
                  <a:srgbClr val="9876AA"/>
                </a:solidFill>
                <a:highlight>
                  <a:srgbClr val="2B2B2B"/>
                </a:highlight>
              </a:rPr>
              <a:t>activity_main</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private fun </a:t>
            </a:r>
            <a:r>
              <a:rPr lang="ko" sz="900">
                <a:solidFill>
                  <a:srgbClr val="FFC66D"/>
                </a:solidFill>
                <a:highlight>
                  <a:srgbClr val="2B2B2B"/>
                </a:highlight>
              </a:rPr>
              <a:t>initUI</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6897BB"/>
                </a:solidFill>
                <a:highlight>
                  <a:srgbClr val="2B2B2B"/>
                </a:highlight>
              </a:rPr>
              <a:t>0</a:t>
            </a:r>
            <a:r>
              <a:rPr lang="ko" sz="900">
                <a:solidFill>
                  <a:srgbClr val="A9B7C6"/>
                </a:solidFill>
                <a:highlight>
                  <a:srgbClr val="2B2B2B"/>
                </a:highlight>
              </a:rPr>
              <a:t>..</a:t>
            </a:r>
            <a:r>
              <a:rPr lang="ko" sz="900">
                <a:solidFill>
                  <a:srgbClr val="6897BB"/>
                </a:solidFill>
                <a:highlight>
                  <a:srgbClr val="2B2B2B"/>
                </a:highlight>
              </a:rPr>
              <a:t>50</a:t>
            </a:r>
            <a:r>
              <a:rPr lang="ko" sz="900">
                <a:solidFill>
                  <a:srgbClr val="A9B7C6"/>
                </a:solidFill>
                <a:highlight>
                  <a:srgbClr val="2B2B2B"/>
                </a:highlight>
              </a:rPr>
              <a:t>).</a:t>
            </a:r>
            <a:r>
              <a:rPr lang="ko" sz="900" i="1">
                <a:solidFill>
                  <a:srgbClr val="FFC66D"/>
                </a:solidFill>
                <a:highlight>
                  <a:srgbClr val="2B2B2B"/>
                </a:highlight>
              </a:rPr>
              <a:t>forEach</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9876AA"/>
                </a:solidFill>
                <a:highlight>
                  <a:srgbClr val="2B2B2B"/>
                </a:highlight>
              </a:rPr>
              <a:t>dataList</a:t>
            </a:r>
            <a:r>
              <a:rPr lang="ko" sz="900">
                <a:solidFill>
                  <a:srgbClr val="A9B7C6"/>
                </a:solidFill>
                <a:highlight>
                  <a:srgbClr val="2B2B2B"/>
                </a:highlight>
              </a:rPr>
              <a:t>.add(</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WebInfo(</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CC7832"/>
                </a:solidFill>
                <a:highlight>
                  <a:srgbClr val="2B2B2B"/>
                </a:highlight>
              </a:rPr>
              <a:t>if</a:t>
            </a:r>
            <a:r>
              <a:rPr lang="ko" sz="900">
                <a:solidFill>
                  <a:srgbClr val="A9B7C6"/>
                </a:solidFill>
                <a:highlight>
                  <a:srgbClr val="2B2B2B"/>
                </a:highlight>
              </a:rPr>
              <a:t>(</a:t>
            </a:r>
            <a:r>
              <a:rPr lang="ko" sz="900" b="1">
                <a:solidFill>
                  <a:srgbClr val="A9B7C6"/>
                </a:solidFill>
                <a:highlight>
                  <a:srgbClr val="2B2B2B"/>
                </a:highlight>
              </a:rPr>
              <a:t>it</a:t>
            </a:r>
            <a:r>
              <a:rPr lang="ko" sz="900">
                <a:solidFill>
                  <a:srgbClr val="A9B7C6"/>
                </a:solidFill>
                <a:highlight>
                  <a:srgbClr val="2B2B2B"/>
                </a:highlight>
              </a:rPr>
              <a:t>%</a:t>
            </a:r>
            <a:r>
              <a:rPr lang="ko" sz="900">
                <a:solidFill>
                  <a:srgbClr val="6897BB"/>
                </a:solidFill>
                <a:highlight>
                  <a:srgbClr val="2B2B2B"/>
                </a:highlight>
              </a:rPr>
              <a:t>2 </a:t>
            </a:r>
            <a:r>
              <a:rPr lang="ko" sz="900">
                <a:solidFill>
                  <a:srgbClr val="A9B7C6"/>
                </a:solidFill>
                <a:highlight>
                  <a:srgbClr val="2B2B2B"/>
                </a:highlight>
              </a:rPr>
              <a:t>== </a:t>
            </a:r>
            <a:r>
              <a:rPr lang="ko" sz="900">
                <a:solidFill>
                  <a:srgbClr val="6897BB"/>
                </a:solidFill>
                <a:highlight>
                  <a:srgbClr val="2B2B2B"/>
                </a:highlight>
              </a:rPr>
              <a:t>0</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a:solidFill>
                  <a:srgbClr val="6A8759"/>
                </a:solidFill>
                <a:highlight>
                  <a:srgbClr val="2B2B2B"/>
                </a:highlight>
              </a:rPr>
              <a:t>"https://avatars3.githubusercontent.com/u/31234716?s=460&amp;v=4"</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CC7832"/>
                </a:solidFill>
                <a:highlight>
                  <a:srgbClr val="2B2B2B"/>
                </a:highlight>
              </a:rPr>
              <a:t>else </a:t>
            </a:r>
            <a:r>
              <a:rPr lang="ko" sz="900">
                <a:solidFill>
                  <a:srgbClr val="6A8759"/>
                </a:solidFill>
                <a:highlight>
                  <a:srgbClr val="2B2B2B"/>
                </a:highlight>
              </a:rPr>
              <a:t>"https://avatars2.githubusercontent.com/u/12086377?s=460&amp;v=4"</a:t>
            </a:r>
            <a:r>
              <a:rPr lang="ko" sz="900">
                <a:solidFill>
                  <a:srgbClr val="CC7832"/>
                </a:solidFill>
                <a:highlight>
                  <a:srgbClr val="2B2B2B"/>
                </a:highlight>
              </a:rPr>
              <a:t>,</a:t>
            </a:r>
            <a:endParaRPr sz="900">
              <a:solidFill>
                <a:srgbClr val="CC7832"/>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                   </a:t>
            </a:r>
            <a:r>
              <a:rPr lang="ko" sz="900">
                <a:solidFill>
                  <a:srgbClr val="6A8759"/>
                </a:solidFill>
                <a:highlight>
                  <a:srgbClr val="2B2B2B"/>
                </a:highlight>
              </a:rPr>
              <a:t>"</a:t>
            </a:r>
            <a:r>
              <a:rPr lang="ko" sz="900">
                <a:solidFill>
                  <a:srgbClr val="CC7832"/>
                </a:solidFill>
                <a:highlight>
                  <a:srgbClr val="2B2B2B"/>
                </a:highlight>
              </a:rPr>
              <a:t>$</a:t>
            </a:r>
            <a:r>
              <a:rPr lang="ko" sz="900" b="1">
                <a:solidFill>
                  <a:srgbClr val="A9B7C6"/>
                </a:solidFill>
                <a:highlight>
                  <a:srgbClr val="2B2B2B"/>
                </a:highlight>
              </a:rPr>
              <a:t>it</a:t>
            </a:r>
            <a:r>
              <a:rPr lang="ko" sz="900">
                <a:solidFill>
                  <a:srgbClr val="6A8759"/>
                </a:solidFill>
                <a:highlight>
                  <a:srgbClr val="2B2B2B"/>
                </a:highlight>
              </a:rPr>
              <a:t> 번 추가</a:t>
            </a:r>
            <a:r>
              <a:rPr lang="ko" sz="900">
                <a:solidFill>
                  <a:srgbClr val="CC7832"/>
                </a:solidFill>
                <a:highlight>
                  <a:srgbClr val="2B2B2B"/>
                </a:highlight>
              </a:rPr>
              <a:t>\n</a:t>
            </a:r>
            <a:r>
              <a:rPr lang="ko" sz="900">
                <a:solidFill>
                  <a:srgbClr val="6A8759"/>
                </a:solidFill>
                <a:highlight>
                  <a:srgbClr val="2B2B2B"/>
                </a:highlight>
              </a:rPr>
              <a:t>웹사이트 정보입니다."</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9876AA"/>
                </a:solidFill>
                <a:highlight>
                  <a:srgbClr val="2B2B2B"/>
                </a:highlight>
              </a:rPr>
              <a:t>adapter </a:t>
            </a:r>
            <a:r>
              <a:rPr lang="ko" sz="900">
                <a:solidFill>
                  <a:srgbClr val="A9B7C6"/>
                </a:solidFill>
                <a:highlight>
                  <a:srgbClr val="2B2B2B"/>
                </a:highlight>
              </a:rPr>
              <a:t>= ListViewAdapter(</a:t>
            </a:r>
            <a:r>
              <a:rPr lang="ko" sz="900" i="1">
                <a:solidFill>
                  <a:srgbClr val="9876AA"/>
                </a:solidFill>
                <a:highlight>
                  <a:srgbClr val="2B2B2B"/>
                </a:highlight>
              </a:rPr>
              <a:t>applicationContext</a:t>
            </a:r>
            <a:r>
              <a:rPr lang="ko" sz="900">
                <a:solidFill>
                  <a:srgbClr val="CC7832"/>
                </a:solidFill>
                <a:highlight>
                  <a:srgbClr val="2B2B2B"/>
                </a:highlight>
              </a:rPr>
              <a:t>, </a:t>
            </a:r>
            <a:r>
              <a:rPr lang="ko" sz="900">
                <a:solidFill>
                  <a:srgbClr val="9876AA"/>
                </a:solidFill>
                <a:highlight>
                  <a:srgbClr val="2B2B2B"/>
                </a:highlight>
              </a:rPr>
              <a:t>dataList</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lstMain.</a:t>
            </a:r>
            <a:r>
              <a:rPr lang="ko" sz="900" i="1">
                <a:solidFill>
                  <a:srgbClr val="9876AA"/>
                </a:solidFill>
                <a:highlight>
                  <a:srgbClr val="2B2B2B"/>
                </a:highlight>
              </a:rPr>
              <a:t>adapter </a:t>
            </a:r>
            <a:r>
              <a:rPr lang="ko" sz="900">
                <a:solidFill>
                  <a:srgbClr val="A9B7C6"/>
                </a:solidFill>
                <a:highlight>
                  <a:srgbClr val="2B2B2B"/>
                </a:highlight>
              </a:rPr>
              <a:t>= </a:t>
            </a:r>
            <a:r>
              <a:rPr lang="ko" sz="900">
                <a:solidFill>
                  <a:srgbClr val="9876AA"/>
                </a:solidFill>
                <a:highlight>
                  <a:srgbClr val="2B2B2B"/>
                </a:highlight>
              </a:rPr>
              <a:t>adapter</a:t>
            </a:r>
            <a:endParaRPr sz="900">
              <a:solidFill>
                <a:srgbClr val="9876AA"/>
              </a:solidFill>
              <a:highlight>
                <a:srgbClr val="2B2B2B"/>
              </a:highlight>
            </a:endParaRPr>
          </a:p>
          <a:p>
            <a:pPr marL="0" lvl="0" indent="0" algn="l" rtl="0">
              <a:spcBef>
                <a:spcPts val="0"/>
              </a:spcBef>
              <a:spcAft>
                <a:spcPts val="0"/>
              </a:spcAft>
              <a:buNone/>
            </a:pPr>
            <a:r>
              <a:rPr lang="ko" sz="900">
                <a:solidFill>
                  <a:srgbClr val="9876AA"/>
                </a:solidFill>
                <a:highlight>
                  <a:srgbClr val="2B2B2B"/>
                </a:highlight>
              </a:rPr>
              <a:t>       </a:t>
            </a:r>
            <a:r>
              <a:rPr lang="ko" sz="900">
                <a:solidFill>
                  <a:srgbClr val="A9B7C6"/>
                </a:solidFill>
                <a:highlight>
                  <a:srgbClr val="2B2B2B"/>
                </a:highlight>
              </a:rPr>
              <a:t>lstMain.setOnItemClickListener</a:t>
            </a:r>
            <a:r>
              <a:rPr lang="ko" sz="900" b="1">
                <a:solidFill>
                  <a:srgbClr val="A9B7C6"/>
                </a:solidFill>
                <a:highlight>
                  <a:srgbClr val="2B2B2B"/>
                </a:highlight>
              </a:rPr>
              <a:t>{</a:t>
            </a:r>
            <a:r>
              <a:rPr lang="ko" sz="900">
                <a:solidFill>
                  <a:srgbClr val="A9B7C6"/>
                </a:solidFill>
                <a:highlight>
                  <a:srgbClr val="2B2B2B"/>
                </a:highlight>
              </a:rPr>
              <a:t>parent</a:t>
            </a:r>
            <a:r>
              <a:rPr lang="ko" sz="900">
                <a:solidFill>
                  <a:srgbClr val="CC7832"/>
                </a:solidFill>
                <a:highlight>
                  <a:srgbClr val="2B2B2B"/>
                </a:highlight>
              </a:rPr>
              <a:t>, </a:t>
            </a:r>
            <a:r>
              <a:rPr lang="ko" sz="900">
                <a:solidFill>
                  <a:srgbClr val="A9B7C6"/>
                </a:solidFill>
                <a:highlight>
                  <a:srgbClr val="2B2B2B"/>
                </a:highlight>
              </a:rPr>
              <a:t>view</a:t>
            </a:r>
            <a:r>
              <a:rPr lang="ko" sz="900">
                <a:solidFill>
                  <a:srgbClr val="CC7832"/>
                </a:solidFill>
                <a:highlight>
                  <a:srgbClr val="2B2B2B"/>
                </a:highlight>
              </a:rPr>
              <a:t>, </a:t>
            </a:r>
            <a:r>
              <a:rPr lang="ko" sz="900">
                <a:solidFill>
                  <a:srgbClr val="A9B7C6"/>
                </a:solidFill>
                <a:highlight>
                  <a:srgbClr val="2B2B2B"/>
                </a:highlight>
              </a:rPr>
              <a:t>pos</a:t>
            </a:r>
            <a:r>
              <a:rPr lang="ko" sz="900">
                <a:solidFill>
                  <a:srgbClr val="CC7832"/>
                </a:solidFill>
                <a:highlight>
                  <a:srgbClr val="2B2B2B"/>
                </a:highlight>
              </a:rPr>
              <a:t>, </a:t>
            </a:r>
            <a:r>
              <a:rPr lang="ko" sz="900">
                <a:solidFill>
                  <a:srgbClr val="A9B7C6"/>
                </a:solidFill>
                <a:highlight>
                  <a:srgbClr val="2B2B2B"/>
                </a:highlight>
              </a:rPr>
              <a:t>id </a:t>
            </a:r>
            <a:r>
              <a:rPr lang="ko" sz="900" b="1">
                <a:solidFill>
                  <a:srgbClr val="A9B7C6"/>
                </a:solidFill>
                <a:highlight>
                  <a:srgbClr val="2B2B2B"/>
                </a:highlight>
              </a:rPr>
              <a:t>-&gt;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Toast.makeText(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i="1">
                <a:solidFill>
                  <a:srgbClr val="9876AA"/>
                </a:solidFill>
                <a:highlight>
                  <a:srgbClr val="2B2B2B"/>
                </a:highlight>
              </a:rPr>
              <a:t>applicationContext</a:t>
            </a:r>
            <a:r>
              <a:rPr lang="ko" sz="900">
                <a:solidFill>
                  <a:srgbClr val="CC7832"/>
                </a:solidFill>
                <a:highlight>
                  <a:srgbClr val="2B2B2B"/>
                </a:highlight>
              </a:rPr>
              <a:t>, </a:t>
            </a:r>
            <a:r>
              <a:rPr lang="ko" sz="900">
                <a:solidFill>
                  <a:srgbClr val="9876AA"/>
                </a:solidFill>
                <a:highlight>
                  <a:srgbClr val="2B2B2B"/>
                </a:highlight>
              </a:rPr>
              <a:t>dataList</a:t>
            </a:r>
            <a:r>
              <a:rPr lang="ko" sz="900">
                <a:solidFill>
                  <a:srgbClr val="A9B7C6"/>
                </a:solidFill>
                <a:highlight>
                  <a:srgbClr val="2B2B2B"/>
                </a:highlight>
              </a:rPr>
              <a:t>[pos].</a:t>
            </a:r>
            <a:r>
              <a:rPr lang="ko" sz="900" i="1">
                <a:solidFill>
                  <a:srgbClr val="FFC66D"/>
                </a:solidFill>
                <a:highlight>
                  <a:srgbClr val="2B2B2B"/>
                </a:highlight>
              </a:rPr>
              <a:t>let </a:t>
            </a:r>
            <a:r>
              <a:rPr lang="ko" sz="900" b="1">
                <a:solidFill>
                  <a:srgbClr val="A9B7C6"/>
                </a:solidFill>
                <a:highlight>
                  <a:srgbClr val="2B2B2B"/>
                </a:highlight>
              </a:rPr>
              <a:t>{ it</a:t>
            </a:r>
            <a:r>
              <a:rPr lang="ko" sz="900">
                <a:solidFill>
                  <a:srgbClr val="A9B7C6"/>
                </a:solidFill>
                <a:highlight>
                  <a:srgbClr val="2B2B2B"/>
                </a:highlight>
              </a:rPr>
              <a:t>.</a:t>
            </a:r>
            <a:r>
              <a:rPr lang="ko" sz="900">
                <a:solidFill>
                  <a:srgbClr val="9876AA"/>
                </a:solidFill>
                <a:highlight>
                  <a:srgbClr val="2B2B2B"/>
                </a:highlight>
              </a:rPr>
              <a:t>desc </a:t>
            </a:r>
            <a:r>
              <a:rPr lang="ko" sz="900" b="1">
                <a:solidFill>
                  <a:srgbClr val="A9B7C6"/>
                </a:solidFill>
                <a:highlight>
                  <a:srgbClr val="2B2B2B"/>
                </a:highlight>
              </a:rPr>
              <a:t>}</a:t>
            </a:r>
            <a:r>
              <a:rPr lang="ko" sz="900">
                <a:solidFill>
                  <a:srgbClr val="CC7832"/>
                </a:solidFill>
                <a:highlight>
                  <a:srgbClr val="2B2B2B"/>
                </a:highlight>
              </a:rPr>
              <a:t>,</a:t>
            </a:r>
            <a:endParaRPr sz="900">
              <a:solidFill>
                <a:srgbClr val="CC7832"/>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               </a:t>
            </a:r>
            <a:r>
              <a:rPr lang="ko" sz="900">
                <a:solidFill>
                  <a:srgbClr val="A9B7C6"/>
                </a:solidFill>
                <a:highlight>
                  <a:srgbClr val="2B2B2B"/>
                </a:highlight>
              </a:rPr>
              <a:t>Toast.</a:t>
            </a:r>
            <a:r>
              <a:rPr lang="ko" sz="900" i="1">
                <a:solidFill>
                  <a:srgbClr val="9876AA"/>
                </a:solidFill>
                <a:highlight>
                  <a:srgbClr val="2B2B2B"/>
                </a:highlight>
              </a:rPr>
              <a:t>LENGTH_LONG</a:t>
            </a:r>
            <a:r>
              <a:rPr lang="ko" sz="900">
                <a:solidFill>
                  <a:srgbClr val="A9B7C6"/>
                </a:solidFill>
                <a:highlight>
                  <a:srgbClr val="2B2B2B"/>
                </a:highlight>
              </a:rPr>
              <a:t>).show()</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r>
              <a:rPr lang="ko" sz="900" b="1">
                <a:solidFill>
                  <a:srgbClr val="A9B7C6"/>
                </a:solidFill>
                <a:highlight>
                  <a:srgbClr val="2B2B2B"/>
                </a:highlight>
              </a:rPr>
              <a:t>}</a:t>
            </a:r>
            <a:endParaRPr sz="900" b="1">
              <a:solidFill>
                <a:srgbClr val="A9B7C6"/>
              </a:solidFill>
              <a:highlight>
                <a:srgbClr val="2B2B2B"/>
              </a:highlight>
            </a:endParaRPr>
          </a:p>
          <a:p>
            <a:pPr marL="0" lvl="0" indent="0" algn="l" rtl="0">
              <a:spcBef>
                <a:spcPts val="0"/>
              </a:spcBef>
              <a:spcAft>
                <a:spcPts val="0"/>
              </a:spcAft>
              <a:buNone/>
            </a:pPr>
            <a:r>
              <a:rPr lang="ko" sz="900" b="1">
                <a:solidFill>
                  <a:srgbClr val="A9B7C6"/>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t>
            </a:r>
            <a:endParaRPr/>
          </a:p>
        </p:txBody>
      </p:sp>
      <p:graphicFrame>
        <p:nvGraphicFramePr>
          <p:cNvPr id="1022" name="Google Shape;1022;p110"/>
          <p:cNvGraphicFramePr/>
          <p:nvPr/>
        </p:nvGraphicFramePr>
        <p:xfrm>
          <a:off x="3898500" y="8369825"/>
          <a:ext cx="3000000" cy="3000000"/>
        </p:xfrm>
        <a:graphic>
          <a:graphicData uri="http://schemas.openxmlformats.org/drawingml/2006/table">
            <a:tbl>
              <a:tblPr>
                <a:noFill/>
                <a:tableStyleId>{88B123CF-D1D6-4482-BBFA-B40B77DD781F}</a:tableStyleId>
              </a:tblPr>
              <a:tblGrid>
                <a:gridCol w="1358275">
                  <a:extLst>
                    <a:ext uri="{9D8B030D-6E8A-4147-A177-3AD203B41FA5}">
                      <a16:colId xmlns:a16="http://schemas.microsoft.com/office/drawing/2014/main" val="20000"/>
                    </a:ext>
                  </a:extLst>
                </a:gridCol>
                <a:gridCol w="42967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ko" sz="1000">
                          <a:latin typeface="Nanum Gothic"/>
                          <a:ea typeface="Nanum Gothic"/>
                          <a:cs typeface="Nanum Gothic"/>
                          <a:sym typeface="Nanum Gothic"/>
                        </a:rPr>
                        <a:t>클래스/메소드</a:t>
                      </a:r>
                      <a:endParaRPr sz="1000">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ctr" rtl="0">
                        <a:spcBef>
                          <a:spcPts val="0"/>
                        </a:spcBef>
                        <a:spcAft>
                          <a:spcPts val="0"/>
                        </a:spcAft>
                        <a:buNone/>
                      </a:pPr>
                      <a:r>
                        <a:rPr lang="ko" sz="1000">
                          <a:latin typeface="Nanum Gothic"/>
                          <a:ea typeface="Nanum Gothic"/>
                          <a:cs typeface="Nanum Gothic"/>
                          <a:sym typeface="Nanum Gothic"/>
                        </a:rPr>
                        <a:t>설명</a:t>
                      </a:r>
                      <a:endParaRPr sz="10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 sz="1000" b="1">
                          <a:latin typeface="Nanum Gothic"/>
                          <a:ea typeface="Nanum Gothic"/>
                          <a:cs typeface="Nanum Gothic"/>
                          <a:sym typeface="Nanum Gothic"/>
                        </a:rPr>
                        <a:t>Adapter의 getCount</a:t>
                      </a:r>
                      <a:endParaRPr sz="10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1000">
                          <a:latin typeface="Nanum Gothic"/>
                          <a:ea typeface="Nanum Gothic"/>
                          <a:cs typeface="Nanum Gothic"/>
                          <a:sym typeface="Nanum Gothic"/>
                        </a:rPr>
                        <a:t>개수를 요청하면 반환한다.</a:t>
                      </a:r>
                      <a:endParaRPr sz="10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ko" sz="1000" b="1">
                          <a:latin typeface="Nanum Gothic"/>
                          <a:ea typeface="Nanum Gothic"/>
                          <a:cs typeface="Nanum Gothic"/>
                          <a:sym typeface="Nanum Gothic"/>
                        </a:rPr>
                        <a:t>Adapter의 getItem</a:t>
                      </a:r>
                      <a:endParaRPr sz="10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1000">
                          <a:latin typeface="Nanum Gothic"/>
                          <a:ea typeface="Nanum Gothic"/>
                          <a:cs typeface="Nanum Gothic"/>
                          <a:sym typeface="Nanum Gothic"/>
                        </a:rPr>
                        <a:t>인덱스로 아이템을 요청하면 그 아이템을 반환한다.</a:t>
                      </a:r>
                      <a:endParaRPr sz="10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ko" sz="1000" b="1">
                          <a:latin typeface="Nanum Gothic"/>
                          <a:ea typeface="Nanum Gothic"/>
                          <a:cs typeface="Nanum Gothic"/>
                          <a:sym typeface="Nanum Gothic"/>
                        </a:rPr>
                        <a:t>Adapter의 getView</a:t>
                      </a:r>
                      <a:endParaRPr sz="10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1000">
                          <a:latin typeface="Nanum Gothic"/>
                          <a:ea typeface="Nanum Gothic"/>
                          <a:cs typeface="Nanum Gothic"/>
                          <a:sym typeface="Nanum Gothic"/>
                        </a:rPr>
                        <a:t>화면을 요청하면 만들어서 반환한다.</a:t>
                      </a:r>
                      <a:endParaRPr sz="10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ko" sz="1000" b="1">
                          <a:latin typeface="Nanum Gothic"/>
                          <a:ea typeface="Nanum Gothic"/>
                          <a:cs typeface="Nanum Gothic"/>
                          <a:sym typeface="Nanum Gothic"/>
                        </a:rPr>
                        <a:t>Adapter의 getItemId</a:t>
                      </a:r>
                      <a:endParaRPr sz="10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1000">
                          <a:latin typeface="Nanum Gothic"/>
                          <a:ea typeface="Nanum Gothic"/>
                          <a:cs typeface="Nanum Gothic"/>
                          <a:sym typeface="Nanum Gothic"/>
                        </a:rPr>
                        <a:t>인덱스로 ID를 요청하면 반환한다.</a:t>
                      </a:r>
                      <a:endParaRPr sz="10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ko" sz="1000" b="1">
                          <a:latin typeface="Nanum Gothic"/>
                          <a:ea typeface="Nanum Gothic"/>
                          <a:cs typeface="Nanum Gothic"/>
                          <a:sym typeface="Nanum Gothic"/>
                        </a:rPr>
                        <a:t>ViewHolder</a:t>
                      </a:r>
                      <a:endParaRPr sz="10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1000">
                          <a:latin typeface="Nanum Gothic"/>
                          <a:ea typeface="Nanum Gothic"/>
                          <a:cs typeface="Nanum Gothic"/>
                          <a:sym typeface="Nanum Gothic"/>
                        </a:rPr>
                        <a:t>화면을 담아두고 처리하기 위해 만든 클래스.</a:t>
                      </a:r>
                      <a:endParaRPr sz="1000">
                        <a:latin typeface="Nanum Gothic"/>
                        <a:ea typeface="Nanum Gothic"/>
                        <a:cs typeface="Nanum Gothic"/>
                        <a:sym typeface="Nanum Gothic"/>
                      </a:endParaRPr>
                    </a:p>
                    <a:p>
                      <a:pPr marL="0" lvl="0" indent="0" algn="l" rtl="0">
                        <a:spcBef>
                          <a:spcPts val="0"/>
                        </a:spcBef>
                        <a:spcAft>
                          <a:spcPts val="0"/>
                        </a:spcAft>
                        <a:buNone/>
                      </a:pPr>
                      <a:r>
                        <a:rPr lang="ko" sz="1000">
                          <a:latin typeface="Nanum Gothic"/>
                          <a:ea typeface="Nanum Gothic"/>
                          <a:cs typeface="Nanum Gothic"/>
                          <a:sym typeface="Nanum Gothic"/>
                        </a:rPr>
                        <a:t>ListVIew는 요청된 화면의 Control 정보를 보관한 후, View의 Tag로 넘겨주어야 한다.</a:t>
                      </a:r>
                      <a:endParaRPr sz="10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11"/>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ListView</a:t>
            </a:r>
            <a:endParaRPr/>
          </a:p>
        </p:txBody>
      </p:sp>
      <p:sp>
        <p:nvSpPr>
          <p:cNvPr id="1028" name="Google Shape;1028;p111"/>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사운드 녹음과 ListView 활용하여 PlayBook 만들기</a:t>
            </a:r>
            <a:endParaRPr/>
          </a:p>
          <a:p>
            <a:pPr marL="914400" marR="0" lvl="1" indent="-317500" algn="l" rtl="0">
              <a:lnSpc>
                <a:spcPct val="115000"/>
              </a:lnSpc>
              <a:spcBef>
                <a:spcPts val="0"/>
              </a:spcBef>
              <a:spcAft>
                <a:spcPts val="0"/>
              </a:spcAft>
              <a:buClr>
                <a:schemeClr val="dk2"/>
              </a:buClr>
              <a:buSzPts val="1400"/>
              <a:buFont typeface="Dotum"/>
              <a:buChar char="○"/>
            </a:pPr>
            <a:r>
              <a:rPr lang="ko"/>
              <a:t>기능 소개</a:t>
            </a:r>
            <a:endParaRPr/>
          </a:p>
          <a:p>
            <a:pPr marL="1371600" marR="0" lvl="2" indent="-317500" algn="l" rtl="0">
              <a:lnSpc>
                <a:spcPct val="115000"/>
              </a:lnSpc>
              <a:spcBef>
                <a:spcPts val="0"/>
              </a:spcBef>
              <a:spcAft>
                <a:spcPts val="0"/>
              </a:spcAft>
              <a:buSzPts val="1400"/>
              <a:buChar char="■"/>
            </a:pPr>
            <a:r>
              <a:rPr lang="ko"/>
              <a:t>인터넷에 있는 음악을 스트리밍 하는 앱이다.</a:t>
            </a:r>
            <a:endParaRPr/>
          </a:p>
          <a:p>
            <a:pPr marL="1371600" marR="0" lvl="2" indent="-317500" algn="l" rtl="0">
              <a:lnSpc>
                <a:spcPct val="115000"/>
              </a:lnSpc>
              <a:spcBef>
                <a:spcPts val="0"/>
              </a:spcBef>
              <a:spcAft>
                <a:spcPts val="0"/>
              </a:spcAft>
              <a:buSzPts val="1400"/>
              <a:buChar char="■"/>
            </a:pPr>
            <a:r>
              <a:rPr lang="ko"/>
              <a:t>list.txt 파일에 이미지와 사운드 파일의 인터넷 주소를 입력하면 자동으로 추가되어 플레이 할 수 있도록 한다.</a:t>
            </a:r>
            <a:endParaRPr/>
          </a:p>
          <a:p>
            <a:pPr marL="914400" marR="0" lvl="1" indent="-317500" algn="l" rtl="0">
              <a:lnSpc>
                <a:spcPct val="115000"/>
              </a:lnSpc>
              <a:spcBef>
                <a:spcPts val="0"/>
              </a:spcBef>
              <a:spcAft>
                <a:spcPts val="0"/>
              </a:spcAft>
              <a:buSzPts val="1400"/>
              <a:buChar char="○"/>
            </a:pPr>
            <a:endParaRPr/>
          </a:p>
        </p:txBody>
      </p:sp>
      <p:sp>
        <p:nvSpPr>
          <p:cNvPr id="1029" name="Google Shape;1029;p11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12"/>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ListView</a:t>
            </a:r>
            <a:endParaRPr/>
          </a:p>
        </p:txBody>
      </p:sp>
      <p:sp>
        <p:nvSpPr>
          <p:cNvPr id="1035" name="Google Shape;1035;p112"/>
          <p:cNvSpPr txBox="1">
            <a:spLocks noGrp="1"/>
          </p:cNvSpPr>
          <p:nvPr>
            <p:ph type="body" idx="1"/>
          </p:nvPr>
        </p:nvSpPr>
        <p:spPr>
          <a:xfrm>
            <a:off x="589575" y="984325"/>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사운드 녹음과 ListView 활용하여 PlayBook 만들기</a:t>
            </a:r>
            <a:endParaRPr/>
          </a:p>
          <a:p>
            <a:pPr marL="914400" marR="0" lvl="1" indent="-317500" algn="l" rtl="0">
              <a:lnSpc>
                <a:spcPct val="115000"/>
              </a:lnSpc>
              <a:spcBef>
                <a:spcPts val="0"/>
              </a:spcBef>
              <a:spcAft>
                <a:spcPts val="0"/>
              </a:spcAft>
              <a:buClr>
                <a:schemeClr val="dk2"/>
              </a:buClr>
              <a:buSzPts val="1400"/>
              <a:buFont typeface="Dotum"/>
              <a:buChar char="○"/>
            </a:pPr>
            <a:r>
              <a:rPr lang="ko"/>
              <a:t>초기 설정</a:t>
            </a:r>
            <a:endParaRPr/>
          </a:p>
          <a:p>
            <a:pPr marL="1371600" marR="0" lvl="2" indent="-317500" algn="l" rtl="0">
              <a:lnSpc>
                <a:spcPct val="115000"/>
              </a:lnSpc>
              <a:spcBef>
                <a:spcPts val="0"/>
              </a:spcBef>
              <a:spcAft>
                <a:spcPts val="0"/>
              </a:spcAft>
              <a:buSzPts val="1400"/>
              <a:buChar char="■"/>
            </a:pPr>
            <a:r>
              <a:rPr lang="ko"/>
              <a:t>build.gradle 파일에 glide를 등록한다.</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endParaRPr/>
          </a:p>
          <a:p>
            <a:pPr marL="1371600" marR="0" lvl="2" indent="-317500" algn="l" rtl="0">
              <a:lnSpc>
                <a:spcPct val="115000"/>
              </a:lnSpc>
              <a:spcBef>
                <a:spcPts val="0"/>
              </a:spcBef>
              <a:spcAft>
                <a:spcPts val="0"/>
              </a:spcAft>
              <a:buSzPts val="1400"/>
              <a:buChar char="■"/>
            </a:pPr>
            <a:endParaRPr/>
          </a:p>
          <a:p>
            <a:pPr marL="1371600" marR="0" lvl="2" indent="-317500" algn="l" rtl="0">
              <a:lnSpc>
                <a:spcPct val="115000"/>
              </a:lnSpc>
              <a:spcBef>
                <a:spcPts val="0"/>
              </a:spcBef>
              <a:spcAft>
                <a:spcPts val="0"/>
              </a:spcAft>
              <a:buSzPts val="1400"/>
              <a:buChar char="■"/>
            </a:pPr>
            <a:r>
              <a:rPr lang="ko"/>
              <a:t>src-&gt;main 폴더에 디렉토리를 생성하고 이름을 assets로 지정한 후, list.txt 파일을 생성한다.</a:t>
            </a:r>
            <a:endParaRPr/>
          </a:p>
        </p:txBody>
      </p:sp>
      <p:sp>
        <p:nvSpPr>
          <p:cNvPr id="1036" name="Google Shape;1036;p11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87</a:t>
            </a:fld>
            <a:endParaRPr/>
          </a:p>
        </p:txBody>
      </p:sp>
      <p:sp>
        <p:nvSpPr>
          <p:cNvPr id="1037" name="Google Shape;1037;p112"/>
          <p:cNvSpPr txBox="1"/>
          <p:nvPr/>
        </p:nvSpPr>
        <p:spPr>
          <a:xfrm>
            <a:off x="1699825" y="1907550"/>
            <a:ext cx="4676700" cy="900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A9B7C6"/>
                </a:solidFill>
                <a:highlight>
                  <a:srgbClr val="2B2B2B"/>
                </a:highlight>
              </a:rPr>
              <a:t>apply </a:t>
            </a:r>
            <a:r>
              <a:rPr lang="ko" sz="900">
                <a:solidFill>
                  <a:srgbClr val="6A8759"/>
                </a:solidFill>
                <a:highlight>
                  <a:srgbClr val="2B2B2B"/>
                </a:highlight>
              </a:rPr>
              <a:t>plugin</a:t>
            </a:r>
            <a:r>
              <a:rPr lang="ko" sz="900">
                <a:solidFill>
                  <a:srgbClr val="A9B7C6"/>
                </a:solidFill>
                <a:highlight>
                  <a:srgbClr val="2B2B2B"/>
                </a:highlight>
              </a:rPr>
              <a:t>: </a:t>
            </a:r>
            <a:r>
              <a:rPr lang="ko" sz="900">
                <a:solidFill>
                  <a:srgbClr val="6A8759"/>
                </a:solidFill>
                <a:highlight>
                  <a:srgbClr val="2B2B2B"/>
                </a:highlight>
              </a:rPr>
              <a:t>'kotlin-kapt'</a:t>
            </a:r>
            <a:endParaRPr sz="900">
              <a:solidFill>
                <a:srgbClr val="6A8759"/>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dependencies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implementation </a:t>
            </a:r>
            <a:r>
              <a:rPr lang="ko" sz="900">
                <a:solidFill>
                  <a:srgbClr val="6A8759"/>
                </a:solidFill>
                <a:highlight>
                  <a:srgbClr val="2B2B2B"/>
                </a:highlight>
              </a:rPr>
              <a:t>'com.github.bumptech.glide:glide:4.9.0'</a:t>
            </a:r>
            <a:endParaRPr sz="900">
              <a:solidFill>
                <a:srgbClr val="6A8759"/>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kapt </a:t>
            </a:r>
            <a:r>
              <a:rPr lang="ko" sz="900">
                <a:solidFill>
                  <a:srgbClr val="6A8759"/>
                </a:solidFill>
                <a:highlight>
                  <a:srgbClr val="2B2B2B"/>
                </a:highlight>
              </a:rPr>
              <a:t>'com.github.bumptech.glide:compiler:4.9.0'</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t>
            </a:r>
            <a:endParaRPr sz="900">
              <a:solidFill>
                <a:srgbClr val="A9B7C6"/>
              </a:solidFill>
              <a:highlight>
                <a:srgbClr val="2B2B2B"/>
              </a:highlight>
            </a:endParaRPr>
          </a:p>
        </p:txBody>
      </p:sp>
      <p:pic>
        <p:nvPicPr>
          <p:cNvPr id="1038" name="Google Shape;1038;p112"/>
          <p:cNvPicPr preferRelativeResize="0"/>
          <p:nvPr/>
        </p:nvPicPr>
        <p:blipFill>
          <a:blip r:embed="rId3">
            <a:alphaModFix/>
          </a:blip>
          <a:stretch>
            <a:fillRect/>
          </a:stretch>
        </p:blipFill>
        <p:spPr>
          <a:xfrm>
            <a:off x="1699813" y="3378875"/>
            <a:ext cx="4962525" cy="32766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13"/>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ListView</a:t>
            </a:r>
            <a:endParaRPr/>
          </a:p>
        </p:txBody>
      </p:sp>
      <p:sp>
        <p:nvSpPr>
          <p:cNvPr id="1044" name="Google Shape;1044;p113"/>
          <p:cNvSpPr txBox="1">
            <a:spLocks noGrp="1"/>
          </p:cNvSpPr>
          <p:nvPr>
            <p:ph type="body" idx="1"/>
          </p:nvPr>
        </p:nvSpPr>
        <p:spPr>
          <a:xfrm>
            <a:off x="0" y="984325"/>
            <a:ext cx="3130500" cy="8709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사운드 녹음과 ListView 활용하여 PlayBook 만들기</a:t>
            </a:r>
            <a:endParaRPr/>
          </a:p>
          <a:p>
            <a:pPr marL="914400" marR="0" lvl="1" indent="-317500" algn="l" rtl="0">
              <a:lnSpc>
                <a:spcPct val="115000"/>
              </a:lnSpc>
              <a:spcBef>
                <a:spcPts val="0"/>
              </a:spcBef>
              <a:spcAft>
                <a:spcPts val="0"/>
              </a:spcAft>
              <a:buClr>
                <a:schemeClr val="dk2"/>
              </a:buClr>
              <a:buSzPts val="1400"/>
              <a:buFont typeface="Dotum"/>
              <a:buChar char="○"/>
            </a:pPr>
            <a:r>
              <a:rPr lang="ko"/>
              <a:t>item_layout.xml</a:t>
            </a:r>
            <a:endParaRPr/>
          </a:p>
          <a:p>
            <a:pPr marL="1371600" marR="0" lvl="2" indent="-304800" algn="l" rtl="0">
              <a:lnSpc>
                <a:spcPct val="115000"/>
              </a:lnSpc>
              <a:spcBef>
                <a:spcPts val="0"/>
              </a:spcBef>
              <a:spcAft>
                <a:spcPts val="0"/>
              </a:spcAft>
              <a:buSzPts val="1200"/>
              <a:buChar char="■"/>
            </a:pPr>
            <a:endParaRPr/>
          </a:p>
        </p:txBody>
      </p:sp>
      <p:sp>
        <p:nvSpPr>
          <p:cNvPr id="1045" name="Google Shape;1045;p113"/>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88</a:t>
            </a:fld>
            <a:endParaRPr sz="1000"/>
          </a:p>
        </p:txBody>
      </p:sp>
      <p:pic>
        <p:nvPicPr>
          <p:cNvPr id="1046" name="Google Shape;1046;p113"/>
          <p:cNvPicPr preferRelativeResize="0"/>
          <p:nvPr/>
        </p:nvPicPr>
        <p:blipFill>
          <a:blip r:embed="rId3">
            <a:alphaModFix/>
          </a:blip>
          <a:stretch>
            <a:fillRect/>
          </a:stretch>
        </p:blipFill>
        <p:spPr>
          <a:xfrm>
            <a:off x="94471" y="1851700"/>
            <a:ext cx="2941550" cy="2574634"/>
          </a:xfrm>
          <a:prstGeom prst="rect">
            <a:avLst/>
          </a:prstGeom>
          <a:noFill/>
          <a:ln>
            <a:noFill/>
          </a:ln>
        </p:spPr>
      </p:pic>
      <p:sp>
        <p:nvSpPr>
          <p:cNvPr id="1047" name="Google Shape;1047;p113"/>
          <p:cNvSpPr txBox="1">
            <a:spLocks noGrp="1"/>
          </p:cNvSpPr>
          <p:nvPr>
            <p:ph type="body" idx="2"/>
          </p:nvPr>
        </p:nvSpPr>
        <p:spPr>
          <a:xfrm>
            <a:off x="3306525" y="984325"/>
            <a:ext cx="4253400" cy="9075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a:t>
            </a:r>
            <a:r>
              <a:rPr lang="ko" sz="900">
                <a:solidFill>
                  <a:srgbClr val="BABABA"/>
                </a:solidFill>
                <a:highlight>
                  <a:srgbClr val="2B2B2B"/>
                </a:highlight>
                <a:latin typeface="Arial"/>
                <a:ea typeface="Arial"/>
                <a:cs typeface="Arial"/>
                <a:sym typeface="Arial"/>
              </a:rPr>
              <a:t>xml version=</a:t>
            </a:r>
            <a:r>
              <a:rPr lang="ko" sz="900">
                <a:solidFill>
                  <a:srgbClr val="6A8759"/>
                </a:solidFill>
                <a:highlight>
                  <a:srgbClr val="2B2B2B"/>
                </a:highlight>
                <a:latin typeface="Arial"/>
                <a:ea typeface="Arial"/>
                <a:cs typeface="Arial"/>
                <a:sym typeface="Arial"/>
              </a:rPr>
              <a:t>"1.0" </a:t>
            </a:r>
            <a:r>
              <a:rPr lang="ko" sz="900">
                <a:solidFill>
                  <a:srgbClr val="BABABA"/>
                </a:solidFill>
                <a:highlight>
                  <a:srgbClr val="2B2B2B"/>
                </a:highlight>
                <a:latin typeface="Arial"/>
                <a:ea typeface="Arial"/>
                <a:cs typeface="Arial"/>
                <a:sym typeface="Arial"/>
              </a:rPr>
              <a:t>encoding=</a:t>
            </a:r>
            <a:r>
              <a:rPr lang="ko" sz="900">
                <a:solidFill>
                  <a:srgbClr val="6A8759"/>
                </a:solidFill>
                <a:highlight>
                  <a:srgbClr val="2B2B2B"/>
                </a:highlight>
                <a:latin typeface="Arial"/>
                <a:ea typeface="Arial"/>
                <a:cs typeface="Arial"/>
                <a:sym typeface="Arial"/>
              </a:rPr>
              <a:t>"utf-8"</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&lt;LinearLayout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:orientation=</a:t>
            </a:r>
            <a:r>
              <a:rPr lang="ko" sz="900">
                <a:solidFill>
                  <a:srgbClr val="6A8759"/>
                </a:solidFill>
                <a:highlight>
                  <a:srgbClr val="2B2B2B"/>
                </a:highlight>
                <a:latin typeface="Arial"/>
                <a:ea typeface="Arial"/>
                <a:cs typeface="Arial"/>
                <a:sym typeface="Arial"/>
              </a:rPr>
              <a:t>"vertical"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BABABA"/>
                </a:solidFill>
                <a:highlight>
                  <a:srgbClr val="2B2B2B"/>
                </a:highlight>
                <a:latin typeface="Arial"/>
                <a:ea typeface="Arial"/>
                <a:cs typeface="Arial"/>
                <a:sym typeface="Arial"/>
              </a:rPr>
              <a:t>xmlns:</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a:t>
            </a:r>
            <a:r>
              <a:rPr lang="ko" sz="900">
                <a:solidFill>
                  <a:srgbClr val="6A8759"/>
                </a:solidFill>
                <a:highlight>
                  <a:srgbClr val="2B2B2B"/>
                </a:highlight>
                <a:latin typeface="Arial"/>
                <a:ea typeface="Arial"/>
                <a:cs typeface="Arial"/>
                <a:sym typeface="Arial"/>
              </a:rPr>
              <a:t>"http://schemas.android.com/apk/res/android"</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&lt;LinearLayout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:layout_marginLeft=</a:t>
            </a:r>
            <a:r>
              <a:rPr lang="ko" sz="900">
                <a:solidFill>
                  <a:srgbClr val="6A8759"/>
                </a:solidFill>
                <a:highlight>
                  <a:srgbClr val="2B2B2B"/>
                </a:highlight>
                <a:latin typeface="Arial"/>
                <a:ea typeface="Arial"/>
                <a:cs typeface="Arial"/>
                <a:sym typeface="Arial"/>
              </a:rPr>
              <a:t>"15dp"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:layout_marginRight=</a:t>
            </a:r>
            <a:r>
              <a:rPr lang="ko" sz="900">
                <a:solidFill>
                  <a:srgbClr val="6A8759"/>
                </a:solidFill>
                <a:highlight>
                  <a:srgbClr val="2B2B2B"/>
                </a:highlight>
                <a:latin typeface="Arial"/>
                <a:ea typeface="Arial"/>
                <a:cs typeface="Arial"/>
                <a:sym typeface="Arial"/>
              </a:rPr>
              <a:t>"15dp"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:layout_marginTop=</a:t>
            </a:r>
            <a:r>
              <a:rPr lang="ko" sz="900">
                <a:solidFill>
                  <a:srgbClr val="6A8759"/>
                </a:solidFill>
                <a:highlight>
                  <a:srgbClr val="2B2B2B"/>
                </a:highlight>
                <a:latin typeface="Arial"/>
                <a:ea typeface="Arial"/>
                <a:cs typeface="Arial"/>
                <a:sym typeface="Arial"/>
              </a:rPr>
              <a:t>"8dp"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:layout_marginBottom=</a:t>
            </a:r>
            <a:r>
              <a:rPr lang="ko" sz="900">
                <a:solidFill>
                  <a:srgbClr val="6A8759"/>
                </a:solidFill>
                <a:highlight>
                  <a:srgbClr val="2B2B2B"/>
                </a:highlight>
                <a:latin typeface="Arial"/>
                <a:ea typeface="Arial"/>
                <a:cs typeface="Arial"/>
                <a:sym typeface="Arial"/>
              </a:rPr>
              <a:t>"8dp"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:weightSum=</a:t>
            </a:r>
            <a:r>
              <a:rPr lang="ko" sz="900">
                <a:solidFill>
                  <a:srgbClr val="6A8759"/>
                </a:solidFill>
                <a:highlight>
                  <a:srgbClr val="2B2B2B"/>
                </a:highlight>
                <a:latin typeface="Arial"/>
                <a:ea typeface="Arial"/>
                <a:cs typeface="Arial"/>
                <a:sym typeface="Arial"/>
              </a:rPr>
              <a:t>"1"</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:orientation=</a:t>
            </a:r>
            <a:r>
              <a:rPr lang="ko" sz="900">
                <a:solidFill>
                  <a:srgbClr val="6A8759"/>
                </a:solidFill>
                <a:highlight>
                  <a:srgbClr val="2B2B2B"/>
                </a:highlight>
                <a:latin typeface="Arial"/>
                <a:ea typeface="Arial"/>
                <a:cs typeface="Arial"/>
                <a:sym typeface="Arial"/>
              </a:rPr>
              <a:t>"horizontal"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"150dp"</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&lt;ImageView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:scaleType=</a:t>
            </a:r>
            <a:r>
              <a:rPr lang="ko" sz="900">
                <a:solidFill>
                  <a:srgbClr val="6A8759"/>
                </a:solidFill>
                <a:highlight>
                  <a:srgbClr val="2B2B2B"/>
                </a:highlight>
                <a:latin typeface="Arial"/>
                <a:ea typeface="Arial"/>
                <a:cs typeface="Arial"/>
                <a:sym typeface="Arial"/>
              </a:rPr>
              <a:t>"fitXY"</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:src=</a:t>
            </a:r>
            <a:r>
              <a:rPr lang="ko" sz="900">
                <a:solidFill>
                  <a:srgbClr val="6A8759"/>
                </a:solidFill>
                <a:highlight>
                  <a:srgbClr val="2B2B2B"/>
                </a:highlight>
                <a:latin typeface="Arial"/>
                <a:ea typeface="Arial"/>
                <a:cs typeface="Arial"/>
                <a:sym typeface="Arial"/>
              </a:rPr>
              <a:t>"@mipmap/ic_launcher"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"@+id/imgLink"</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:layout_weight=</a:t>
            </a:r>
            <a:r>
              <a:rPr lang="ko" sz="900">
                <a:solidFill>
                  <a:srgbClr val="6A8759"/>
                </a:solidFill>
                <a:highlight>
                  <a:srgbClr val="2B2B2B"/>
                </a:highlight>
                <a:latin typeface="Arial"/>
                <a:ea typeface="Arial"/>
                <a:cs typeface="Arial"/>
                <a:sym typeface="Arial"/>
              </a:rPr>
              <a:t>"0.6"</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"0dp"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"match_parent"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:textSize=</a:t>
            </a:r>
            <a:r>
              <a:rPr lang="ko" sz="900">
                <a:solidFill>
                  <a:srgbClr val="6A8759"/>
                </a:solidFill>
                <a:highlight>
                  <a:srgbClr val="2B2B2B"/>
                </a:highlight>
                <a:latin typeface="Arial"/>
                <a:ea typeface="Arial"/>
                <a:cs typeface="Arial"/>
                <a:sym typeface="Arial"/>
              </a:rPr>
              <a:t>"18sp"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:textColor=</a:t>
            </a:r>
            <a:r>
              <a:rPr lang="ko" sz="900">
                <a:solidFill>
                  <a:srgbClr val="6A8759"/>
                </a:solidFill>
                <a:highlight>
                  <a:srgbClr val="2B2B2B"/>
                </a:highlight>
                <a:latin typeface="Arial"/>
                <a:ea typeface="Arial"/>
                <a:cs typeface="Arial"/>
                <a:sym typeface="Arial"/>
              </a:rPr>
              <a:t>"#eaeaea"</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:layout_marginRight=</a:t>
            </a:r>
            <a:r>
              <a:rPr lang="ko" sz="900">
                <a:solidFill>
                  <a:srgbClr val="6A8759"/>
                </a:solidFill>
                <a:highlight>
                  <a:srgbClr val="2B2B2B"/>
                </a:highlight>
                <a:latin typeface="Arial"/>
                <a:ea typeface="Arial"/>
                <a:cs typeface="Arial"/>
                <a:sym typeface="Arial"/>
              </a:rPr>
              <a:t>"5dp"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:layout_marginLeft=</a:t>
            </a:r>
            <a:r>
              <a:rPr lang="ko" sz="900">
                <a:solidFill>
                  <a:srgbClr val="6A8759"/>
                </a:solidFill>
                <a:highlight>
                  <a:srgbClr val="2B2B2B"/>
                </a:highlight>
                <a:latin typeface="Arial"/>
                <a:ea typeface="Arial"/>
                <a:cs typeface="Arial"/>
                <a:sym typeface="Arial"/>
              </a:rPr>
              <a:t>"8dp"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"@+id/txtMessage"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:layout_weight=</a:t>
            </a:r>
            <a:r>
              <a:rPr lang="ko" sz="900">
                <a:solidFill>
                  <a:srgbClr val="6A8759"/>
                </a:solidFill>
                <a:highlight>
                  <a:srgbClr val="2B2B2B"/>
                </a:highlight>
                <a:latin typeface="Arial"/>
                <a:ea typeface="Arial"/>
                <a:cs typeface="Arial"/>
                <a:sym typeface="Arial"/>
              </a:rPr>
              <a:t>"0.4"</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"0dp"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&lt;/LinearLayout&gt;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&lt;LinearLayout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:weightSum=</a:t>
            </a:r>
            <a:r>
              <a:rPr lang="ko" sz="900">
                <a:solidFill>
                  <a:srgbClr val="6A8759"/>
                </a:solidFill>
                <a:highlight>
                  <a:srgbClr val="2B2B2B"/>
                </a:highlight>
                <a:latin typeface="Arial"/>
                <a:ea typeface="Arial"/>
                <a:cs typeface="Arial"/>
                <a:sym typeface="Arial"/>
              </a:rPr>
              <a:t>"1"</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:orientation=</a:t>
            </a:r>
            <a:r>
              <a:rPr lang="ko" sz="900">
                <a:solidFill>
                  <a:srgbClr val="6A8759"/>
                </a:solidFill>
                <a:highlight>
                  <a:srgbClr val="2B2B2B"/>
                </a:highlight>
                <a:latin typeface="Arial"/>
                <a:ea typeface="Arial"/>
                <a:cs typeface="Arial"/>
                <a:sym typeface="Arial"/>
              </a:rPr>
              <a:t>"horizontal"</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:layout_weight=</a:t>
            </a:r>
            <a:r>
              <a:rPr lang="ko" sz="900">
                <a:solidFill>
                  <a:srgbClr val="6A8759"/>
                </a:solidFill>
                <a:highlight>
                  <a:srgbClr val="2B2B2B"/>
                </a:highlight>
                <a:latin typeface="Arial"/>
                <a:ea typeface="Arial"/>
                <a:cs typeface="Arial"/>
                <a:sym typeface="Arial"/>
              </a:rPr>
              <a:t>"0.8"</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"0dp"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&lt;ImageView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"@+id/btnPlay"</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:src=</a:t>
            </a:r>
            <a:r>
              <a:rPr lang="ko" sz="900">
                <a:solidFill>
                  <a:srgbClr val="6A8759"/>
                </a:solidFill>
                <a:highlight>
                  <a:srgbClr val="2B2B2B"/>
                </a:highlight>
                <a:latin typeface="Arial"/>
                <a:ea typeface="Arial"/>
                <a:cs typeface="Arial"/>
                <a:sym typeface="Arial"/>
              </a:rPr>
              <a:t>"@android:drawable/ic_media_play"</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:layout_weight=</a:t>
            </a:r>
            <a:r>
              <a:rPr lang="ko" sz="900">
                <a:solidFill>
                  <a:srgbClr val="6A8759"/>
                </a:solidFill>
                <a:highlight>
                  <a:srgbClr val="2B2B2B"/>
                </a:highlight>
                <a:latin typeface="Arial"/>
                <a:ea typeface="Arial"/>
                <a:cs typeface="Arial"/>
                <a:sym typeface="Arial"/>
              </a:rPr>
              <a:t>"0.1"</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"0dp"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&lt;ImageView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:id=</a:t>
            </a:r>
            <a:r>
              <a:rPr lang="ko" sz="900">
                <a:solidFill>
                  <a:srgbClr val="6A8759"/>
                </a:solidFill>
                <a:highlight>
                  <a:srgbClr val="2B2B2B"/>
                </a:highlight>
                <a:latin typeface="Arial"/>
                <a:ea typeface="Arial"/>
                <a:cs typeface="Arial"/>
                <a:sym typeface="Arial"/>
              </a:rPr>
              <a:t>"@+id/btnStop"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:src=</a:t>
            </a:r>
            <a:r>
              <a:rPr lang="ko" sz="900">
                <a:solidFill>
                  <a:srgbClr val="6A8759"/>
                </a:solidFill>
                <a:highlight>
                  <a:srgbClr val="2B2B2B"/>
                </a:highlight>
                <a:latin typeface="Arial"/>
                <a:ea typeface="Arial"/>
                <a:cs typeface="Arial"/>
                <a:sym typeface="Arial"/>
              </a:rPr>
              <a:t>"@android:drawable/ic_media_pause"</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:layout_gravity=</a:t>
            </a:r>
            <a:r>
              <a:rPr lang="ko" sz="900">
                <a:solidFill>
                  <a:srgbClr val="6A8759"/>
                </a:solidFill>
                <a:highlight>
                  <a:srgbClr val="2B2B2B"/>
                </a:highlight>
                <a:latin typeface="Arial"/>
                <a:ea typeface="Arial"/>
                <a:cs typeface="Arial"/>
                <a:sym typeface="Arial"/>
              </a:rPr>
              <a:t>"center"</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:layout_weight=</a:t>
            </a:r>
            <a:r>
              <a:rPr lang="ko" sz="900">
                <a:solidFill>
                  <a:srgbClr val="6A8759"/>
                </a:solidFill>
                <a:highlight>
                  <a:srgbClr val="2B2B2B"/>
                </a:highlight>
                <a:latin typeface="Arial"/>
                <a:ea typeface="Arial"/>
                <a:cs typeface="Arial"/>
                <a:sym typeface="Arial"/>
              </a:rPr>
              <a:t>"0.1"</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"0dp"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"wrap_content"</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&lt;/LinearLayout&gt;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&lt;TextView</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:layout_marginTop=</a:t>
            </a:r>
            <a:r>
              <a:rPr lang="ko" sz="900">
                <a:solidFill>
                  <a:srgbClr val="6A8759"/>
                </a:solidFill>
                <a:highlight>
                  <a:srgbClr val="2B2B2B"/>
                </a:highlight>
                <a:latin typeface="Arial"/>
                <a:ea typeface="Arial"/>
                <a:cs typeface="Arial"/>
                <a:sym typeface="Arial"/>
              </a:rPr>
              <a:t>"8dp"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:layout_marginBottom=</a:t>
            </a:r>
            <a:r>
              <a:rPr lang="ko" sz="900">
                <a:solidFill>
                  <a:srgbClr val="6A8759"/>
                </a:solidFill>
                <a:highlight>
                  <a:srgbClr val="2B2B2B"/>
                </a:highlight>
                <a:latin typeface="Arial"/>
                <a:ea typeface="Arial"/>
                <a:cs typeface="Arial"/>
                <a:sym typeface="Arial"/>
              </a:rPr>
              <a:t>"8dp"</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:background=</a:t>
            </a:r>
            <a:r>
              <a:rPr lang="ko" sz="900">
                <a:solidFill>
                  <a:srgbClr val="6A8759"/>
                </a:solidFill>
                <a:highlight>
                  <a:srgbClr val="2B2B2B"/>
                </a:highlight>
                <a:latin typeface="Arial"/>
                <a:ea typeface="Arial"/>
                <a:cs typeface="Arial"/>
                <a:sym typeface="Arial"/>
              </a:rPr>
              <a:t>"#e1dbdc"</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:layout_width=</a:t>
            </a:r>
            <a:r>
              <a:rPr lang="ko" sz="900">
                <a:solidFill>
                  <a:srgbClr val="6A8759"/>
                </a:solidFill>
                <a:highlight>
                  <a:srgbClr val="2B2B2B"/>
                </a:highlight>
                <a:latin typeface="Arial"/>
                <a:ea typeface="Arial"/>
                <a:cs typeface="Arial"/>
                <a:sym typeface="Arial"/>
              </a:rPr>
              <a:t>"match_parent"</a:t>
            </a:r>
            <a:endParaRPr sz="900">
              <a:solidFill>
                <a:srgbClr val="6A8759"/>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6A8759"/>
                </a:solidFill>
                <a:highlight>
                  <a:srgbClr val="2B2B2B"/>
                </a:highlight>
                <a:latin typeface="Arial"/>
                <a:ea typeface="Arial"/>
                <a:cs typeface="Arial"/>
                <a:sym typeface="Arial"/>
              </a:rPr>
              <a:t>           </a:t>
            </a:r>
            <a:r>
              <a:rPr lang="ko" sz="900">
                <a:solidFill>
                  <a:srgbClr val="9876AA"/>
                </a:solidFill>
                <a:highlight>
                  <a:srgbClr val="2B2B2B"/>
                </a:highlight>
                <a:latin typeface="Arial"/>
                <a:ea typeface="Arial"/>
                <a:cs typeface="Arial"/>
                <a:sym typeface="Arial"/>
              </a:rPr>
              <a:t>android</a:t>
            </a:r>
            <a:r>
              <a:rPr lang="ko" sz="900">
                <a:solidFill>
                  <a:srgbClr val="BABABA"/>
                </a:solidFill>
                <a:highlight>
                  <a:srgbClr val="2B2B2B"/>
                </a:highlight>
                <a:latin typeface="Arial"/>
                <a:ea typeface="Arial"/>
                <a:cs typeface="Arial"/>
                <a:sym typeface="Arial"/>
              </a:rPr>
              <a:t>:layout_height=</a:t>
            </a:r>
            <a:r>
              <a:rPr lang="ko" sz="900">
                <a:solidFill>
                  <a:srgbClr val="6A8759"/>
                </a:solidFill>
                <a:highlight>
                  <a:srgbClr val="2B2B2B"/>
                </a:highlight>
                <a:latin typeface="Arial"/>
                <a:ea typeface="Arial"/>
                <a:cs typeface="Arial"/>
                <a:sym typeface="Arial"/>
              </a:rPr>
              <a:t>"1dp"</a:t>
            </a:r>
            <a:r>
              <a:rPr lang="ko" sz="900">
                <a:solidFill>
                  <a:srgbClr val="E8BF6A"/>
                </a:solidFill>
                <a:highlight>
                  <a:srgbClr val="2B2B2B"/>
                </a:highlight>
                <a:latin typeface="Arial"/>
                <a:ea typeface="Arial"/>
                <a:cs typeface="Arial"/>
                <a:sym typeface="Arial"/>
              </a:rPr>
              <a: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900">
                <a:solidFill>
                  <a:srgbClr val="E8BF6A"/>
                </a:solidFill>
                <a:highlight>
                  <a:srgbClr val="2B2B2B"/>
                </a:highlight>
                <a:latin typeface="Arial"/>
                <a:ea typeface="Arial"/>
                <a:cs typeface="Arial"/>
                <a:sym typeface="Arial"/>
              </a:rPr>
              <a:t>&lt;/LinearLayout&gt;</a:t>
            </a:r>
            <a:endParaRPr sz="900">
              <a:solidFill>
                <a:srgbClr val="E8BF6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900">
              <a:solidFill>
                <a:srgbClr val="A9B7C6"/>
              </a:solidFill>
              <a:highlight>
                <a:srgbClr val="2B2B2B"/>
              </a:highlight>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14"/>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ListView</a:t>
            </a:r>
            <a:endParaRPr/>
          </a:p>
        </p:txBody>
      </p:sp>
      <p:sp>
        <p:nvSpPr>
          <p:cNvPr id="1053" name="Google Shape;1053;p114"/>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사운드 녹음과 ListView 활용하여 PlayBook 만들기</a:t>
            </a:r>
            <a:endParaRPr/>
          </a:p>
          <a:p>
            <a:pPr marL="914400" marR="0" lvl="1" indent="-317500" algn="l" rtl="0">
              <a:lnSpc>
                <a:spcPct val="115000"/>
              </a:lnSpc>
              <a:spcBef>
                <a:spcPts val="0"/>
              </a:spcBef>
              <a:spcAft>
                <a:spcPts val="0"/>
              </a:spcAft>
              <a:buClr>
                <a:schemeClr val="dk2"/>
              </a:buClr>
              <a:buSzPts val="1400"/>
              <a:buFont typeface="Dotum"/>
              <a:buChar char="○"/>
            </a:pPr>
            <a:r>
              <a:rPr lang="ko"/>
              <a:t>activity_main.xml</a:t>
            </a:r>
            <a:endParaRPr/>
          </a:p>
          <a:p>
            <a:pPr marL="1371600" marR="0" lvl="2" indent="-304800" algn="l" rtl="0">
              <a:lnSpc>
                <a:spcPct val="115000"/>
              </a:lnSpc>
              <a:spcBef>
                <a:spcPts val="0"/>
              </a:spcBef>
              <a:spcAft>
                <a:spcPts val="0"/>
              </a:spcAft>
              <a:buSzPts val="1200"/>
              <a:buChar char="■"/>
            </a:pPr>
            <a:endParaRPr/>
          </a:p>
        </p:txBody>
      </p:sp>
      <p:sp>
        <p:nvSpPr>
          <p:cNvPr id="1054" name="Google Shape;1054;p114"/>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89</a:t>
            </a:fld>
            <a:endParaRPr sz="1000"/>
          </a:p>
        </p:txBody>
      </p:sp>
      <p:sp>
        <p:nvSpPr>
          <p:cNvPr id="1055" name="Google Shape;1055;p114"/>
          <p:cNvSpPr txBox="1"/>
          <p:nvPr/>
        </p:nvSpPr>
        <p:spPr>
          <a:xfrm>
            <a:off x="1030725" y="1603200"/>
            <a:ext cx="3876900" cy="2408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E8BF6A"/>
                </a:solidFill>
                <a:highlight>
                  <a:srgbClr val="2B2B2B"/>
                </a:highlight>
              </a:rPr>
              <a:t>&lt;?</a:t>
            </a:r>
            <a:r>
              <a:rPr lang="ko" sz="900">
                <a:solidFill>
                  <a:srgbClr val="BABABA"/>
                </a:solidFill>
                <a:highlight>
                  <a:srgbClr val="2B2B2B"/>
                </a:highlight>
              </a:rPr>
              <a:t>xml version=</a:t>
            </a:r>
            <a:r>
              <a:rPr lang="ko" sz="900">
                <a:solidFill>
                  <a:srgbClr val="6A8759"/>
                </a:solidFill>
                <a:highlight>
                  <a:srgbClr val="2B2B2B"/>
                </a:highlight>
              </a:rPr>
              <a:t>"1.0" </a:t>
            </a:r>
            <a:r>
              <a:rPr lang="ko" sz="900">
                <a:solidFill>
                  <a:srgbClr val="BABABA"/>
                </a:solidFill>
                <a:highlight>
                  <a:srgbClr val="2B2B2B"/>
                </a:highlight>
              </a:rPr>
              <a:t>encoding=</a:t>
            </a:r>
            <a:r>
              <a:rPr lang="ko" sz="900">
                <a:solidFill>
                  <a:srgbClr val="6A8759"/>
                </a:solidFill>
                <a:highlight>
                  <a:srgbClr val="2B2B2B"/>
                </a:highlight>
              </a:rPr>
              <a:t>"utf-8"</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&lt;android.support.constraint.ConstraintLayout</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BABABA"/>
                </a:solidFill>
                <a:highlight>
                  <a:srgbClr val="2B2B2B"/>
                </a:highlight>
              </a:rPr>
              <a:t>xmlns:</a:t>
            </a:r>
            <a:r>
              <a:rPr lang="ko" sz="900">
                <a:solidFill>
                  <a:srgbClr val="9876AA"/>
                </a:solidFill>
                <a:highlight>
                  <a:srgbClr val="2B2B2B"/>
                </a:highlight>
              </a:rPr>
              <a:t>android</a:t>
            </a:r>
            <a:r>
              <a:rPr lang="ko" sz="900">
                <a:solidFill>
                  <a:srgbClr val="BABABA"/>
                </a:solidFill>
                <a:highlight>
                  <a:srgbClr val="2B2B2B"/>
                </a:highlight>
              </a:rPr>
              <a:t>=</a:t>
            </a:r>
            <a:r>
              <a:rPr lang="ko" sz="900">
                <a:solidFill>
                  <a:srgbClr val="6A8759"/>
                </a:solidFill>
                <a:highlight>
                  <a:srgbClr val="2B2B2B"/>
                </a:highlight>
              </a:rPr>
              <a:t>"http://schemas.android.com/apk/res/android"</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BABABA"/>
                </a:solidFill>
                <a:highlight>
                  <a:srgbClr val="2B2B2B"/>
                </a:highlight>
              </a:rPr>
              <a:t>xmlns:</a:t>
            </a:r>
            <a:r>
              <a:rPr lang="ko" sz="900">
                <a:solidFill>
                  <a:srgbClr val="9876AA"/>
                </a:solidFill>
                <a:highlight>
                  <a:srgbClr val="2B2B2B"/>
                </a:highlight>
              </a:rPr>
              <a:t>tools</a:t>
            </a:r>
            <a:r>
              <a:rPr lang="ko" sz="900">
                <a:solidFill>
                  <a:srgbClr val="BABABA"/>
                </a:solidFill>
                <a:highlight>
                  <a:srgbClr val="2B2B2B"/>
                </a:highlight>
              </a:rPr>
              <a:t>=</a:t>
            </a:r>
            <a:r>
              <a:rPr lang="ko" sz="900">
                <a:solidFill>
                  <a:srgbClr val="6A8759"/>
                </a:solidFill>
                <a:highlight>
                  <a:srgbClr val="2B2B2B"/>
                </a:highlight>
              </a:rPr>
              <a:t>"http://schemas.android.com/tools"</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BABABA"/>
                </a:solidFill>
                <a:highlight>
                  <a:srgbClr val="2B2B2B"/>
                </a:highlight>
              </a:rPr>
              <a:t>xmlns:</a:t>
            </a:r>
            <a:r>
              <a:rPr lang="ko" sz="900">
                <a:solidFill>
                  <a:srgbClr val="9876AA"/>
                </a:solidFill>
                <a:highlight>
                  <a:srgbClr val="2B2B2B"/>
                </a:highlight>
              </a:rPr>
              <a:t>app</a:t>
            </a:r>
            <a:r>
              <a:rPr lang="ko" sz="900">
                <a:solidFill>
                  <a:srgbClr val="BABABA"/>
                </a:solidFill>
                <a:highlight>
                  <a:srgbClr val="2B2B2B"/>
                </a:highlight>
              </a:rPr>
              <a:t>=</a:t>
            </a:r>
            <a:r>
              <a:rPr lang="ko" sz="900">
                <a:solidFill>
                  <a:srgbClr val="6A8759"/>
                </a:solidFill>
                <a:highlight>
                  <a:srgbClr val="2B2B2B"/>
                </a:highlight>
              </a:rPr>
              <a:t>"http://schemas.android.com/apk/res-auto"</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tools</a:t>
            </a:r>
            <a:r>
              <a:rPr lang="ko" sz="900">
                <a:solidFill>
                  <a:srgbClr val="BABABA"/>
                </a:solidFill>
                <a:highlight>
                  <a:srgbClr val="2B2B2B"/>
                </a:highlight>
              </a:rPr>
              <a:t>:context=</a:t>
            </a:r>
            <a:r>
              <a:rPr lang="ko" sz="900">
                <a:solidFill>
                  <a:srgbClr val="6A8759"/>
                </a:solidFill>
                <a:highlight>
                  <a:srgbClr val="2B2B2B"/>
                </a:highlight>
              </a:rPr>
              <a:t>".MainActivity"</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&lt;ListView</a:t>
            </a: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:background=</a:t>
            </a:r>
            <a:r>
              <a:rPr lang="ko" sz="900">
                <a:solidFill>
                  <a:srgbClr val="6A8759"/>
                </a:solidFill>
                <a:highlight>
                  <a:srgbClr val="2B2B2B"/>
                </a:highlight>
              </a:rPr>
              <a:t>"#252624"</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:id=</a:t>
            </a:r>
            <a:r>
              <a:rPr lang="ko" sz="900">
                <a:solidFill>
                  <a:srgbClr val="6A8759"/>
                </a:solidFill>
                <a:highlight>
                  <a:srgbClr val="2B2B2B"/>
                </a:highlight>
              </a:rPr>
              <a:t>"@+id/lstMain"</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:layout_width=</a:t>
            </a:r>
            <a:r>
              <a:rPr lang="ko" sz="900">
                <a:solidFill>
                  <a:srgbClr val="6A8759"/>
                </a:solidFill>
                <a:highlight>
                  <a:srgbClr val="2B2B2B"/>
                </a:highlight>
              </a:rPr>
              <a:t>"match_parent"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9876AA"/>
                </a:solidFill>
                <a:highlight>
                  <a:srgbClr val="2B2B2B"/>
                </a:highlight>
              </a:rPr>
              <a:t>android</a:t>
            </a:r>
            <a:r>
              <a:rPr lang="ko" sz="900">
                <a:solidFill>
                  <a:srgbClr val="BABABA"/>
                </a:solidFill>
                <a:highlight>
                  <a:srgbClr val="2B2B2B"/>
                </a:highlight>
              </a:rPr>
              <a:t>:layout_height=</a:t>
            </a:r>
            <a:r>
              <a:rPr lang="ko" sz="900">
                <a:solidFill>
                  <a:srgbClr val="6A8759"/>
                </a:solidFill>
                <a:highlight>
                  <a:srgbClr val="2B2B2B"/>
                </a:highlight>
              </a:rPr>
              <a:t>"match_parent"</a:t>
            </a:r>
            <a:r>
              <a:rPr lang="ko" sz="900">
                <a:solidFill>
                  <a:srgbClr val="E8BF6A"/>
                </a:solidFill>
                <a:highlight>
                  <a:srgbClr val="2B2B2B"/>
                </a:highlight>
              </a:rPr>
              <a:t>/&gt;</a:t>
            </a:r>
            <a:endParaRPr sz="900">
              <a:solidFill>
                <a:srgbClr val="E8BF6A"/>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a:p>
            <a:pPr marL="0" lvl="0" indent="0" algn="l" rtl="0">
              <a:spcBef>
                <a:spcPts val="0"/>
              </a:spcBef>
              <a:spcAft>
                <a:spcPts val="0"/>
              </a:spcAft>
              <a:buNone/>
            </a:pPr>
            <a:r>
              <a:rPr lang="ko" sz="900">
                <a:solidFill>
                  <a:srgbClr val="E8BF6A"/>
                </a:solidFill>
                <a:highlight>
                  <a:srgbClr val="2B2B2B"/>
                </a:highlight>
              </a:rPr>
              <a:t>&lt;/android.support.constraint.ConstraintLayout&gt;</a:t>
            </a:r>
            <a:endParaRPr sz="900">
              <a:solidFill>
                <a:srgbClr val="E8BF6A"/>
              </a:solidFill>
              <a:highlight>
                <a:srgbClr val="2B2B2B"/>
              </a:highlight>
            </a:endParaRPr>
          </a:p>
          <a:p>
            <a:pPr marL="0" lvl="0" indent="0" algn="l" rtl="0">
              <a:spcBef>
                <a:spcPts val="0"/>
              </a:spcBef>
              <a:spcAft>
                <a:spcPts val="0"/>
              </a:spcAft>
              <a:buNone/>
            </a:pPr>
            <a:endParaRPr sz="900">
              <a:solidFill>
                <a:srgbClr val="E8BF6A"/>
              </a:solidFill>
              <a:highlight>
                <a:srgbClr val="2B2B2B"/>
              </a:highlight>
            </a:endParaRPr>
          </a:p>
        </p:txBody>
      </p:sp>
      <p:pic>
        <p:nvPicPr>
          <p:cNvPr id="1056" name="Google Shape;1056;p114"/>
          <p:cNvPicPr preferRelativeResize="0"/>
          <p:nvPr/>
        </p:nvPicPr>
        <p:blipFill>
          <a:blip r:embed="rId3">
            <a:alphaModFix/>
          </a:blip>
          <a:stretch>
            <a:fillRect/>
          </a:stretch>
        </p:blipFill>
        <p:spPr>
          <a:xfrm>
            <a:off x="1030713" y="4168763"/>
            <a:ext cx="4505325" cy="4010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4"/>
          <p:cNvSpPr txBox="1">
            <a:spLocks noGrp="1"/>
          </p:cNvSpPr>
          <p:nvPr>
            <p:ph type="title"/>
          </p:nvPr>
        </p:nvSpPr>
        <p:spPr>
          <a:xfrm>
            <a:off x="589575" y="166226"/>
            <a:ext cx="64608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수학 게임 앱 만들기</a:t>
            </a:r>
            <a:endParaRPr/>
          </a:p>
        </p:txBody>
      </p:sp>
      <p:sp>
        <p:nvSpPr>
          <p:cNvPr id="176" name="Google Shape;176;p3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9</a:t>
            </a:fld>
            <a:endParaRPr sz="2400"/>
          </a:p>
        </p:txBody>
      </p:sp>
      <p:sp>
        <p:nvSpPr>
          <p:cNvPr id="177" name="Google Shape;177;p34"/>
          <p:cNvSpPr txBox="1">
            <a:spLocks noGrp="1"/>
          </p:cNvSpPr>
          <p:nvPr>
            <p:ph type="body" idx="1"/>
          </p:nvPr>
        </p:nvSpPr>
        <p:spPr>
          <a:xfrm>
            <a:off x="549600" y="911600"/>
            <a:ext cx="6460800" cy="87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코드 작성하기</a:t>
            </a:r>
            <a:endParaRPr/>
          </a:p>
          <a:p>
            <a:pPr marL="914400" lvl="1" indent="-317500" algn="l" rtl="0">
              <a:spcBef>
                <a:spcPts val="0"/>
              </a:spcBef>
              <a:spcAft>
                <a:spcPts val="0"/>
              </a:spcAft>
              <a:buSzPts val="1400"/>
              <a:buChar char="○"/>
            </a:pPr>
            <a:r>
              <a:rPr lang="ko"/>
              <a:t>사과를 스크린에 표시하고 움직이기 </a:t>
            </a:r>
            <a:endParaRPr/>
          </a:p>
          <a:p>
            <a:pPr marL="1371600" lvl="0" indent="0" algn="l" rtl="0">
              <a:spcBef>
                <a:spcPts val="1600"/>
              </a:spcBef>
              <a:spcAft>
                <a:spcPts val="0"/>
              </a:spcAft>
              <a:buNone/>
            </a:pPr>
            <a:r>
              <a:rPr lang="ko"/>
              <a:t> </a:t>
            </a:r>
            <a:endParaRPr/>
          </a:p>
          <a:p>
            <a:pPr marL="1371600" lvl="0" indent="0" algn="l" rtl="0">
              <a:spcBef>
                <a:spcPts val="1600"/>
              </a:spcBef>
              <a:spcAft>
                <a:spcPts val="0"/>
              </a:spcAft>
              <a:buNone/>
            </a:pPr>
            <a:r>
              <a:rPr lang="ko"/>
              <a:t> </a:t>
            </a:r>
            <a:endParaRPr/>
          </a:p>
          <a:p>
            <a:pPr marL="1371600" lvl="0" indent="0" algn="l" rtl="0">
              <a:spcBef>
                <a:spcPts val="1600"/>
              </a:spcBef>
              <a:spcAft>
                <a:spcPts val="0"/>
              </a:spcAft>
              <a:buNone/>
            </a:pPr>
            <a:r>
              <a:rPr lang="ko"/>
              <a:t> </a:t>
            </a:r>
            <a:endParaRPr/>
          </a:p>
          <a:p>
            <a:pPr marL="1371600" lvl="2" indent="-317500" algn="l" rtl="0">
              <a:spcBef>
                <a:spcPts val="1600"/>
              </a:spcBef>
              <a:spcAft>
                <a:spcPts val="0"/>
              </a:spcAft>
              <a:buSzPts val="1400"/>
              <a:buChar char="■"/>
            </a:pPr>
            <a:r>
              <a:rPr lang="ko"/>
              <a:t>사과를 움직이는 함수를 작성합니다.</a:t>
            </a:r>
            <a:endParaRPr/>
          </a:p>
          <a:p>
            <a:pPr marL="1371600" lvl="2" indent="-317500" algn="l" rtl="0">
              <a:spcBef>
                <a:spcPts val="0"/>
              </a:spcBef>
              <a:spcAft>
                <a:spcPts val="0"/>
              </a:spcAft>
              <a:buSzPts val="1400"/>
              <a:buChar char="■"/>
            </a:pPr>
            <a:r>
              <a:rPr lang="ko"/>
              <a:t>apple 배열에 들어있는 Apple 객체 각각에 대해서 Apple 클래스에 정의한 move함수를 호출합니다.</a:t>
            </a:r>
            <a:endParaRPr/>
          </a:p>
          <a:p>
            <a:pPr marL="1371600" lvl="2" indent="-317500" algn="l" rtl="0">
              <a:spcBef>
                <a:spcPts val="0"/>
              </a:spcBef>
              <a:spcAft>
                <a:spcPts val="0"/>
              </a:spcAft>
              <a:buSzPts val="1400"/>
              <a:buChar char="■"/>
            </a:pPr>
            <a:r>
              <a:rPr lang="ko"/>
              <a:t>answerApple은 객체 하나만 있으므로, for문 대신 move 함수만 호출합니다.</a:t>
            </a:r>
            <a:endParaRPr/>
          </a:p>
          <a:p>
            <a:pPr marL="1371600" lvl="0" indent="0" algn="l" rtl="0">
              <a:spcBef>
                <a:spcPts val="1600"/>
              </a:spcBef>
              <a:spcAft>
                <a:spcPts val="0"/>
              </a:spcAft>
              <a:buNone/>
            </a:pPr>
            <a:r>
              <a:rPr lang="ko"/>
              <a:t> </a:t>
            </a:r>
            <a:endParaRPr/>
          </a:p>
          <a:p>
            <a:pPr marL="1371600" lvl="0" indent="0" algn="l" rtl="0">
              <a:spcBef>
                <a:spcPts val="1600"/>
              </a:spcBef>
              <a:spcAft>
                <a:spcPts val="0"/>
              </a:spcAft>
              <a:buNone/>
            </a:pPr>
            <a:endParaRPr/>
          </a:p>
          <a:p>
            <a:pPr marL="1371600" lvl="0" indent="0" algn="l" rtl="0">
              <a:spcBef>
                <a:spcPts val="1600"/>
              </a:spcBef>
              <a:spcAft>
                <a:spcPts val="0"/>
              </a:spcAft>
              <a:buNone/>
            </a:pPr>
            <a:endParaRPr/>
          </a:p>
          <a:p>
            <a:pPr marL="1371600" lvl="0" indent="0" algn="l" rtl="0">
              <a:spcBef>
                <a:spcPts val="1600"/>
              </a:spcBef>
              <a:spcAft>
                <a:spcPts val="0"/>
              </a:spcAft>
              <a:buNone/>
            </a:pPr>
            <a:endParaRPr/>
          </a:p>
          <a:p>
            <a:pPr marL="1371600" lvl="0" indent="0" algn="l" rtl="0">
              <a:spcBef>
                <a:spcPts val="1600"/>
              </a:spcBef>
              <a:spcAft>
                <a:spcPts val="0"/>
              </a:spcAft>
              <a:buNone/>
            </a:pPr>
            <a:r>
              <a:rPr lang="ko"/>
              <a:t> </a:t>
            </a:r>
            <a:endParaRPr/>
          </a:p>
          <a:p>
            <a:pPr marL="1371600" lvl="0" indent="0" algn="l" rtl="0">
              <a:spcBef>
                <a:spcPts val="1600"/>
              </a:spcBef>
              <a:spcAft>
                <a:spcPts val="0"/>
              </a:spcAft>
              <a:buNone/>
            </a:pPr>
            <a:endParaRPr/>
          </a:p>
          <a:p>
            <a:pPr marL="1371600" lvl="0" indent="0" algn="l" rtl="0">
              <a:spcBef>
                <a:spcPts val="1600"/>
              </a:spcBef>
              <a:spcAft>
                <a:spcPts val="0"/>
              </a:spcAft>
              <a:buNone/>
            </a:pPr>
            <a:endParaRPr/>
          </a:p>
          <a:p>
            <a:pPr marL="1371600" lvl="0" indent="0" algn="l" rtl="0">
              <a:spcBef>
                <a:spcPts val="1600"/>
              </a:spcBef>
              <a:spcAft>
                <a:spcPts val="0"/>
              </a:spcAft>
              <a:buNone/>
            </a:pPr>
            <a:endParaRPr/>
          </a:p>
          <a:p>
            <a:pPr marL="1371600" lvl="0" indent="0" algn="l" rtl="0">
              <a:spcBef>
                <a:spcPts val="1600"/>
              </a:spcBef>
              <a:spcAft>
                <a:spcPts val="0"/>
              </a:spcAft>
              <a:buNone/>
            </a:pPr>
            <a:r>
              <a:rPr lang="ko"/>
              <a:t> </a:t>
            </a:r>
            <a:endParaRPr/>
          </a:p>
          <a:p>
            <a:pPr marL="1371600" lvl="0" indent="0" algn="l" rtl="0">
              <a:spcBef>
                <a:spcPts val="1600"/>
              </a:spcBef>
              <a:spcAft>
                <a:spcPts val="0"/>
              </a:spcAft>
              <a:buNone/>
            </a:pPr>
            <a:r>
              <a:rPr lang="ko"/>
              <a:t> </a:t>
            </a:r>
            <a:endParaRPr/>
          </a:p>
          <a:p>
            <a:pPr marL="1371600" lvl="0" indent="0" algn="l" rtl="0">
              <a:spcBef>
                <a:spcPts val="1600"/>
              </a:spcBef>
              <a:spcAft>
                <a:spcPts val="0"/>
              </a:spcAft>
              <a:buNone/>
            </a:pPr>
            <a:r>
              <a:rPr lang="ko"/>
              <a:t> </a:t>
            </a:r>
            <a:endParaRPr/>
          </a:p>
          <a:p>
            <a:pPr marL="1371600" lvl="0" indent="0" algn="l" rtl="0">
              <a:spcBef>
                <a:spcPts val="1600"/>
              </a:spcBef>
              <a:spcAft>
                <a:spcPts val="0"/>
              </a:spcAft>
              <a:buNone/>
            </a:pPr>
            <a:r>
              <a:rPr lang="ko"/>
              <a:t> </a:t>
            </a:r>
            <a:endParaRPr/>
          </a:p>
          <a:p>
            <a:pPr marL="1371600" lvl="2" indent="-317500" algn="l" rtl="0">
              <a:spcBef>
                <a:spcPts val="1600"/>
              </a:spcBef>
              <a:spcAft>
                <a:spcPts val="0"/>
              </a:spcAft>
              <a:buSzPts val="1400"/>
              <a:buChar char="■"/>
            </a:pPr>
            <a:r>
              <a:rPr lang="ko"/>
              <a:t>onDraw에서 만들었던 사과를 그립니다.</a:t>
            </a:r>
            <a:endParaRPr/>
          </a:p>
          <a:p>
            <a:pPr marL="1371600" lvl="2" indent="-317500" algn="l" rtl="0">
              <a:spcBef>
                <a:spcPts val="0"/>
              </a:spcBef>
              <a:spcAft>
                <a:spcPts val="0"/>
              </a:spcAft>
              <a:buSzPts val="1400"/>
              <a:buChar char="■"/>
            </a:pPr>
            <a:r>
              <a:rPr lang="ko"/>
              <a:t>사과의 위치에 숫자를 그리면 같이 이동하게 됩니다.</a:t>
            </a:r>
            <a:endParaRPr/>
          </a:p>
          <a:p>
            <a:pPr marL="1371600" lvl="2" indent="-317500" algn="l" rtl="0">
              <a:spcBef>
                <a:spcPts val="0"/>
              </a:spcBef>
              <a:spcAft>
                <a:spcPts val="0"/>
              </a:spcAft>
              <a:buSzPts val="1400"/>
              <a:buChar char="■"/>
            </a:pPr>
            <a:r>
              <a:rPr lang="ko"/>
              <a:t>정답 사과가 화면을 벗어났을 경우를 처리해줍니다.</a:t>
            </a:r>
            <a:endParaRPr/>
          </a:p>
          <a:p>
            <a:pPr marL="1371600" lvl="2" indent="-317500" algn="l" rtl="0">
              <a:spcBef>
                <a:spcPts val="0"/>
              </a:spcBef>
              <a:spcAft>
                <a:spcPts val="0"/>
              </a:spcAft>
              <a:buSzPts val="1400"/>
              <a:buChar char="■"/>
            </a:pPr>
            <a:r>
              <a:rPr lang="ko"/>
              <a:t>마지막으로 사과를 움직이는 함수를 호출합니다.</a:t>
            </a:r>
            <a:endParaRPr/>
          </a:p>
        </p:txBody>
      </p:sp>
      <p:sp>
        <p:nvSpPr>
          <p:cNvPr id="178" name="Google Shape;178;p34"/>
          <p:cNvSpPr txBox="1"/>
          <p:nvPr/>
        </p:nvSpPr>
        <p:spPr>
          <a:xfrm>
            <a:off x="1452450" y="4940950"/>
            <a:ext cx="5108100" cy="5949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public override fun </a:t>
            </a:r>
            <a:r>
              <a:rPr lang="ko" sz="1200">
                <a:solidFill>
                  <a:srgbClr val="FFC66D"/>
                </a:solidFill>
                <a:highlight>
                  <a:srgbClr val="2B2B2B"/>
                </a:highlight>
              </a:rPr>
              <a:t>onDraw</a:t>
            </a:r>
            <a:r>
              <a:rPr lang="ko" sz="1200">
                <a:solidFill>
                  <a:srgbClr val="A9B7C6"/>
                </a:solidFill>
                <a:highlight>
                  <a:srgbClr val="2B2B2B"/>
                </a:highlight>
              </a:rPr>
              <a:t>(canvas: Canvas) {</a:t>
            </a:r>
            <a:endParaRPr sz="1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1200">
                <a:solidFill>
                  <a:srgbClr val="A9B7C6"/>
                </a:solidFill>
                <a:highlight>
                  <a:srgbClr val="2B2B2B"/>
                </a:highlight>
              </a:rPr>
              <a:t>	...</a:t>
            </a:r>
            <a:endParaRPr sz="1200">
              <a:solidFill>
                <a:srgbClr val="A9B7C6"/>
              </a:solidFill>
              <a:highlight>
                <a:srgbClr val="2B2B2B"/>
              </a:highlight>
            </a:endParaRPr>
          </a:p>
          <a:p>
            <a:pPr marL="457200" lvl="0" indent="0" algn="l" rtl="0">
              <a:spcBef>
                <a:spcPts val="0"/>
              </a:spcBef>
              <a:spcAft>
                <a:spcPts val="0"/>
              </a:spcAft>
              <a:buNone/>
            </a:pPr>
            <a:r>
              <a:rPr lang="ko" sz="1200">
                <a:solidFill>
                  <a:srgbClr val="808080"/>
                </a:solidFill>
                <a:highlight>
                  <a:srgbClr val="2B2B2B"/>
                </a:highlight>
              </a:rPr>
              <a:t>//오답 사과 그리기</a:t>
            </a:r>
            <a:endParaRPr sz="1200">
              <a:solidFill>
                <a:srgbClr val="808080"/>
              </a:solidFill>
              <a:highlight>
                <a:srgbClr val="2B2B2B"/>
              </a:highlight>
            </a:endParaRPr>
          </a:p>
          <a:p>
            <a:pPr marL="457200" lvl="0" indent="0" algn="l" rtl="0">
              <a:spcBef>
                <a:spcPts val="0"/>
              </a:spcBef>
              <a:spcAft>
                <a:spcPts val="0"/>
              </a:spcAft>
              <a:buNone/>
            </a:pPr>
            <a:r>
              <a:rPr lang="ko" sz="1200">
                <a:solidFill>
                  <a:srgbClr val="CC7832"/>
                </a:solidFill>
                <a:highlight>
                  <a:srgbClr val="2B2B2B"/>
                </a:highlight>
              </a:rPr>
              <a:t>for </a:t>
            </a:r>
            <a:r>
              <a:rPr lang="ko" sz="1200">
                <a:solidFill>
                  <a:srgbClr val="A9B7C6"/>
                </a:solidFill>
                <a:highlight>
                  <a:srgbClr val="2B2B2B"/>
                </a:highlight>
              </a:rPr>
              <a:t>(tmp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endParaRPr sz="1200">
              <a:solidFill>
                <a:srgbClr val="A9B7C6"/>
              </a:solidFill>
              <a:highlight>
                <a:srgbClr val="2B2B2B"/>
              </a:highlight>
            </a:endParaRPr>
          </a:p>
          <a:p>
            <a:pPr marL="457200" lvl="0" indent="0" algn="l" rtl="0">
              <a:spcBef>
                <a:spcPts val="0"/>
              </a:spcBef>
              <a:spcAft>
                <a:spcPts val="0"/>
              </a:spcAft>
              <a:buNone/>
            </a:pPr>
            <a:r>
              <a:rPr lang="ko" sz="1200">
                <a:solidFill>
                  <a:srgbClr val="A9B7C6"/>
                </a:solidFill>
                <a:highlight>
                  <a:srgbClr val="2B2B2B"/>
                </a:highlight>
              </a:rPr>
              <a:t>   canvas.drawBitmap(</a:t>
            </a:r>
            <a:r>
              <a:rPr lang="ko" sz="1200">
                <a:solidFill>
                  <a:srgbClr val="9876AA"/>
                </a:solidFill>
                <a:highlight>
                  <a:srgbClr val="2B2B2B"/>
                </a:highlight>
              </a:rPr>
              <a:t>appleImg</a:t>
            </a:r>
            <a:r>
              <a:rPr lang="ko" sz="1200">
                <a:solidFill>
                  <a:srgbClr val="CC7832"/>
                </a:solidFill>
                <a:highlight>
                  <a:srgbClr val="2B2B2B"/>
                </a:highlight>
              </a:rPr>
              <a:t>, </a:t>
            </a:r>
            <a:r>
              <a:rPr lang="ko" sz="1200">
                <a:solidFill>
                  <a:srgbClr val="A9B7C6"/>
                </a:solidFill>
                <a:highlight>
                  <a:srgbClr val="2B2B2B"/>
                </a:highlight>
              </a:rPr>
              <a:t>tmp.</a:t>
            </a:r>
            <a:r>
              <a:rPr lang="ko" sz="1200">
                <a:solidFill>
                  <a:srgbClr val="9876AA"/>
                </a:solidFill>
                <a:highlight>
                  <a:srgbClr val="2B2B2B"/>
                </a:highlight>
              </a:rPr>
              <a:t>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A9B7C6"/>
                </a:solidFill>
                <a:highlight>
                  <a:srgbClr val="2B2B2B"/>
                </a:highlight>
              </a:rPr>
              <a:t>tmp.</a:t>
            </a:r>
            <a:r>
              <a:rPr lang="ko" sz="1200">
                <a:solidFill>
                  <a:srgbClr val="9876AA"/>
                </a:solidFill>
                <a:highlight>
                  <a:srgbClr val="2B2B2B"/>
                </a:highlight>
              </a:rPr>
              <a:t>y</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p1</a:t>
            </a:r>
            <a:r>
              <a:rPr lang="ko" sz="1200">
                <a:solidFill>
                  <a:srgbClr val="A9B7C6"/>
                </a:solidFill>
                <a:highlight>
                  <a:srgbClr val="2B2B2B"/>
                </a:highlight>
              </a:rPr>
              <a:t>)</a:t>
            </a:r>
            <a:endParaRPr sz="1200">
              <a:solidFill>
                <a:srgbClr val="A9B7C6"/>
              </a:solidFill>
              <a:highlight>
                <a:srgbClr val="2B2B2B"/>
              </a:highlight>
            </a:endParaRPr>
          </a:p>
          <a:p>
            <a:pPr marL="457200" lvl="0" indent="0" algn="l" rtl="0">
              <a:spcBef>
                <a:spcPts val="0"/>
              </a:spcBef>
              <a:spcAft>
                <a:spcPts val="0"/>
              </a:spcAft>
              <a:buNone/>
            </a:pPr>
            <a:r>
              <a:rPr lang="ko" sz="1200">
                <a:solidFill>
                  <a:srgbClr val="808080"/>
                </a:solidFill>
                <a:highlight>
                  <a:srgbClr val="2B2B2B"/>
                </a:highlight>
              </a:rPr>
              <a:t>//오답 숫자 그리기</a:t>
            </a:r>
            <a:endParaRPr sz="1200">
              <a:solidFill>
                <a:srgbClr val="808080"/>
              </a:solidFill>
              <a:highlight>
                <a:srgbClr val="2B2B2B"/>
              </a:highlight>
            </a:endParaRPr>
          </a:p>
          <a:p>
            <a:pPr marL="457200" lvl="0" indent="0" algn="l" rtl="0">
              <a:spcBef>
                <a:spcPts val="0"/>
              </a:spcBef>
              <a:spcAft>
                <a:spcPts val="0"/>
              </a:spcAft>
              <a:buNone/>
            </a:pP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r>
              <a:rPr lang="ko" sz="1200" i="1">
                <a:solidFill>
                  <a:srgbClr val="9876AA"/>
                </a:solidFill>
                <a:highlight>
                  <a:srgbClr val="2B2B2B"/>
                </a:highlight>
              </a:rPr>
              <a:t>indices</a:t>
            </a:r>
            <a:r>
              <a:rPr lang="ko" sz="1200">
                <a:solidFill>
                  <a:srgbClr val="A9B7C6"/>
                </a:solidFill>
                <a:highlight>
                  <a:srgbClr val="2B2B2B"/>
                </a:highlight>
              </a:rPr>
              <a:t>.</a:t>
            </a:r>
            <a:r>
              <a:rPr lang="ko" sz="1200" i="1">
                <a:solidFill>
                  <a:srgbClr val="FFC66D"/>
                </a:solidFill>
                <a:highlight>
                  <a:srgbClr val="2B2B2B"/>
                </a:highlight>
              </a:rPr>
              <a:t>reversed</a:t>
            </a:r>
            <a:r>
              <a:rPr lang="ko" sz="1200">
                <a:solidFill>
                  <a:srgbClr val="A9B7C6"/>
                </a:solidFill>
                <a:highlight>
                  <a:srgbClr val="2B2B2B"/>
                </a:highlight>
              </a:rPr>
              <a:t>())</a:t>
            </a:r>
            <a:endParaRPr sz="1200">
              <a:solidFill>
                <a:srgbClr val="A9B7C6"/>
              </a:solidFill>
              <a:highlight>
                <a:srgbClr val="2B2B2B"/>
              </a:highlight>
            </a:endParaRPr>
          </a:p>
          <a:p>
            <a:pPr marL="457200" lvl="0" indent="0" algn="l" rtl="0">
              <a:spcBef>
                <a:spcPts val="0"/>
              </a:spcBef>
              <a:spcAft>
                <a:spcPts val="0"/>
              </a:spcAft>
              <a:buNone/>
            </a:pPr>
            <a:r>
              <a:rPr lang="ko" sz="1200">
                <a:solidFill>
                  <a:srgbClr val="A9B7C6"/>
                </a:solidFill>
                <a:highlight>
                  <a:srgbClr val="2B2B2B"/>
                </a:highlight>
              </a:rPr>
              <a:t>   canvas.drawText(</a:t>
            </a:r>
            <a:endParaRPr sz="1200">
              <a:solidFill>
                <a:srgbClr val="A9B7C6"/>
              </a:solidFill>
              <a:highlight>
                <a:srgbClr val="2B2B2B"/>
              </a:highlight>
            </a:endParaRPr>
          </a:p>
          <a:p>
            <a:pPr marL="457200" lvl="0" indent="0" algn="l" rtl="0">
              <a:spcBef>
                <a:spcPts val="0"/>
              </a:spcBef>
              <a:spcAft>
                <a:spcPts val="0"/>
              </a:spcAft>
              <a:buNone/>
            </a:pPr>
            <a:r>
              <a:rPr lang="ko" sz="1200">
                <a:solidFill>
                  <a:srgbClr val="A9B7C6"/>
                </a:solidFill>
                <a:highlight>
                  <a:srgbClr val="2B2B2B"/>
                </a:highlight>
              </a:rPr>
              <a:t>       Integer.toString(</a:t>
            </a:r>
            <a:r>
              <a:rPr lang="ko" sz="1200">
                <a:solidFill>
                  <a:srgbClr val="9876AA"/>
                </a:solidFill>
                <a:highlight>
                  <a:srgbClr val="2B2B2B"/>
                </a:highlight>
              </a:rPr>
              <a:t>wrongNumber</a:t>
            </a:r>
            <a:r>
              <a:rPr lang="ko" sz="1200">
                <a:solidFill>
                  <a:srgbClr val="A9B7C6"/>
                </a:solidFill>
                <a:highlight>
                  <a:srgbClr val="2B2B2B"/>
                </a:highlight>
              </a:rPr>
              <a:t>[i])</a:t>
            </a:r>
            <a:r>
              <a:rPr lang="ko" sz="1200">
                <a:solidFill>
                  <a:srgbClr val="CC7832"/>
                </a:solidFill>
                <a:highlight>
                  <a:srgbClr val="2B2B2B"/>
                </a:highlight>
              </a:rPr>
              <a:t>,</a:t>
            </a:r>
            <a:endParaRPr sz="1200">
              <a:solidFill>
                <a:srgbClr val="CC7832"/>
              </a:solidFill>
              <a:highlight>
                <a:srgbClr val="2B2B2B"/>
              </a:highlight>
            </a:endParaRPr>
          </a:p>
          <a:p>
            <a:pPr marL="45720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x</a:t>
            </a:r>
            <a:r>
              <a:rPr lang="ko" sz="1200">
                <a:solidFill>
                  <a:srgbClr val="A9B7C6"/>
                </a:solidFill>
                <a:highlight>
                  <a:srgbClr val="2B2B2B"/>
                </a:highlight>
              </a:rPr>
              <a:t>.toFloat() +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6</a:t>
            </a:r>
            <a:r>
              <a:rPr lang="ko" sz="1200">
                <a:solidFill>
                  <a:srgbClr val="CC7832"/>
                </a:solidFill>
                <a:highlight>
                  <a:srgbClr val="2B2B2B"/>
                </a:highlight>
              </a:rPr>
              <a:t>,</a:t>
            </a:r>
            <a:endParaRPr sz="1200">
              <a:solidFill>
                <a:srgbClr val="CC7832"/>
              </a:solidFill>
              <a:highlight>
                <a:srgbClr val="2B2B2B"/>
              </a:highlight>
            </a:endParaRPr>
          </a:p>
          <a:p>
            <a:pPr marL="45720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a:t>
            </a:r>
            <a:r>
              <a:rPr lang="ko" sz="1200">
                <a:solidFill>
                  <a:srgbClr val="A9B7C6"/>
                </a:solidFill>
                <a:highlight>
                  <a:srgbClr val="2B2B2B"/>
                </a:highlight>
              </a:rPr>
              <a:t>.toFloat() +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CC7832"/>
                </a:solidFill>
                <a:highlight>
                  <a:srgbClr val="2B2B2B"/>
                </a:highlight>
              </a:rPr>
              <a:t>,</a:t>
            </a:r>
            <a:endParaRPr sz="1200">
              <a:solidFill>
                <a:srgbClr val="CC7832"/>
              </a:solidFill>
              <a:highlight>
                <a:srgbClr val="2B2B2B"/>
              </a:highlight>
            </a:endParaRPr>
          </a:p>
          <a:p>
            <a:pPr marL="45720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p1</a:t>
            </a:r>
            <a:endParaRPr sz="1200">
              <a:solidFill>
                <a:srgbClr val="9876AA"/>
              </a:solidFill>
              <a:highlight>
                <a:srgbClr val="2B2B2B"/>
              </a:highlight>
            </a:endParaRPr>
          </a:p>
          <a:p>
            <a:pPr marL="45720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457200" lvl="0" indent="0" algn="l" rtl="0">
              <a:spcBef>
                <a:spcPts val="0"/>
              </a:spcBef>
              <a:spcAft>
                <a:spcPts val="0"/>
              </a:spcAft>
              <a:buNone/>
            </a:pPr>
            <a:endParaRPr sz="1200">
              <a:solidFill>
                <a:srgbClr val="A9B7C6"/>
              </a:solidFill>
              <a:highlight>
                <a:srgbClr val="2B2B2B"/>
              </a:highlight>
            </a:endParaRPr>
          </a:p>
          <a:p>
            <a:pPr marL="457200" lvl="0" indent="0" algn="l" rtl="0">
              <a:spcBef>
                <a:spcPts val="0"/>
              </a:spcBef>
              <a:spcAft>
                <a:spcPts val="0"/>
              </a:spcAft>
              <a:buNone/>
            </a:pPr>
            <a:r>
              <a:rPr lang="ko" sz="1200">
                <a:solidFill>
                  <a:srgbClr val="808080"/>
                </a:solidFill>
                <a:highlight>
                  <a:srgbClr val="2B2B2B"/>
                </a:highlight>
              </a:rPr>
              <a:t>//정답 사과 및 정답 숫자 그리기</a:t>
            </a:r>
            <a:endParaRPr sz="1200">
              <a:solidFill>
                <a:srgbClr val="808080"/>
              </a:solidFill>
              <a:highlight>
                <a:srgbClr val="2B2B2B"/>
              </a:highlight>
            </a:endParaRPr>
          </a:p>
          <a:p>
            <a:pPr marL="457200" lvl="0" indent="0" algn="l" rtl="0">
              <a:spcBef>
                <a:spcPts val="0"/>
              </a:spcBef>
              <a:spcAft>
                <a:spcPts val="0"/>
              </a:spcAft>
              <a:buNone/>
            </a:pPr>
            <a:r>
              <a:rPr lang="ko" sz="1200">
                <a:solidFill>
                  <a:srgbClr val="A9B7C6"/>
                </a:solidFill>
                <a:highlight>
                  <a:srgbClr val="2B2B2B"/>
                </a:highlight>
              </a:rPr>
              <a:t>canvas.drawBitmap(</a:t>
            </a:r>
            <a:r>
              <a:rPr lang="ko" sz="1200">
                <a:solidFill>
                  <a:srgbClr val="9876AA"/>
                </a:solidFill>
                <a:highlight>
                  <a:srgbClr val="2B2B2B"/>
                </a:highlight>
              </a:rPr>
              <a:t>appleImg</a:t>
            </a:r>
            <a:r>
              <a:rPr lang="ko" sz="1200">
                <a:solidFill>
                  <a:srgbClr val="CC7832"/>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a:t>
            </a:r>
            <a:r>
              <a:rPr lang="ko" sz="1200">
                <a:solidFill>
                  <a:srgbClr val="A9B7C6"/>
                </a:solidFill>
                <a:highlight>
                  <a:srgbClr val="2B2B2B"/>
                </a:highlight>
              </a:rPr>
              <a:t>.toFloat()</a:t>
            </a:r>
            <a:r>
              <a:rPr lang="ko" sz="1200">
                <a:solidFill>
                  <a:srgbClr val="CC7832"/>
                </a:solidFill>
                <a:highlight>
                  <a:srgbClr val="2B2B2B"/>
                </a:highlight>
              </a:rPr>
              <a:t>, </a:t>
            </a:r>
            <a:r>
              <a:rPr lang="ko" sz="1200">
                <a:solidFill>
                  <a:srgbClr val="9876AA"/>
                </a:solidFill>
                <a:highlight>
                  <a:srgbClr val="2B2B2B"/>
                </a:highlight>
              </a:rPr>
              <a:t>p1</a:t>
            </a:r>
            <a:r>
              <a:rPr lang="ko" sz="1200">
                <a:solidFill>
                  <a:srgbClr val="A9B7C6"/>
                </a:solidFill>
                <a:highlight>
                  <a:srgbClr val="2B2B2B"/>
                </a:highlight>
              </a:rPr>
              <a:t>)</a:t>
            </a:r>
            <a:endParaRPr sz="1200">
              <a:solidFill>
                <a:srgbClr val="A9B7C6"/>
              </a:solidFill>
              <a:highlight>
                <a:srgbClr val="2B2B2B"/>
              </a:highlight>
            </a:endParaRPr>
          </a:p>
          <a:p>
            <a:pPr marL="457200" lvl="0" indent="0" algn="l" rtl="0">
              <a:spcBef>
                <a:spcPts val="0"/>
              </a:spcBef>
              <a:spcAft>
                <a:spcPts val="0"/>
              </a:spcAft>
              <a:buNone/>
            </a:pPr>
            <a:r>
              <a:rPr lang="ko" sz="1200">
                <a:solidFill>
                  <a:srgbClr val="A9B7C6"/>
                </a:solidFill>
                <a:highlight>
                  <a:srgbClr val="2B2B2B"/>
                </a:highlight>
              </a:rPr>
              <a:t>canvas.drawText(</a:t>
            </a:r>
            <a:endParaRPr sz="1200">
              <a:solidFill>
                <a:srgbClr val="A9B7C6"/>
              </a:solidFill>
              <a:highlight>
                <a:srgbClr val="2B2B2B"/>
              </a:highlight>
            </a:endParaRPr>
          </a:p>
          <a:p>
            <a:pPr marL="457200" lvl="0" indent="0" algn="l" rtl="0">
              <a:spcBef>
                <a:spcPts val="0"/>
              </a:spcBef>
              <a:spcAft>
                <a:spcPts val="0"/>
              </a:spcAft>
              <a:buNone/>
            </a:pPr>
            <a:r>
              <a:rPr lang="ko" sz="1200">
                <a:solidFill>
                  <a:srgbClr val="A9B7C6"/>
                </a:solidFill>
                <a:highlight>
                  <a:srgbClr val="2B2B2B"/>
                </a:highlight>
              </a:rPr>
              <a:t>   Integer.toString(</a:t>
            </a:r>
            <a:r>
              <a:rPr lang="ko" sz="1200">
                <a:solidFill>
                  <a:srgbClr val="9876AA"/>
                </a:solidFill>
                <a:highlight>
                  <a:srgbClr val="2B2B2B"/>
                </a:highlight>
              </a:rPr>
              <a:t>answer</a:t>
            </a:r>
            <a:r>
              <a:rPr lang="ko" sz="1200">
                <a:solidFill>
                  <a:srgbClr val="A9B7C6"/>
                </a:solidFill>
                <a:highlight>
                  <a:srgbClr val="2B2B2B"/>
                </a:highlight>
              </a:rPr>
              <a:t>)</a:t>
            </a:r>
            <a:r>
              <a:rPr lang="ko" sz="1200">
                <a:solidFill>
                  <a:srgbClr val="CC7832"/>
                </a:solidFill>
                <a:highlight>
                  <a:srgbClr val="2B2B2B"/>
                </a:highlight>
              </a:rPr>
              <a:t>,</a:t>
            </a:r>
            <a:endParaRPr sz="1200">
              <a:solidFill>
                <a:srgbClr val="CC7832"/>
              </a:solidFill>
              <a:highlight>
                <a:srgbClr val="2B2B2B"/>
              </a:highlight>
            </a:endParaRPr>
          </a:p>
          <a:p>
            <a:pPr marL="45720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x</a:t>
            </a:r>
            <a:r>
              <a:rPr lang="ko" sz="1200">
                <a:solidFill>
                  <a:srgbClr val="A9B7C6"/>
                </a:solidFill>
                <a:highlight>
                  <a:srgbClr val="2B2B2B"/>
                </a:highlight>
              </a:rPr>
              <a:t>.toFloat() +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6</a:t>
            </a:r>
            <a:r>
              <a:rPr lang="ko" sz="1200">
                <a:solidFill>
                  <a:srgbClr val="CC7832"/>
                </a:solidFill>
                <a:highlight>
                  <a:srgbClr val="2B2B2B"/>
                </a:highlight>
              </a:rPr>
              <a:t>,</a:t>
            </a:r>
            <a:endParaRPr sz="1200">
              <a:solidFill>
                <a:srgbClr val="CC7832"/>
              </a:solidFill>
              <a:highlight>
                <a:srgbClr val="2B2B2B"/>
              </a:highlight>
            </a:endParaRPr>
          </a:p>
          <a:p>
            <a:pPr marL="45720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a:t>
            </a:r>
            <a:r>
              <a:rPr lang="ko" sz="1200">
                <a:solidFill>
                  <a:srgbClr val="A9B7C6"/>
                </a:solidFill>
                <a:highlight>
                  <a:srgbClr val="2B2B2B"/>
                </a:highlight>
              </a:rPr>
              <a:t>.toFloat() + </a:t>
            </a:r>
            <a:r>
              <a:rPr lang="ko" sz="1200">
                <a:solidFill>
                  <a:srgbClr val="9876AA"/>
                </a:solidFill>
                <a:highlight>
                  <a:srgbClr val="2B2B2B"/>
                </a:highlight>
              </a:rPr>
              <a:t>appleSize </a:t>
            </a:r>
            <a:r>
              <a:rPr lang="ko" sz="1200">
                <a:solidFill>
                  <a:srgbClr val="A9B7C6"/>
                </a:solidFill>
                <a:highlight>
                  <a:srgbClr val="2B2B2B"/>
                </a:highlight>
              </a:rPr>
              <a:t>* </a:t>
            </a:r>
            <a:r>
              <a:rPr lang="ko" sz="1200">
                <a:solidFill>
                  <a:srgbClr val="6897BB"/>
                </a:solidFill>
                <a:highlight>
                  <a:srgbClr val="2B2B2B"/>
                </a:highlight>
              </a:rPr>
              <a:t>2 </a:t>
            </a:r>
            <a:r>
              <a:rPr lang="ko" sz="1200">
                <a:solidFill>
                  <a:srgbClr val="A9B7C6"/>
                </a:solidFill>
                <a:highlight>
                  <a:srgbClr val="2B2B2B"/>
                </a:highlight>
              </a:rPr>
              <a:t>/ </a:t>
            </a:r>
            <a:r>
              <a:rPr lang="ko" sz="1200">
                <a:solidFill>
                  <a:srgbClr val="6897BB"/>
                </a:solidFill>
                <a:highlight>
                  <a:srgbClr val="2B2B2B"/>
                </a:highlight>
              </a:rPr>
              <a:t>3</a:t>
            </a:r>
            <a:r>
              <a:rPr lang="ko" sz="1200">
                <a:solidFill>
                  <a:srgbClr val="CC7832"/>
                </a:solidFill>
                <a:highlight>
                  <a:srgbClr val="2B2B2B"/>
                </a:highlight>
              </a:rPr>
              <a:t>,</a:t>
            </a:r>
            <a:endParaRPr sz="1200">
              <a:solidFill>
                <a:srgbClr val="CC7832"/>
              </a:solidFill>
              <a:highlight>
                <a:srgbClr val="2B2B2B"/>
              </a:highlight>
            </a:endParaRPr>
          </a:p>
          <a:p>
            <a:pPr marL="457200" lvl="0" indent="0" algn="l" rtl="0">
              <a:spcBef>
                <a:spcPts val="0"/>
              </a:spcBef>
              <a:spcAft>
                <a:spcPts val="0"/>
              </a:spcAft>
              <a:buNone/>
            </a:pPr>
            <a:r>
              <a:rPr lang="ko" sz="1200">
                <a:solidFill>
                  <a:srgbClr val="CC7832"/>
                </a:solidFill>
                <a:highlight>
                  <a:srgbClr val="2B2B2B"/>
                </a:highlight>
              </a:rPr>
              <a:t>   </a:t>
            </a:r>
            <a:r>
              <a:rPr lang="ko" sz="1200">
                <a:solidFill>
                  <a:srgbClr val="9876AA"/>
                </a:solidFill>
                <a:highlight>
                  <a:srgbClr val="2B2B2B"/>
                </a:highlight>
              </a:rPr>
              <a:t>p1</a:t>
            </a:r>
            <a:endParaRPr sz="1200">
              <a:solidFill>
                <a:srgbClr val="9876AA"/>
              </a:solidFill>
              <a:highlight>
                <a:srgbClr val="2B2B2B"/>
              </a:highlight>
            </a:endParaRPr>
          </a:p>
          <a:p>
            <a:pPr marL="45720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457200" lvl="0" indent="0" algn="l" rtl="0">
              <a:spcBef>
                <a:spcPts val="0"/>
              </a:spcBef>
              <a:spcAft>
                <a:spcPts val="0"/>
              </a:spcAft>
              <a:buNone/>
            </a:pPr>
            <a:endParaRPr sz="1200">
              <a:solidFill>
                <a:srgbClr val="A9B7C6"/>
              </a:solidFill>
              <a:highlight>
                <a:srgbClr val="2B2B2B"/>
              </a:highlight>
            </a:endParaRPr>
          </a:p>
          <a:p>
            <a:pPr marL="457200" lvl="0" indent="0" algn="l" rtl="0">
              <a:spcBef>
                <a:spcPts val="0"/>
              </a:spcBef>
              <a:spcAft>
                <a:spcPts val="0"/>
              </a:spcAft>
              <a:buNone/>
            </a:pPr>
            <a:r>
              <a:rPr lang="ko" sz="1200">
                <a:solidFill>
                  <a:srgbClr val="808080"/>
                </a:solidFill>
                <a:highlight>
                  <a:srgbClr val="2B2B2B"/>
                </a:highlight>
              </a:rPr>
              <a:t>//정답 사과 처리하기</a:t>
            </a:r>
            <a:endParaRPr sz="1200">
              <a:solidFill>
                <a:srgbClr val="808080"/>
              </a:solidFill>
              <a:highlight>
                <a:srgbClr val="2B2B2B"/>
              </a:highlight>
            </a:endParaRPr>
          </a:p>
          <a:p>
            <a:pPr marL="457200" lvl="0" indent="0" algn="l" rtl="0">
              <a:spcBef>
                <a:spcPts val="0"/>
              </a:spcBef>
              <a:spcAft>
                <a:spcPts val="0"/>
              </a:spcAft>
              <a:buNone/>
            </a:pP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&gt; </a:t>
            </a:r>
            <a:r>
              <a:rPr lang="ko" sz="1200" i="1">
                <a:solidFill>
                  <a:srgbClr val="9876AA"/>
                </a:solidFill>
                <a:highlight>
                  <a:srgbClr val="2B2B2B"/>
                </a:highlight>
              </a:rPr>
              <a:t>height</a:t>
            </a: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50</a:t>
            </a:r>
            <a:endParaRPr sz="1200">
              <a:solidFill>
                <a:srgbClr val="6897BB"/>
              </a:solidFill>
              <a:highlight>
                <a:srgbClr val="2B2B2B"/>
              </a:highlight>
            </a:endParaRPr>
          </a:p>
          <a:p>
            <a:pPr marL="457200" lvl="0" indent="0" algn="l" rtl="0">
              <a:spcBef>
                <a:spcPts val="0"/>
              </a:spcBef>
              <a:spcAft>
                <a:spcPts val="0"/>
              </a:spcAft>
              <a:buNone/>
            </a:pPr>
            <a:endParaRPr sz="1200">
              <a:solidFill>
                <a:srgbClr val="6897BB"/>
              </a:solidFill>
              <a:highlight>
                <a:srgbClr val="2B2B2B"/>
              </a:highlight>
            </a:endParaRPr>
          </a:p>
          <a:p>
            <a:pPr marL="457200" lvl="0" indent="0" algn="l" rtl="0">
              <a:spcBef>
                <a:spcPts val="0"/>
              </a:spcBef>
              <a:spcAft>
                <a:spcPts val="0"/>
              </a:spcAft>
              <a:buNone/>
            </a:pPr>
            <a:r>
              <a:rPr lang="ko" sz="1200">
                <a:solidFill>
                  <a:srgbClr val="808080"/>
                </a:solidFill>
                <a:highlight>
                  <a:srgbClr val="2B2B2B"/>
                </a:highlight>
              </a:rPr>
              <a:t>//사과 움직이기</a:t>
            </a:r>
            <a:endParaRPr sz="1200">
              <a:solidFill>
                <a:srgbClr val="808080"/>
              </a:solidFill>
              <a:highlight>
                <a:srgbClr val="2B2B2B"/>
              </a:highlight>
            </a:endParaRPr>
          </a:p>
          <a:p>
            <a:pPr marL="457200" lvl="0" indent="0" algn="l" rtl="0">
              <a:spcBef>
                <a:spcPts val="0"/>
              </a:spcBef>
              <a:spcAft>
                <a:spcPts val="0"/>
              </a:spcAft>
              <a:buNone/>
            </a:pPr>
            <a:r>
              <a:rPr lang="ko" sz="1200">
                <a:solidFill>
                  <a:srgbClr val="A9B7C6"/>
                </a:solidFill>
                <a:highlight>
                  <a:srgbClr val="2B2B2B"/>
                </a:highlight>
              </a:rPr>
              <a:t>moveApple()</a:t>
            </a:r>
            <a:endParaRPr sz="1200">
              <a:solidFill>
                <a:srgbClr val="A9B7C6"/>
              </a:solidFill>
              <a:highlight>
                <a:srgbClr val="2B2B2B"/>
              </a:highlight>
            </a:endParaRPr>
          </a:p>
          <a:p>
            <a:pPr marL="45720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808080"/>
              </a:solidFill>
              <a:highlight>
                <a:srgbClr val="2B2B2B"/>
              </a:highlight>
            </a:endParaRPr>
          </a:p>
        </p:txBody>
      </p:sp>
      <p:sp>
        <p:nvSpPr>
          <p:cNvPr id="179" name="Google Shape;179;p34"/>
          <p:cNvSpPr txBox="1"/>
          <p:nvPr/>
        </p:nvSpPr>
        <p:spPr>
          <a:xfrm>
            <a:off x="1452450" y="1549225"/>
            <a:ext cx="3927600" cy="1767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808080"/>
                </a:solidFill>
                <a:highlight>
                  <a:srgbClr val="2B2B2B"/>
                </a:highlight>
              </a:rPr>
              <a:t>//사과를 움직이는 함수</a:t>
            </a:r>
            <a:endParaRPr sz="1200">
              <a:solidFill>
                <a:srgbClr val="808080"/>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private fun </a:t>
            </a:r>
            <a:r>
              <a:rPr lang="ko" sz="1200">
                <a:solidFill>
                  <a:srgbClr val="FFC66D"/>
                </a:solidFill>
                <a:highlight>
                  <a:srgbClr val="2B2B2B"/>
                </a:highlight>
              </a:rPr>
              <a:t>moveApple</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 </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9876AA"/>
                </a:solidFill>
                <a:highlight>
                  <a:srgbClr val="2B2B2B"/>
                </a:highlight>
              </a:rPr>
              <a:t>apple</a:t>
            </a:r>
            <a:r>
              <a:rPr lang="ko" sz="1200">
                <a:solidFill>
                  <a:srgbClr val="A9B7C6"/>
                </a:solidFill>
                <a:highlight>
                  <a:srgbClr val="2B2B2B"/>
                </a:highlight>
              </a:rPr>
              <a:t>.</a:t>
            </a:r>
            <a:r>
              <a:rPr lang="ko" sz="1200" i="1">
                <a:solidFill>
                  <a:srgbClr val="9876AA"/>
                </a:solidFill>
                <a:highlight>
                  <a:srgbClr val="2B2B2B"/>
                </a:highlight>
              </a:rPr>
              <a:t>indices</a:t>
            </a:r>
            <a:r>
              <a:rPr lang="ko" sz="1200">
                <a:solidFill>
                  <a:srgbClr val="A9B7C6"/>
                </a:solidFill>
                <a:highlight>
                  <a:srgbClr val="2B2B2B"/>
                </a:highlight>
              </a:rPr>
              <a:t>.</a:t>
            </a:r>
            <a:r>
              <a:rPr lang="ko" sz="1200" i="1">
                <a:solidFill>
                  <a:srgbClr val="FFC66D"/>
                </a:solidFill>
                <a:highlight>
                  <a:srgbClr val="2B2B2B"/>
                </a:highlight>
              </a:rPr>
              <a:t>reversed</a:t>
            </a: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[i].move()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//화면에서 사라지면 다시 위에서 나오도록 하기</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if </a:t>
            </a:r>
            <a:r>
              <a:rPr lang="ko" sz="1200">
                <a:solidFill>
                  <a:srgbClr val="A9B7C6"/>
                </a:solidFill>
                <a:highlight>
                  <a:srgbClr val="2B2B2B"/>
                </a:highlight>
              </a:rPr>
              <a:t>(</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&gt; </a:t>
            </a:r>
            <a:r>
              <a:rPr lang="ko" sz="1200" i="1">
                <a:solidFill>
                  <a:srgbClr val="9876AA"/>
                </a:solidFill>
                <a:highlight>
                  <a:srgbClr val="2B2B2B"/>
                </a:highlight>
              </a:rPr>
              <a:t>height</a:t>
            </a:r>
            <a:r>
              <a:rPr lang="ko" sz="1200">
                <a:solidFill>
                  <a:srgbClr val="A9B7C6"/>
                </a:solidFill>
                <a:highlight>
                  <a:srgbClr val="2B2B2B"/>
                </a:highlight>
              </a:rPr>
              <a:t>) </a:t>
            </a:r>
            <a:r>
              <a:rPr lang="ko" sz="1200">
                <a:solidFill>
                  <a:srgbClr val="9876AA"/>
                </a:solidFill>
                <a:highlight>
                  <a:srgbClr val="2B2B2B"/>
                </a:highlight>
              </a:rPr>
              <a:t>apple</a:t>
            </a:r>
            <a:r>
              <a:rPr lang="ko" sz="1200">
                <a:solidFill>
                  <a:srgbClr val="A9B7C6"/>
                </a:solidFill>
                <a:highlight>
                  <a:srgbClr val="2B2B2B"/>
                </a:highlight>
              </a:rPr>
              <a:t>[i].</a:t>
            </a:r>
            <a:r>
              <a:rPr lang="ko" sz="1200">
                <a:solidFill>
                  <a:srgbClr val="9876AA"/>
                </a:solidFill>
                <a:highlight>
                  <a:srgbClr val="2B2B2B"/>
                </a:highlight>
              </a:rPr>
              <a:t>y </a:t>
            </a:r>
            <a:r>
              <a:rPr lang="ko" sz="1200">
                <a:solidFill>
                  <a:srgbClr val="A9B7C6"/>
                </a:solidFill>
                <a:highlight>
                  <a:srgbClr val="2B2B2B"/>
                </a:highlight>
              </a:rPr>
              <a:t>= -</a:t>
            </a:r>
            <a:r>
              <a:rPr lang="ko" sz="1200">
                <a:solidFill>
                  <a:srgbClr val="6897BB"/>
                </a:solidFill>
                <a:highlight>
                  <a:srgbClr val="2B2B2B"/>
                </a:highlight>
              </a:rPr>
              <a:t>100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answerApple</a:t>
            </a:r>
            <a:r>
              <a:rPr lang="ko" sz="1200">
                <a:solidFill>
                  <a:srgbClr val="A9B7C6"/>
                </a:solidFill>
                <a:highlight>
                  <a:srgbClr val="2B2B2B"/>
                </a:highlight>
              </a:rPr>
              <a:t>.move()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15"/>
          <p:cNvSpPr txBox="1">
            <a:spLocks noGrp="1"/>
          </p:cNvSpPr>
          <p:nvPr>
            <p:ph type="title"/>
          </p:nvPr>
        </p:nvSpPr>
        <p:spPr>
          <a:xfrm>
            <a:off x="257700" y="166222"/>
            <a:ext cx="7044600" cy="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ListView</a:t>
            </a:r>
            <a:endParaRPr/>
          </a:p>
        </p:txBody>
      </p:sp>
      <p:sp>
        <p:nvSpPr>
          <p:cNvPr id="1062" name="Google Shape;1062;p115"/>
          <p:cNvSpPr txBox="1">
            <a:spLocks noGrp="1"/>
          </p:cNvSpPr>
          <p:nvPr>
            <p:ph type="body" idx="1"/>
          </p:nvPr>
        </p:nvSpPr>
        <p:spPr>
          <a:xfrm>
            <a:off x="0" y="984325"/>
            <a:ext cx="7302300" cy="1224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
              <a:t>사운드 녹음과 ListView 활용하여 PlayBook 만들기</a:t>
            </a:r>
            <a:endParaRPr/>
          </a:p>
          <a:p>
            <a:pPr marL="914400" marR="0" lvl="1" indent="-317500" algn="l" rtl="0">
              <a:lnSpc>
                <a:spcPct val="115000"/>
              </a:lnSpc>
              <a:spcBef>
                <a:spcPts val="0"/>
              </a:spcBef>
              <a:spcAft>
                <a:spcPts val="0"/>
              </a:spcAft>
              <a:buClr>
                <a:schemeClr val="dk2"/>
              </a:buClr>
              <a:buSzPts val="1400"/>
              <a:buFont typeface="Dotum"/>
              <a:buChar char="○"/>
            </a:pPr>
            <a:r>
              <a:rPr lang="ko"/>
              <a:t>MainActivity.kt</a:t>
            </a:r>
            <a:endParaRPr/>
          </a:p>
          <a:p>
            <a:pPr marL="1371600" marR="0" lvl="2" indent="-304800" algn="l" rtl="0">
              <a:lnSpc>
                <a:spcPct val="115000"/>
              </a:lnSpc>
              <a:spcBef>
                <a:spcPts val="0"/>
              </a:spcBef>
              <a:spcAft>
                <a:spcPts val="0"/>
              </a:spcAft>
              <a:buSzPts val="1200"/>
              <a:buChar char="■"/>
            </a:pPr>
            <a:endParaRPr/>
          </a:p>
        </p:txBody>
      </p:sp>
      <p:sp>
        <p:nvSpPr>
          <p:cNvPr id="1063" name="Google Shape;1063;p115"/>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90</a:t>
            </a:fld>
            <a:endParaRPr sz="1000"/>
          </a:p>
        </p:txBody>
      </p:sp>
      <p:sp>
        <p:nvSpPr>
          <p:cNvPr id="1064" name="Google Shape;1064;p115"/>
          <p:cNvSpPr txBox="1">
            <a:spLocks noGrp="1"/>
          </p:cNvSpPr>
          <p:nvPr>
            <p:ph type="body" idx="2"/>
          </p:nvPr>
        </p:nvSpPr>
        <p:spPr>
          <a:xfrm>
            <a:off x="-598800" y="1596625"/>
            <a:ext cx="4378800" cy="9095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package </a:t>
            </a:r>
            <a:r>
              <a:rPr lang="ko" sz="850">
                <a:solidFill>
                  <a:srgbClr val="A9B7C6"/>
                </a:solidFill>
                <a:highlight>
                  <a:srgbClr val="2B2B2B"/>
                </a:highlight>
                <a:latin typeface="Arial"/>
                <a:ea typeface="Arial"/>
                <a:cs typeface="Arial"/>
                <a:sym typeface="Arial"/>
              </a:rPr>
              <a:t>com.example.playbookexample</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android.content.Context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android.media.MediaPlayer</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android.support.v7.app.AppCompatActivity</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android.os.Bundle</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android.view.LayoutInflater</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android.view.View</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android.view.ViewGroup</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android.view.Window</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android.widget.BaseAdapter</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android.widget.ImageView</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android.widget.TextView</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android.widget.Toast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com.bumptech.glide.Glide</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kotlinx.android.synthetic.main.activity_main.*</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import </a:t>
            </a:r>
            <a:r>
              <a:rPr lang="ko" sz="850">
                <a:solidFill>
                  <a:srgbClr val="A9B7C6"/>
                </a:solidFill>
                <a:highlight>
                  <a:srgbClr val="2B2B2B"/>
                </a:highlight>
                <a:latin typeface="Arial"/>
                <a:ea typeface="Arial"/>
                <a:cs typeface="Arial"/>
                <a:sym typeface="Arial"/>
              </a:rPr>
              <a:t>java.net.URL</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class </a:t>
            </a:r>
            <a:r>
              <a:rPr lang="ko" sz="850">
                <a:solidFill>
                  <a:srgbClr val="A9B7C6"/>
                </a:solidFill>
                <a:highlight>
                  <a:srgbClr val="2B2B2B"/>
                </a:highlight>
                <a:latin typeface="Arial"/>
                <a:ea typeface="Arial"/>
                <a:cs typeface="Arial"/>
                <a:sym typeface="Arial"/>
              </a:rPr>
              <a:t>MainActivity : AppCompatActivity() {</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var </a:t>
            </a:r>
            <a:r>
              <a:rPr lang="ko" sz="850">
                <a:solidFill>
                  <a:srgbClr val="9876AA"/>
                </a:solidFill>
                <a:highlight>
                  <a:srgbClr val="2B2B2B"/>
                </a:highlight>
                <a:latin typeface="Arial"/>
                <a:ea typeface="Arial"/>
                <a:cs typeface="Arial"/>
                <a:sym typeface="Arial"/>
              </a:rPr>
              <a:t>dataList</a:t>
            </a:r>
            <a:r>
              <a:rPr lang="ko" sz="850">
                <a:solidFill>
                  <a:srgbClr val="A9B7C6"/>
                </a:solidFill>
                <a:highlight>
                  <a:srgbClr val="2B2B2B"/>
                </a:highlight>
                <a:latin typeface="Arial"/>
                <a:ea typeface="Arial"/>
                <a:cs typeface="Arial"/>
                <a:sym typeface="Arial"/>
              </a:rPr>
              <a:t>: MutableList&lt;WebInfo&gt;? = </a:t>
            </a:r>
            <a:r>
              <a:rPr lang="ko" sz="850">
                <a:solidFill>
                  <a:srgbClr val="CC7832"/>
                </a:solidFill>
                <a:highlight>
                  <a:srgbClr val="2B2B2B"/>
                </a:highlight>
                <a:latin typeface="Arial"/>
                <a:ea typeface="Arial"/>
                <a:cs typeface="Arial"/>
                <a:sym typeface="Arial"/>
              </a:rPr>
              <a:t>null</a:t>
            </a:r>
            <a:endParaRPr sz="85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   var </a:t>
            </a:r>
            <a:r>
              <a:rPr lang="ko" sz="850">
                <a:solidFill>
                  <a:srgbClr val="9876AA"/>
                </a:solidFill>
                <a:highlight>
                  <a:srgbClr val="2B2B2B"/>
                </a:highlight>
                <a:latin typeface="Arial"/>
                <a:ea typeface="Arial"/>
                <a:cs typeface="Arial"/>
                <a:sym typeface="Arial"/>
              </a:rPr>
              <a:t>adapter</a:t>
            </a:r>
            <a:r>
              <a:rPr lang="ko" sz="850">
                <a:solidFill>
                  <a:srgbClr val="A9B7C6"/>
                </a:solidFill>
                <a:highlight>
                  <a:srgbClr val="2B2B2B"/>
                </a:highlight>
                <a:latin typeface="Arial"/>
                <a:ea typeface="Arial"/>
                <a:cs typeface="Arial"/>
                <a:sym typeface="Arial"/>
              </a:rPr>
              <a:t>: ListViewAdapter? = </a:t>
            </a:r>
            <a:r>
              <a:rPr lang="ko" sz="850">
                <a:solidFill>
                  <a:srgbClr val="CC7832"/>
                </a:solidFill>
                <a:highlight>
                  <a:srgbClr val="2B2B2B"/>
                </a:highlight>
                <a:latin typeface="Arial"/>
                <a:ea typeface="Arial"/>
                <a:cs typeface="Arial"/>
                <a:sym typeface="Arial"/>
              </a:rPr>
              <a:t>null</a:t>
            </a:r>
            <a:endParaRPr sz="85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   override fun </a:t>
            </a:r>
            <a:r>
              <a:rPr lang="ko" sz="850">
                <a:solidFill>
                  <a:srgbClr val="FFC66D"/>
                </a:solidFill>
                <a:highlight>
                  <a:srgbClr val="2B2B2B"/>
                </a:highlight>
                <a:latin typeface="Arial"/>
                <a:ea typeface="Arial"/>
                <a:cs typeface="Arial"/>
                <a:sym typeface="Arial"/>
              </a:rPr>
              <a:t>onCreate</a:t>
            </a:r>
            <a:r>
              <a:rPr lang="ko" sz="850">
                <a:solidFill>
                  <a:srgbClr val="A9B7C6"/>
                </a:solidFill>
                <a:highlight>
                  <a:srgbClr val="2B2B2B"/>
                </a:highlight>
                <a:latin typeface="Arial"/>
                <a:ea typeface="Arial"/>
                <a:cs typeface="Arial"/>
                <a:sym typeface="Arial"/>
              </a:rPr>
              <a:t>(savedInstanceState: Bundle?) {</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super</a:t>
            </a:r>
            <a:r>
              <a:rPr lang="ko" sz="850">
                <a:solidFill>
                  <a:srgbClr val="A9B7C6"/>
                </a:solidFill>
                <a:highlight>
                  <a:srgbClr val="2B2B2B"/>
                </a:highlight>
                <a:latin typeface="Arial"/>
                <a:ea typeface="Arial"/>
                <a:cs typeface="Arial"/>
                <a:sym typeface="Arial"/>
              </a:rPr>
              <a:t>.onCreate(savedInstanceState)</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hideTitle()</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setContentView(R.layout.</a:t>
            </a:r>
            <a:r>
              <a:rPr lang="ko" sz="850" i="1">
                <a:solidFill>
                  <a:srgbClr val="9876AA"/>
                </a:solidFill>
                <a:highlight>
                  <a:srgbClr val="2B2B2B"/>
                </a:highlight>
                <a:latin typeface="Arial"/>
                <a:ea typeface="Arial"/>
                <a:cs typeface="Arial"/>
                <a:sym typeface="Arial"/>
              </a:rPr>
              <a:t>activity_main</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uiSetUp()</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private fun </a:t>
            </a:r>
            <a:r>
              <a:rPr lang="ko" sz="850">
                <a:solidFill>
                  <a:srgbClr val="FFC66D"/>
                </a:solidFill>
                <a:highlight>
                  <a:srgbClr val="2B2B2B"/>
                </a:highlight>
                <a:latin typeface="Arial"/>
                <a:ea typeface="Arial"/>
                <a:cs typeface="Arial"/>
                <a:sym typeface="Arial"/>
              </a:rPr>
              <a:t>hideTitle</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requestWindowFeature(Window.</a:t>
            </a:r>
            <a:r>
              <a:rPr lang="ko" sz="850" i="1">
                <a:solidFill>
                  <a:srgbClr val="9876AA"/>
                </a:solidFill>
                <a:highlight>
                  <a:srgbClr val="2B2B2B"/>
                </a:highlight>
                <a:latin typeface="Arial"/>
                <a:ea typeface="Arial"/>
                <a:cs typeface="Arial"/>
                <a:sym typeface="Arial"/>
              </a:rPr>
              <a:t>FEATURE_NO_TITLE</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i="1">
                <a:solidFill>
                  <a:srgbClr val="9876AA"/>
                </a:solidFill>
                <a:highlight>
                  <a:srgbClr val="2B2B2B"/>
                </a:highlight>
                <a:latin typeface="Arial"/>
                <a:ea typeface="Arial"/>
                <a:cs typeface="Arial"/>
                <a:sym typeface="Arial"/>
              </a:rPr>
              <a:t>supportActionBar</a:t>
            </a:r>
            <a:r>
              <a:rPr lang="ko" sz="850">
                <a:solidFill>
                  <a:srgbClr val="A9B7C6"/>
                </a:solidFill>
                <a:highlight>
                  <a:srgbClr val="2B2B2B"/>
                </a:highlight>
                <a:latin typeface="Arial"/>
                <a:ea typeface="Arial"/>
                <a:cs typeface="Arial"/>
                <a:sym typeface="Arial"/>
              </a:rPr>
              <a:t>!!.hide()</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private fun </a:t>
            </a:r>
            <a:r>
              <a:rPr lang="ko" sz="850">
                <a:solidFill>
                  <a:srgbClr val="FFC66D"/>
                </a:solidFill>
                <a:highlight>
                  <a:srgbClr val="2B2B2B"/>
                </a:highlight>
                <a:latin typeface="Arial"/>
                <a:ea typeface="Arial"/>
                <a:cs typeface="Arial"/>
                <a:sym typeface="Arial"/>
              </a:rPr>
              <a:t>uiSetUp</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808080"/>
                </a:solidFill>
                <a:highlight>
                  <a:srgbClr val="2B2B2B"/>
                </a:highlight>
                <a:latin typeface="Arial"/>
                <a:ea typeface="Arial"/>
                <a:cs typeface="Arial"/>
                <a:sym typeface="Arial"/>
              </a:rPr>
              <a:t>//데이터 추가</a:t>
            </a:r>
            <a:endParaRPr sz="85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808080"/>
                </a:solidFill>
                <a:highlight>
                  <a:srgbClr val="2B2B2B"/>
                </a:highlight>
                <a:latin typeface="Arial"/>
                <a:ea typeface="Arial"/>
                <a:cs typeface="Arial"/>
                <a:sym typeface="Arial"/>
              </a:rPr>
              <a:t>       </a:t>
            </a:r>
            <a:r>
              <a:rPr lang="ko" sz="850">
                <a:solidFill>
                  <a:srgbClr val="9876AA"/>
                </a:solidFill>
                <a:highlight>
                  <a:srgbClr val="2B2B2B"/>
                </a:highlight>
                <a:latin typeface="Arial"/>
                <a:ea typeface="Arial"/>
                <a:cs typeface="Arial"/>
                <a:sym typeface="Arial"/>
              </a:rPr>
              <a:t>dataList </a:t>
            </a:r>
            <a:r>
              <a:rPr lang="ko" sz="850">
                <a:solidFill>
                  <a:srgbClr val="A9B7C6"/>
                </a:solidFill>
                <a:highlight>
                  <a:srgbClr val="2B2B2B"/>
                </a:highlight>
                <a:latin typeface="Arial"/>
                <a:ea typeface="Arial"/>
                <a:cs typeface="Arial"/>
                <a:sym typeface="Arial"/>
              </a:rPr>
              <a:t>= </a:t>
            </a:r>
            <a:r>
              <a:rPr lang="ko" sz="850" i="1">
                <a:solidFill>
                  <a:srgbClr val="A9B7C6"/>
                </a:solidFill>
                <a:highlight>
                  <a:srgbClr val="2B2B2B"/>
                </a:highlight>
                <a:latin typeface="Arial"/>
                <a:ea typeface="Arial"/>
                <a:cs typeface="Arial"/>
                <a:sym typeface="Arial"/>
              </a:rPr>
              <a:t>getWebInfoList</a:t>
            </a:r>
            <a:r>
              <a:rPr lang="ko" sz="850">
                <a:solidFill>
                  <a:srgbClr val="A9B7C6"/>
                </a:solidFill>
                <a:highlight>
                  <a:srgbClr val="2B2B2B"/>
                </a:highlight>
                <a:latin typeface="Arial"/>
                <a:ea typeface="Arial"/>
                <a:cs typeface="Arial"/>
                <a:sym typeface="Arial"/>
              </a:rPr>
              <a:t>(</a:t>
            </a:r>
            <a:r>
              <a:rPr lang="ko" sz="850" i="1">
                <a:solidFill>
                  <a:srgbClr val="9876AA"/>
                </a:solidFill>
                <a:highlight>
                  <a:srgbClr val="2B2B2B"/>
                </a:highlight>
                <a:latin typeface="Arial"/>
                <a:ea typeface="Arial"/>
                <a:cs typeface="Arial"/>
                <a:sym typeface="Arial"/>
              </a:rPr>
              <a:t>applicationContext</a:t>
            </a:r>
            <a:r>
              <a:rPr lang="ko" sz="850">
                <a:solidFill>
                  <a:srgbClr val="CC7832"/>
                </a:solidFill>
                <a:highlight>
                  <a:srgbClr val="2B2B2B"/>
                </a:highlight>
                <a:latin typeface="Arial"/>
                <a:ea typeface="Arial"/>
                <a:cs typeface="Arial"/>
                <a:sym typeface="Arial"/>
              </a:rPr>
              <a:t>, </a:t>
            </a:r>
            <a:r>
              <a:rPr lang="ko" sz="850">
                <a:solidFill>
                  <a:srgbClr val="6A8759"/>
                </a:solidFill>
                <a:highlight>
                  <a:srgbClr val="2B2B2B"/>
                </a:highlight>
                <a:latin typeface="Arial"/>
                <a:ea typeface="Arial"/>
                <a:cs typeface="Arial"/>
                <a:sym typeface="Arial"/>
              </a:rPr>
              <a:t>"list.txt"</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9876AA"/>
                </a:solidFill>
                <a:highlight>
                  <a:srgbClr val="2B2B2B"/>
                </a:highlight>
                <a:latin typeface="Arial"/>
                <a:ea typeface="Arial"/>
                <a:cs typeface="Arial"/>
                <a:sym typeface="Arial"/>
              </a:rPr>
              <a:t>adapter </a:t>
            </a:r>
            <a:r>
              <a:rPr lang="ko" sz="850">
                <a:solidFill>
                  <a:srgbClr val="A9B7C6"/>
                </a:solidFill>
                <a:highlight>
                  <a:srgbClr val="2B2B2B"/>
                </a:highlight>
                <a:latin typeface="Arial"/>
                <a:ea typeface="Arial"/>
                <a:cs typeface="Arial"/>
                <a:sym typeface="Arial"/>
              </a:rPr>
              <a:t>= ListViewAdapter(</a:t>
            </a:r>
            <a:r>
              <a:rPr lang="ko" sz="850" i="1">
                <a:solidFill>
                  <a:srgbClr val="9876AA"/>
                </a:solidFill>
                <a:highlight>
                  <a:srgbClr val="2B2B2B"/>
                </a:highlight>
                <a:latin typeface="Arial"/>
                <a:ea typeface="Arial"/>
                <a:cs typeface="Arial"/>
                <a:sym typeface="Arial"/>
              </a:rPr>
              <a:t>applicationContext</a:t>
            </a:r>
            <a:r>
              <a:rPr lang="ko" sz="850">
                <a:solidFill>
                  <a:srgbClr val="CC7832"/>
                </a:solidFill>
                <a:highlight>
                  <a:srgbClr val="2B2B2B"/>
                </a:highlight>
                <a:latin typeface="Arial"/>
                <a:ea typeface="Arial"/>
                <a:cs typeface="Arial"/>
                <a:sym typeface="Arial"/>
              </a:rPr>
              <a:t>, </a:t>
            </a:r>
            <a:r>
              <a:rPr lang="ko" sz="850">
                <a:solidFill>
                  <a:srgbClr val="9876AA"/>
                </a:solidFill>
                <a:highlight>
                  <a:srgbClr val="2B2B2B"/>
                </a:highlight>
                <a:latin typeface="Arial"/>
                <a:ea typeface="Arial"/>
                <a:cs typeface="Arial"/>
                <a:sym typeface="Arial"/>
              </a:rPr>
              <a:t>dataList</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lstMain.</a:t>
            </a:r>
            <a:r>
              <a:rPr lang="ko" sz="850" i="1">
                <a:solidFill>
                  <a:srgbClr val="9876AA"/>
                </a:solidFill>
                <a:highlight>
                  <a:srgbClr val="2B2B2B"/>
                </a:highlight>
                <a:latin typeface="Arial"/>
                <a:ea typeface="Arial"/>
                <a:cs typeface="Arial"/>
                <a:sym typeface="Arial"/>
              </a:rPr>
              <a:t>adapter </a:t>
            </a:r>
            <a:r>
              <a:rPr lang="ko" sz="850">
                <a:solidFill>
                  <a:srgbClr val="A9B7C6"/>
                </a:solidFill>
                <a:highlight>
                  <a:srgbClr val="2B2B2B"/>
                </a:highlight>
                <a:latin typeface="Arial"/>
                <a:ea typeface="Arial"/>
                <a:cs typeface="Arial"/>
                <a:sym typeface="Arial"/>
              </a:rPr>
              <a:t>= </a:t>
            </a:r>
            <a:r>
              <a:rPr lang="ko" sz="850">
                <a:solidFill>
                  <a:srgbClr val="9876AA"/>
                </a:solidFill>
                <a:highlight>
                  <a:srgbClr val="2B2B2B"/>
                </a:highlight>
                <a:latin typeface="Arial"/>
                <a:ea typeface="Arial"/>
                <a:cs typeface="Arial"/>
                <a:sym typeface="Arial"/>
              </a:rPr>
              <a:t>adapter</a:t>
            </a:r>
            <a:endParaRPr sz="850">
              <a:solidFill>
                <a:srgbClr val="9876AA"/>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9876AA"/>
                </a:solidFill>
                <a:highlight>
                  <a:srgbClr val="2B2B2B"/>
                </a:highlight>
                <a:latin typeface="Arial"/>
                <a:ea typeface="Arial"/>
                <a:cs typeface="Arial"/>
                <a:sym typeface="Arial"/>
              </a:rPr>
              <a:t>   </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class </a:t>
            </a:r>
            <a:r>
              <a:rPr lang="ko" sz="850">
                <a:solidFill>
                  <a:srgbClr val="A9B7C6"/>
                </a:solidFill>
                <a:highlight>
                  <a:srgbClr val="2B2B2B"/>
                </a:highlight>
                <a:latin typeface="Arial"/>
                <a:ea typeface="Arial"/>
                <a:cs typeface="Arial"/>
                <a:sym typeface="Arial"/>
              </a:rPr>
              <a:t>ListViewAdapter(context: Context</a:t>
            </a:r>
            <a:r>
              <a:rPr lang="ko" sz="850">
                <a:solidFill>
                  <a:srgbClr val="CC7832"/>
                </a:solidFill>
                <a:highlight>
                  <a:srgbClr val="2B2B2B"/>
                </a:highlight>
                <a:latin typeface="Arial"/>
                <a:ea typeface="Arial"/>
                <a:cs typeface="Arial"/>
                <a:sym typeface="Arial"/>
              </a:rPr>
              <a:t>, </a:t>
            </a:r>
            <a:r>
              <a:rPr lang="ko" sz="850">
                <a:solidFill>
                  <a:srgbClr val="A9B7C6"/>
                </a:solidFill>
                <a:highlight>
                  <a:srgbClr val="2B2B2B"/>
                </a:highlight>
                <a:latin typeface="Arial"/>
                <a:ea typeface="Arial"/>
                <a:cs typeface="Arial"/>
                <a:sym typeface="Arial"/>
              </a:rPr>
              <a:t>l: MutableList&lt;WebInfo&gt;?): BaseAdapter(){</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var </a:t>
            </a:r>
            <a:r>
              <a:rPr lang="ko" sz="850">
                <a:solidFill>
                  <a:srgbClr val="9876AA"/>
                </a:solidFill>
                <a:highlight>
                  <a:srgbClr val="2B2B2B"/>
                </a:highlight>
                <a:latin typeface="Arial"/>
                <a:ea typeface="Arial"/>
                <a:cs typeface="Arial"/>
                <a:sym typeface="Arial"/>
              </a:rPr>
              <a:t>lstData</a:t>
            </a:r>
            <a:r>
              <a:rPr lang="ko" sz="850">
                <a:solidFill>
                  <a:srgbClr val="A9B7C6"/>
                </a:solidFill>
                <a:highlight>
                  <a:srgbClr val="2B2B2B"/>
                </a:highlight>
                <a:latin typeface="Arial"/>
                <a:ea typeface="Arial"/>
                <a:cs typeface="Arial"/>
                <a:sym typeface="Arial"/>
              </a:rPr>
              <a:t>: MutableList&lt;WebInfo&gt;? = l</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var </a:t>
            </a:r>
            <a:r>
              <a:rPr lang="ko" sz="850">
                <a:solidFill>
                  <a:srgbClr val="9876AA"/>
                </a:solidFill>
                <a:highlight>
                  <a:srgbClr val="2B2B2B"/>
                </a:highlight>
                <a:latin typeface="Arial"/>
                <a:ea typeface="Arial"/>
                <a:cs typeface="Arial"/>
                <a:sym typeface="Arial"/>
              </a:rPr>
              <a:t>ctx </a:t>
            </a:r>
            <a:r>
              <a:rPr lang="ko" sz="850">
                <a:solidFill>
                  <a:srgbClr val="A9B7C6"/>
                </a:solidFill>
                <a:highlight>
                  <a:srgbClr val="2B2B2B"/>
                </a:highlight>
                <a:latin typeface="Arial"/>
                <a:ea typeface="Arial"/>
                <a:cs typeface="Arial"/>
                <a:sym typeface="Arial"/>
              </a:rPr>
              <a:t>: Context = context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var </a:t>
            </a:r>
            <a:r>
              <a:rPr lang="ko" sz="850">
                <a:solidFill>
                  <a:srgbClr val="9876AA"/>
                </a:solidFill>
                <a:highlight>
                  <a:srgbClr val="2B2B2B"/>
                </a:highlight>
                <a:latin typeface="Arial"/>
                <a:ea typeface="Arial"/>
                <a:cs typeface="Arial"/>
                <a:sym typeface="Arial"/>
              </a:rPr>
              <a:t>player</a:t>
            </a:r>
            <a:r>
              <a:rPr lang="ko" sz="850">
                <a:solidFill>
                  <a:srgbClr val="A9B7C6"/>
                </a:solidFill>
                <a:highlight>
                  <a:srgbClr val="2B2B2B"/>
                </a:highlight>
                <a:latin typeface="Arial"/>
                <a:ea typeface="Arial"/>
                <a:cs typeface="Arial"/>
                <a:sym typeface="Arial"/>
              </a:rPr>
              <a:t>: MediaPlayer? = </a:t>
            </a:r>
            <a:r>
              <a:rPr lang="ko" sz="850">
                <a:solidFill>
                  <a:srgbClr val="CC7832"/>
                </a:solidFill>
                <a:highlight>
                  <a:srgbClr val="2B2B2B"/>
                </a:highlight>
                <a:latin typeface="Arial"/>
                <a:ea typeface="Arial"/>
                <a:cs typeface="Arial"/>
                <a:sym typeface="Arial"/>
              </a:rPr>
              <a:t>null</a:t>
            </a:r>
            <a:endParaRPr sz="85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       inner class </a:t>
            </a:r>
            <a:r>
              <a:rPr lang="ko" sz="850">
                <a:solidFill>
                  <a:srgbClr val="A9B7C6"/>
                </a:solidFill>
                <a:highlight>
                  <a:srgbClr val="2B2B2B"/>
                </a:highlight>
                <a:latin typeface="Arial"/>
                <a:ea typeface="Arial"/>
                <a:cs typeface="Arial"/>
                <a:sym typeface="Arial"/>
              </a:rPr>
              <a:t>ViewHolder{</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var </a:t>
            </a:r>
            <a:r>
              <a:rPr lang="ko" sz="850">
                <a:solidFill>
                  <a:srgbClr val="9876AA"/>
                </a:solidFill>
                <a:highlight>
                  <a:srgbClr val="2B2B2B"/>
                </a:highlight>
                <a:latin typeface="Arial"/>
                <a:ea typeface="Arial"/>
                <a:cs typeface="Arial"/>
                <a:sym typeface="Arial"/>
              </a:rPr>
              <a:t>txtMessage</a:t>
            </a:r>
            <a:r>
              <a:rPr lang="ko" sz="850">
                <a:solidFill>
                  <a:srgbClr val="A9B7C6"/>
                </a:solidFill>
                <a:highlight>
                  <a:srgbClr val="2B2B2B"/>
                </a:highlight>
                <a:latin typeface="Arial"/>
                <a:ea typeface="Arial"/>
                <a:cs typeface="Arial"/>
                <a:sym typeface="Arial"/>
              </a:rPr>
              <a:t>: TextView? = </a:t>
            </a:r>
            <a:r>
              <a:rPr lang="ko" sz="850">
                <a:solidFill>
                  <a:srgbClr val="CC7832"/>
                </a:solidFill>
                <a:highlight>
                  <a:srgbClr val="2B2B2B"/>
                </a:highlight>
                <a:latin typeface="Arial"/>
                <a:ea typeface="Arial"/>
                <a:cs typeface="Arial"/>
                <a:sym typeface="Arial"/>
              </a:rPr>
              <a:t>null</a:t>
            </a:r>
            <a:endParaRPr sz="85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           var </a:t>
            </a:r>
            <a:r>
              <a:rPr lang="ko" sz="850">
                <a:solidFill>
                  <a:srgbClr val="9876AA"/>
                </a:solidFill>
                <a:highlight>
                  <a:srgbClr val="2B2B2B"/>
                </a:highlight>
                <a:latin typeface="Arial"/>
                <a:ea typeface="Arial"/>
                <a:cs typeface="Arial"/>
                <a:sym typeface="Arial"/>
              </a:rPr>
              <a:t>imgLink</a:t>
            </a:r>
            <a:r>
              <a:rPr lang="ko" sz="850">
                <a:solidFill>
                  <a:srgbClr val="A9B7C6"/>
                </a:solidFill>
                <a:highlight>
                  <a:srgbClr val="2B2B2B"/>
                </a:highlight>
                <a:latin typeface="Arial"/>
                <a:ea typeface="Arial"/>
                <a:cs typeface="Arial"/>
                <a:sym typeface="Arial"/>
              </a:rPr>
              <a:t>: ImageView? = </a:t>
            </a:r>
            <a:r>
              <a:rPr lang="ko" sz="850">
                <a:solidFill>
                  <a:srgbClr val="CC7832"/>
                </a:solidFill>
                <a:highlight>
                  <a:srgbClr val="2B2B2B"/>
                </a:highlight>
                <a:latin typeface="Arial"/>
                <a:ea typeface="Arial"/>
                <a:cs typeface="Arial"/>
                <a:sym typeface="Arial"/>
              </a:rPr>
              <a:t>null</a:t>
            </a:r>
            <a:endParaRPr sz="85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           var </a:t>
            </a:r>
            <a:r>
              <a:rPr lang="ko" sz="850">
                <a:solidFill>
                  <a:srgbClr val="9876AA"/>
                </a:solidFill>
                <a:highlight>
                  <a:srgbClr val="2B2B2B"/>
                </a:highlight>
                <a:latin typeface="Arial"/>
                <a:ea typeface="Arial"/>
                <a:cs typeface="Arial"/>
                <a:sym typeface="Arial"/>
              </a:rPr>
              <a:t>btnPlay</a:t>
            </a:r>
            <a:r>
              <a:rPr lang="ko" sz="850">
                <a:solidFill>
                  <a:srgbClr val="A9B7C6"/>
                </a:solidFill>
                <a:highlight>
                  <a:srgbClr val="2B2B2B"/>
                </a:highlight>
                <a:latin typeface="Arial"/>
                <a:ea typeface="Arial"/>
                <a:cs typeface="Arial"/>
                <a:sym typeface="Arial"/>
              </a:rPr>
              <a:t>: ImageView? = </a:t>
            </a:r>
            <a:r>
              <a:rPr lang="ko" sz="850">
                <a:solidFill>
                  <a:srgbClr val="CC7832"/>
                </a:solidFill>
                <a:highlight>
                  <a:srgbClr val="2B2B2B"/>
                </a:highlight>
                <a:latin typeface="Arial"/>
                <a:ea typeface="Arial"/>
                <a:cs typeface="Arial"/>
                <a:sym typeface="Arial"/>
              </a:rPr>
              <a:t>null</a:t>
            </a:r>
            <a:endParaRPr sz="85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           var </a:t>
            </a:r>
            <a:r>
              <a:rPr lang="ko" sz="850">
                <a:solidFill>
                  <a:srgbClr val="9876AA"/>
                </a:solidFill>
                <a:highlight>
                  <a:srgbClr val="2B2B2B"/>
                </a:highlight>
                <a:latin typeface="Arial"/>
                <a:ea typeface="Arial"/>
                <a:cs typeface="Arial"/>
                <a:sym typeface="Arial"/>
              </a:rPr>
              <a:t>btnStop</a:t>
            </a:r>
            <a:r>
              <a:rPr lang="ko" sz="850">
                <a:solidFill>
                  <a:srgbClr val="A9B7C6"/>
                </a:solidFill>
                <a:highlight>
                  <a:srgbClr val="2B2B2B"/>
                </a:highlight>
                <a:latin typeface="Arial"/>
                <a:ea typeface="Arial"/>
                <a:cs typeface="Arial"/>
                <a:sym typeface="Arial"/>
              </a:rPr>
              <a:t>: ImageView? = </a:t>
            </a:r>
            <a:r>
              <a:rPr lang="ko" sz="850">
                <a:solidFill>
                  <a:srgbClr val="CC7832"/>
                </a:solidFill>
                <a:highlight>
                  <a:srgbClr val="2B2B2B"/>
                </a:highlight>
                <a:latin typeface="Arial"/>
                <a:ea typeface="Arial"/>
                <a:cs typeface="Arial"/>
                <a:sym typeface="Arial"/>
              </a:rPr>
              <a:t>null</a:t>
            </a:r>
            <a:endParaRPr sz="850">
              <a:solidFill>
                <a:srgbClr val="CC7832"/>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CC7832"/>
                </a:solidFill>
                <a:highlight>
                  <a:srgbClr val="2B2B2B"/>
                </a:highlight>
                <a:latin typeface="Arial"/>
                <a:ea typeface="Arial"/>
                <a:cs typeface="Arial"/>
                <a:sym typeface="Arial"/>
              </a:rPr>
              <a:t>       </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override fun </a:t>
            </a:r>
            <a:r>
              <a:rPr lang="ko" sz="850">
                <a:solidFill>
                  <a:srgbClr val="FFC66D"/>
                </a:solidFill>
                <a:highlight>
                  <a:srgbClr val="2B2B2B"/>
                </a:highlight>
                <a:latin typeface="Arial"/>
                <a:ea typeface="Arial"/>
                <a:cs typeface="Arial"/>
                <a:sym typeface="Arial"/>
              </a:rPr>
              <a:t>getView</a:t>
            </a:r>
            <a:r>
              <a:rPr lang="ko" sz="850">
                <a:solidFill>
                  <a:srgbClr val="A9B7C6"/>
                </a:solidFill>
                <a:highlight>
                  <a:srgbClr val="2B2B2B"/>
                </a:highlight>
                <a:latin typeface="Arial"/>
                <a:ea typeface="Arial"/>
                <a:cs typeface="Arial"/>
                <a:sym typeface="Arial"/>
              </a:rPr>
              <a:t>(position: Int</a:t>
            </a:r>
            <a:r>
              <a:rPr lang="ko" sz="850">
                <a:solidFill>
                  <a:srgbClr val="CC7832"/>
                </a:solidFill>
                <a:highlight>
                  <a:srgbClr val="2B2B2B"/>
                </a:highlight>
                <a:latin typeface="Arial"/>
                <a:ea typeface="Arial"/>
                <a:cs typeface="Arial"/>
                <a:sym typeface="Arial"/>
              </a:rPr>
              <a:t>, </a:t>
            </a:r>
            <a:r>
              <a:rPr lang="ko" sz="850">
                <a:solidFill>
                  <a:srgbClr val="A9B7C6"/>
                </a:solidFill>
                <a:highlight>
                  <a:srgbClr val="2B2B2B"/>
                </a:highlight>
                <a:latin typeface="Arial"/>
                <a:ea typeface="Arial"/>
                <a:cs typeface="Arial"/>
                <a:sym typeface="Arial"/>
              </a:rPr>
              <a:t>convertView: View?</a:t>
            </a:r>
            <a:r>
              <a:rPr lang="ko" sz="850">
                <a:solidFill>
                  <a:srgbClr val="CC7832"/>
                </a:solidFill>
                <a:highlight>
                  <a:srgbClr val="2B2B2B"/>
                </a:highlight>
                <a:latin typeface="Arial"/>
                <a:ea typeface="Arial"/>
                <a:cs typeface="Arial"/>
                <a:sym typeface="Arial"/>
              </a:rPr>
              <a:t>, </a:t>
            </a:r>
            <a:r>
              <a:rPr lang="ko" sz="850">
                <a:solidFill>
                  <a:srgbClr val="A9B7C6"/>
                </a:solidFill>
                <a:highlight>
                  <a:srgbClr val="2B2B2B"/>
                </a:highlight>
                <a:latin typeface="Arial"/>
                <a:ea typeface="Arial"/>
                <a:cs typeface="Arial"/>
                <a:sym typeface="Arial"/>
              </a:rPr>
              <a:t>parent: ViewGroup?): View {</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808080"/>
                </a:solidFill>
                <a:highlight>
                  <a:srgbClr val="2B2B2B"/>
                </a:highlight>
                <a:latin typeface="Arial"/>
                <a:ea typeface="Arial"/>
                <a:cs typeface="Arial"/>
                <a:sym typeface="Arial"/>
              </a:rPr>
              <a:t>//안드로이드에서 넘겨받은 View와 View가 null일 경우 생성할 뷰 홀더</a:t>
            </a:r>
            <a:endParaRPr sz="85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808080"/>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var </a:t>
            </a:r>
            <a:r>
              <a:rPr lang="ko" sz="850">
                <a:solidFill>
                  <a:srgbClr val="A9B7C6"/>
                </a:solidFill>
                <a:highlight>
                  <a:srgbClr val="2B2B2B"/>
                </a:highlight>
                <a:latin typeface="Arial"/>
                <a:ea typeface="Arial"/>
                <a:cs typeface="Arial"/>
                <a:sym typeface="Arial"/>
              </a:rPr>
              <a:t>view = convertView</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val </a:t>
            </a:r>
            <a:r>
              <a:rPr lang="ko" sz="850">
                <a:solidFill>
                  <a:srgbClr val="A9B7C6"/>
                </a:solidFill>
                <a:highlight>
                  <a:srgbClr val="2B2B2B"/>
                </a:highlight>
                <a:latin typeface="Arial"/>
                <a:ea typeface="Arial"/>
                <a:cs typeface="Arial"/>
                <a:sym typeface="Arial"/>
              </a:rPr>
              <a:t>holder: ViewHolder</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if</a:t>
            </a:r>
            <a:r>
              <a:rPr lang="ko" sz="850">
                <a:solidFill>
                  <a:srgbClr val="A9B7C6"/>
                </a:solidFill>
                <a:highlight>
                  <a:srgbClr val="2B2B2B"/>
                </a:highlight>
                <a:latin typeface="Arial"/>
                <a:ea typeface="Arial"/>
                <a:cs typeface="Arial"/>
                <a:sym typeface="Arial"/>
              </a:rPr>
              <a:t>(view == </a:t>
            </a:r>
            <a:r>
              <a:rPr lang="ko" sz="850">
                <a:solidFill>
                  <a:srgbClr val="CC7832"/>
                </a:solidFill>
                <a:highlight>
                  <a:srgbClr val="2B2B2B"/>
                </a:highlight>
                <a:latin typeface="Arial"/>
                <a:ea typeface="Arial"/>
                <a:cs typeface="Arial"/>
                <a:sym typeface="Arial"/>
              </a:rPr>
              <a:t>null</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808080"/>
                </a:solidFill>
                <a:highlight>
                  <a:srgbClr val="2B2B2B"/>
                </a:highlight>
                <a:latin typeface="Arial"/>
                <a:ea typeface="Arial"/>
                <a:cs typeface="Arial"/>
                <a:sym typeface="Arial"/>
              </a:rPr>
              <a:t>//View가 null이니 View의 정보를 담을 홀더를 생성 및 할당</a:t>
            </a:r>
            <a:endParaRPr sz="85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808080"/>
                </a:solidFill>
                <a:highlight>
                  <a:srgbClr val="2B2B2B"/>
                </a:highlight>
                <a:latin typeface="Arial"/>
                <a:ea typeface="Arial"/>
                <a:cs typeface="Arial"/>
                <a:sym typeface="Arial"/>
              </a:rPr>
              <a:t>               </a:t>
            </a:r>
            <a:r>
              <a:rPr lang="ko" sz="850">
                <a:solidFill>
                  <a:srgbClr val="A9B7C6"/>
                </a:solidFill>
                <a:highlight>
                  <a:srgbClr val="2B2B2B"/>
                </a:highlight>
                <a:latin typeface="Arial"/>
                <a:ea typeface="Arial"/>
                <a:cs typeface="Arial"/>
                <a:sym typeface="Arial"/>
              </a:rPr>
              <a:t>holder = ViewHolder()</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view = LayoutInflater.from(</a:t>
            </a:r>
            <a:r>
              <a:rPr lang="ko" sz="850">
                <a:solidFill>
                  <a:srgbClr val="9876AA"/>
                </a:solidFill>
                <a:highlight>
                  <a:srgbClr val="2B2B2B"/>
                </a:highlight>
                <a:latin typeface="Arial"/>
                <a:ea typeface="Arial"/>
                <a:cs typeface="Arial"/>
                <a:sym typeface="Arial"/>
              </a:rPr>
              <a:t>ctx</a:t>
            </a:r>
            <a:r>
              <a:rPr lang="ko" sz="850">
                <a:solidFill>
                  <a:srgbClr val="A9B7C6"/>
                </a:solidFill>
                <a:highlight>
                  <a:srgbClr val="2B2B2B"/>
                </a:highlight>
                <a:latin typeface="Arial"/>
                <a:ea typeface="Arial"/>
                <a:cs typeface="Arial"/>
                <a:sym typeface="Arial"/>
              </a:rPr>
              <a:t>)?.inflate(R.layout.</a:t>
            </a:r>
            <a:r>
              <a:rPr lang="ko" sz="850" i="1">
                <a:solidFill>
                  <a:srgbClr val="9876AA"/>
                </a:solidFill>
                <a:highlight>
                  <a:srgbClr val="2B2B2B"/>
                </a:highlight>
                <a:latin typeface="Arial"/>
                <a:ea typeface="Arial"/>
                <a:cs typeface="Arial"/>
                <a:sym typeface="Arial"/>
              </a:rPr>
              <a:t>item_layout</a:t>
            </a:r>
            <a:r>
              <a:rPr lang="ko" sz="850">
                <a:solidFill>
                  <a:srgbClr val="CC7832"/>
                </a:solidFill>
                <a:highlight>
                  <a:srgbClr val="2B2B2B"/>
                </a:highlight>
                <a:latin typeface="Arial"/>
                <a:ea typeface="Arial"/>
                <a:cs typeface="Arial"/>
                <a:sym typeface="Arial"/>
              </a:rPr>
              <a:t>, null</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holder.</a:t>
            </a:r>
            <a:r>
              <a:rPr lang="ko" sz="850">
                <a:solidFill>
                  <a:srgbClr val="9876AA"/>
                </a:solidFill>
                <a:highlight>
                  <a:srgbClr val="2B2B2B"/>
                </a:highlight>
                <a:latin typeface="Arial"/>
                <a:ea typeface="Arial"/>
                <a:cs typeface="Arial"/>
                <a:sym typeface="Arial"/>
              </a:rPr>
              <a:t>txtMessage </a:t>
            </a:r>
            <a:r>
              <a:rPr lang="ko" sz="850">
                <a:solidFill>
                  <a:srgbClr val="A9B7C6"/>
                </a:solidFill>
                <a:highlight>
                  <a:srgbClr val="2B2B2B"/>
                </a:highlight>
                <a:latin typeface="Arial"/>
                <a:ea typeface="Arial"/>
                <a:cs typeface="Arial"/>
                <a:sym typeface="Arial"/>
              </a:rPr>
              <a:t>= view!!.findViewById(R.id.</a:t>
            </a:r>
            <a:r>
              <a:rPr lang="ko" sz="850" i="1">
                <a:solidFill>
                  <a:srgbClr val="9876AA"/>
                </a:solidFill>
                <a:highlight>
                  <a:srgbClr val="2B2B2B"/>
                </a:highlight>
                <a:latin typeface="Arial"/>
                <a:ea typeface="Arial"/>
                <a:cs typeface="Arial"/>
                <a:sym typeface="Arial"/>
              </a:rPr>
              <a:t>txtMessage</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holder.</a:t>
            </a:r>
            <a:r>
              <a:rPr lang="ko" sz="850">
                <a:solidFill>
                  <a:srgbClr val="9876AA"/>
                </a:solidFill>
                <a:highlight>
                  <a:srgbClr val="2B2B2B"/>
                </a:highlight>
                <a:latin typeface="Arial"/>
                <a:ea typeface="Arial"/>
                <a:cs typeface="Arial"/>
                <a:sym typeface="Arial"/>
              </a:rPr>
              <a:t>imgLink </a:t>
            </a:r>
            <a:r>
              <a:rPr lang="ko" sz="850">
                <a:solidFill>
                  <a:srgbClr val="A9B7C6"/>
                </a:solidFill>
                <a:highlight>
                  <a:srgbClr val="2B2B2B"/>
                </a:highlight>
                <a:latin typeface="Arial"/>
                <a:ea typeface="Arial"/>
                <a:cs typeface="Arial"/>
                <a:sym typeface="Arial"/>
              </a:rPr>
              <a:t>= view.findViewById(R.id.</a:t>
            </a:r>
            <a:r>
              <a:rPr lang="ko" sz="850" i="1">
                <a:solidFill>
                  <a:srgbClr val="9876AA"/>
                </a:solidFill>
                <a:highlight>
                  <a:srgbClr val="2B2B2B"/>
                </a:highlight>
                <a:latin typeface="Arial"/>
                <a:ea typeface="Arial"/>
                <a:cs typeface="Arial"/>
                <a:sym typeface="Arial"/>
              </a:rPr>
              <a:t>imgLink</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holder.</a:t>
            </a:r>
            <a:r>
              <a:rPr lang="ko" sz="850">
                <a:solidFill>
                  <a:srgbClr val="9876AA"/>
                </a:solidFill>
                <a:highlight>
                  <a:srgbClr val="2B2B2B"/>
                </a:highlight>
                <a:latin typeface="Arial"/>
                <a:ea typeface="Arial"/>
                <a:cs typeface="Arial"/>
                <a:sym typeface="Arial"/>
              </a:rPr>
              <a:t>btnPlay </a:t>
            </a:r>
            <a:r>
              <a:rPr lang="ko" sz="850">
                <a:solidFill>
                  <a:srgbClr val="A9B7C6"/>
                </a:solidFill>
                <a:highlight>
                  <a:srgbClr val="2B2B2B"/>
                </a:highlight>
                <a:latin typeface="Arial"/>
                <a:ea typeface="Arial"/>
                <a:cs typeface="Arial"/>
                <a:sym typeface="Arial"/>
              </a:rPr>
              <a:t>= view.findViewById(R.id.</a:t>
            </a:r>
            <a:r>
              <a:rPr lang="ko" sz="850" i="1">
                <a:solidFill>
                  <a:srgbClr val="9876AA"/>
                </a:solidFill>
                <a:highlight>
                  <a:srgbClr val="2B2B2B"/>
                </a:highlight>
                <a:latin typeface="Arial"/>
                <a:ea typeface="Arial"/>
                <a:cs typeface="Arial"/>
                <a:sym typeface="Arial"/>
              </a:rPr>
              <a:t>btnPlay</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holder.</a:t>
            </a:r>
            <a:r>
              <a:rPr lang="ko" sz="850">
                <a:solidFill>
                  <a:srgbClr val="9876AA"/>
                </a:solidFill>
                <a:highlight>
                  <a:srgbClr val="2B2B2B"/>
                </a:highlight>
                <a:latin typeface="Arial"/>
                <a:ea typeface="Arial"/>
                <a:cs typeface="Arial"/>
                <a:sym typeface="Arial"/>
              </a:rPr>
              <a:t>btnStop </a:t>
            </a:r>
            <a:r>
              <a:rPr lang="ko" sz="850">
                <a:solidFill>
                  <a:srgbClr val="A9B7C6"/>
                </a:solidFill>
                <a:highlight>
                  <a:srgbClr val="2B2B2B"/>
                </a:highlight>
                <a:latin typeface="Arial"/>
                <a:ea typeface="Arial"/>
                <a:cs typeface="Arial"/>
                <a:sym typeface="Arial"/>
              </a:rPr>
              <a:t>= view.findViewById(R.id.</a:t>
            </a:r>
            <a:r>
              <a:rPr lang="ko" sz="850" i="1">
                <a:solidFill>
                  <a:srgbClr val="9876AA"/>
                </a:solidFill>
                <a:highlight>
                  <a:srgbClr val="2B2B2B"/>
                </a:highlight>
                <a:latin typeface="Arial"/>
                <a:ea typeface="Arial"/>
                <a:cs typeface="Arial"/>
                <a:sym typeface="Arial"/>
              </a:rPr>
              <a:t>btnStop</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view.</a:t>
            </a:r>
            <a:r>
              <a:rPr lang="ko" sz="850" i="1">
                <a:solidFill>
                  <a:srgbClr val="9876AA"/>
                </a:solidFill>
                <a:highlight>
                  <a:srgbClr val="2B2B2B"/>
                </a:highlight>
                <a:latin typeface="Arial"/>
                <a:ea typeface="Arial"/>
                <a:cs typeface="Arial"/>
                <a:sym typeface="Arial"/>
              </a:rPr>
              <a:t>tag </a:t>
            </a:r>
            <a:r>
              <a:rPr lang="ko" sz="850">
                <a:solidFill>
                  <a:srgbClr val="A9B7C6"/>
                </a:solidFill>
                <a:highlight>
                  <a:srgbClr val="2B2B2B"/>
                </a:highlight>
                <a:latin typeface="Arial"/>
                <a:ea typeface="Arial"/>
                <a:cs typeface="Arial"/>
                <a:sym typeface="Arial"/>
              </a:rPr>
              <a:t>= holder</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CC7832"/>
                </a:solidFill>
                <a:highlight>
                  <a:srgbClr val="2B2B2B"/>
                </a:highlight>
                <a:latin typeface="Arial"/>
                <a:ea typeface="Arial"/>
                <a:cs typeface="Arial"/>
                <a:sym typeface="Arial"/>
              </a:rPr>
              <a:t>else</a:t>
            </a:r>
            <a:r>
              <a:rPr lang="ko" sz="850">
                <a:solidFill>
                  <a:srgbClr val="A9B7C6"/>
                </a:solidFill>
                <a:highlight>
                  <a:srgbClr val="2B2B2B"/>
                </a:highlight>
                <a:latin typeface="Arial"/>
                <a:ea typeface="Arial"/>
                <a:cs typeface="Arial"/>
                <a:sym typeface="Arial"/>
              </a:rPr>
              <a:t>{</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r>
              <a:rPr lang="ko" sz="850">
                <a:solidFill>
                  <a:srgbClr val="808080"/>
                </a:solidFill>
                <a:highlight>
                  <a:srgbClr val="2B2B2B"/>
                </a:highlight>
                <a:latin typeface="Arial"/>
                <a:ea typeface="Arial"/>
                <a:cs typeface="Arial"/>
                <a:sym typeface="Arial"/>
              </a:rPr>
              <a:t>//tag에 있는 정보를 holder로 가져온다</a:t>
            </a:r>
            <a:endParaRPr sz="850">
              <a:solidFill>
                <a:srgbClr val="808080"/>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808080"/>
                </a:solidFill>
                <a:highlight>
                  <a:srgbClr val="2B2B2B"/>
                </a:highlight>
                <a:latin typeface="Arial"/>
                <a:ea typeface="Arial"/>
                <a:cs typeface="Arial"/>
                <a:sym typeface="Arial"/>
              </a:rPr>
              <a:t>               </a:t>
            </a:r>
            <a:r>
              <a:rPr lang="ko" sz="850">
                <a:solidFill>
                  <a:srgbClr val="A9B7C6"/>
                </a:solidFill>
                <a:highlight>
                  <a:srgbClr val="2B2B2B"/>
                </a:highlight>
                <a:latin typeface="Arial"/>
                <a:ea typeface="Arial"/>
                <a:cs typeface="Arial"/>
                <a:sym typeface="Arial"/>
              </a:rPr>
              <a:t>holder = view.</a:t>
            </a:r>
            <a:r>
              <a:rPr lang="ko" sz="850" i="1">
                <a:solidFill>
                  <a:srgbClr val="9876AA"/>
                </a:solidFill>
                <a:highlight>
                  <a:srgbClr val="2B2B2B"/>
                </a:highlight>
                <a:latin typeface="Arial"/>
                <a:ea typeface="Arial"/>
                <a:cs typeface="Arial"/>
                <a:sym typeface="Arial"/>
              </a:rPr>
              <a:t>tag </a:t>
            </a:r>
            <a:r>
              <a:rPr lang="ko" sz="850">
                <a:solidFill>
                  <a:srgbClr val="CC7832"/>
                </a:solidFill>
                <a:highlight>
                  <a:srgbClr val="2B2B2B"/>
                </a:highlight>
                <a:latin typeface="Arial"/>
                <a:ea typeface="Arial"/>
                <a:cs typeface="Arial"/>
                <a:sym typeface="Arial"/>
              </a:rPr>
              <a:t>as </a:t>
            </a:r>
            <a:r>
              <a:rPr lang="ko" sz="850">
                <a:solidFill>
                  <a:srgbClr val="A9B7C6"/>
                </a:solidFill>
                <a:highlight>
                  <a:srgbClr val="2B2B2B"/>
                </a:highlight>
                <a:latin typeface="Arial"/>
                <a:ea typeface="Arial"/>
                <a:cs typeface="Arial"/>
                <a:sym typeface="Arial"/>
              </a:rPr>
              <a:t>ViewHolder</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ko" sz="850">
                <a:solidFill>
                  <a:srgbClr val="A9B7C6"/>
                </a:solidFill>
                <a:highlight>
                  <a:srgbClr val="2B2B2B"/>
                </a:highlight>
                <a:latin typeface="Arial"/>
                <a:ea typeface="Arial"/>
                <a:cs typeface="Arial"/>
                <a:sym typeface="Arial"/>
              </a:rPr>
              <a:t>           }</a:t>
            </a:r>
            <a:endParaRPr sz="850">
              <a:solidFill>
                <a:srgbClr val="A9B7C6"/>
              </a:solidFill>
              <a:highlight>
                <a:srgbClr val="2B2B2B"/>
              </a:highlight>
              <a:latin typeface="Arial"/>
              <a:ea typeface="Arial"/>
              <a:cs typeface="Arial"/>
              <a:sym typeface="Arial"/>
            </a:endParaRPr>
          </a:p>
          <a:p>
            <a:pPr marL="0" lvl="0" indent="0" algn="l" rtl="0">
              <a:lnSpc>
                <a:spcPct val="100000"/>
              </a:lnSpc>
              <a:spcBef>
                <a:spcPts val="0"/>
              </a:spcBef>
              <a:spcAft>
                <a:spcPts val="0"/>
              </a:spcAft>
              <a:buNone/>
            </a:pPr>
            <a:r>
              <a:rPr lang="ko" sz="850">
                <a:solidFill>
                  <a:srgbClr val="A9B7C6"/>
                </a:solidFill>
                <a:highlight>
                  <a:srgbClr val="2B2B2B"/>
                </a:highlight>
                <a:latin typeface="Arial"/>
                <a:ea typeface="Arial"/>
                <a:cs typeface="Arial"/>
                <a:sym typeface="Arial"/>
              </a:rPr>
              <a:t>           holder.</a:t>
            </a:r>
            <a:r>
              <a:rPr lang="ko" sz="850">
                <a:solidFill>
                  <a:srgbClr val="9876AA"/>
                </a:solidFill>
                <a:highlight>
                  <a:srgbClr val="2B2B2B"/>
                </a:highlight>
                <a:latin typeface="Arial"/>
                <a:ea typeface="Arial"/>
                <a:cs typeface="Arial"/>
                <a:sym typeface="Arial"/>
              </a:rPr>
              <a:t>txtMessage</a:t>
            </a:r>
            <a:r>
              <a:rPr lang="ko" sz="850">
                <a:solidFill>
                  <a:srgbClr val="A9B7C6"/>
                </a:solidFill>
                <a:highlight>
                  <a:srgbClr val="2B2B2B"/>
                </a:highlight>
                <a:latin typeface="Arial"/>
                <a:ea typeface="Arial"/>
                <a:cs typeface="Arial"/>
                <a:sym typeface="Arial"/>
              </a:rPr>
              <a:t>!!.</a:t>
            </a:r>
            <a:r>
              <a:rPr lang="ko" sz="850" i="1">
                <a:solidFill>
                  <a:srgbClr val="9876AA"/>
                </a:solidFill>
                <a:highlight>
                  <a:srgbClr val="2B2B2B"/>
                </a:highlight>
                <a:latin typeface="Arial"/>
                <a:ea typeface="Arial"/>
                <a:cs typeface="Arial"/>
                <a:sym typeface="Arial"/>
              </a:rPr>
              <a:t>text </a:t>
            </a:r>
            <a:r>
              <a:rPr lang="ko" sz="850">
                <a:solidFill>
                  <a:srgbClr val="A9B7C6"/>
                </a:solidFill>
                <a:highlight>
                  <a:srgbClr val="2B2B2B"/>
                </a:highlight>
                <a:latin typeface="Arial"/>
                <a:ea typeface="Arial"/>
                <a:cs typeface="Arial"/>
                <a:sym typeface="Arial"/>
              </a:rPr>
              <a:t>= </a:t>
            </a:r>
            <a:r>
              <a:rPr lang="ko" sz="850">
                <a:solidFill>
                  <a:srgbClr val="9876AA"/>
                </a:solidFill>
                <a:highlight>
                  <a:srgbClr val="2B2B2B"/>
                </a:highlight>
                <a:latin typeface="Arial"/>
                <a:ea typeface="Arial"/>
                <a:cs typeface="Arial"/>
                <a:sym typeface="Arial"/>
              </a:rPr>
              <a:t>lstData</a:t>
            </a:r>
            <a:r>
              <a:rPr lang="ko" sz="850">
                <a:solidFill>
                  <a:srgbClr val="A9B7C6"/>
                </a:solidFill>
                <a:highlight>
                  <a:srgbClr val="2B2B2B"/>
                </a:highlight>
                <a:latin typeface="Arial"/>
                <a:ea typeface="Arial"/>
                <a:cs typeface="Arial"/>
                <a:sym typeface="Arial"/>
              </a:rPr>
              <a:t>!![position].</a:t>
            </a:r>
            <a:r>
              <a:rPr lang="ko" sz="850">
                <a:solidFill>
                  <a:srgbClr val="9876AA"/>
                </a:solidFill>
                <a:highlight>
                  <a:srgbClr val="2B2B2B"/>
                </a:highlight>
                <a:latin typeface="Arial"/>
                <a:ea typeface="Arial"/>
                <a:cs typeface="Arial"/>
                <a:sym typeface="Arial"/>
              </a:rPr>
              <a:t>desc</a:t>
            </a:r>
            <a:endParaRPr/>
          </a:p>
        </p:txBody>
      </p:sp>
      <p:sp>
        <p:nvSpPr>
          <p:cNvPr id="1065" name="Google Shape;1065;p115"/>
          <p:cNvSpPr txBox="1"/>
          <p:nvPr/>
        </p:nvSpPr>
        <p:spPr>
          <a:xfrm>
            <a:off x="3780000" y="1596625"/>
            <a:ext cx="4378800" cy="9095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850">
                <a:solidFill>
                  <a:srgbClr val="9876AA"/>
                </a:solidFill>
                <a:highlight>
                  <a:srgbClr val="2B2B2B"/>
                </a:highlight>
              </a:rPr>
              <a:t> </a:t>
            </a:r>
            <a:r>
              <a:rPr lang="ko" sz="850">
                <a:solidFill>
                  <a:srgbClr val="808080"/>
                </a:solidFill>
                <a:highlight>
                  <a:srgbClr val="2B2B2B"/>
                </a:highlight>
              </a:rPr>
              <a:t>//Glide로 동적 이미지를 로딩</a:t>
            </a:r>
            <a:endParaRPr sz="850">
              <a:solidFill>
                <a:srgbClr val="808080"/>
              </a:solidFill>
              <a:highlight>
                <a:srgbClr val="2B2B2B"/>
              </a:highlight>
            </a:endParaRPr>
          </a:p>
          <a:p>
            <a:pPr marL="0" lvl="0" indent="0" algn="l" rtl="0">
              <a:spcBef>
                <a:spcPts val="0"/>
              </a:spcBef>
              <a:spcAft>
                <a:spcPts val="0"/>
              </a:spcAft>
              <a:buNone/>
            </a:pPr>
            <a:r>
              <a:rPr lang="ko" sz="850">
                <a:solidFill>
                  <a:srgbClr val="808080"/>
                </a:solidFill>
                <a:highlight>
                  <a:srgbClr val="2B2B2B"/>
                </a:highlight>
              </a:rPr>
              <a:t>           //URL 클래스 형태로 넣어줘야 함</a:t>
            </a:r>
            <a:endParaRPr sz="850">
              <a:solidFill>
                <a:srgbClr val="808080"/>
              </a:solidFill>
              <a:highlight>
                <a:srgbClr val="2B2B2B"/>
              </a:highlight>
            </a:endParaRPr>
          </a:p>
          <a:p>
            <a:pPr marL="0" lvl="0" indent="0" algn="l" rtl="0">
              <a:spcBef>
                <a:spcPts val="0"/>
              </a:spcBef>
              <a:spcAft>
                <a:spcPts val="0"/>
              </a:spcAft>
              <a:buNone/>
            </a:pPr>
            <a:r>
              <a:rPr lang="ko" sz="850">
                <a:solidFill>
                  <a:srgbClr val="808080"/>
                </a:solidFill>
                <a:highlight>
                  <a:srgbClr val="2B2B2B"/>
                </a:highlight>
              </a:rPr>
              <a:t>           </a:t>
            </a:r>
            <a:r>
              <a:rPr lang="ko" sz="850">
                <a:solidFill>
                  <a:srgbClr val="A9B7C6"/>
                </a:solidFill>
                <a:highlight>
                  <a:srgbClr val="2B2B2B"/>
                </a:highlight>
              </a:rPr>
              <a:t>Glide.with(</a:t>
            </a:r>
            <a:r>
              <a:rPr lang="ko" sz="850">
                <a:solidFill>
                  <a:srgbClr val="9876AA"/>
                </a:solidFill>
                <a:highlight>
                  <a:srgbClr val="2B2B2B"/>
                </a:highlight>
              </a:rPr>
              <a:t>ctx</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.load(URL(</a:t>
            </a:r>
            <a:r>
              <a:rPr lang="ko" sz="850">
                <a:solidFill>
                  <a:srgbClr val="9876AA"/>
                </a:solidFill>
                <a:highlight>
                  <a:srgbClr val="2B2B2B"/>
                </a:highlight>
              </a:rPr>
              <a:t>lstData</a:t>
            </a:r>
            <a:r>
              <a:rPr lang="ko" sz="850">
                <a:solidFill>
                  <a:srgbClr val="A9B7C6"/>
                </a:solidFill>
                <a:highlight>
                  <a:srgbClr val="2B2B2B"/>
                </a:highlight>
              </a:rPr>
              <a:t>!![position].</a:t>
            </a:r>
            <a:r>
              <a:rPr lang="ko" sz="850">
                <a:solidFill>
                  <a:srgbClr val="9876AA"/>
                </a:solidFill>
                <a:highlight>
                  <a:srgbClr val="2B2B2B"/>
                </a:highlight>
              </a:rPr>
              <a:t>image</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.fitCenter()</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.into(holder.</a:t>
            </a:r>
            <a:r>
              <a:rPr lang="ko" sz="850">
                <a:solidFill>
                  <a:srgbClr val="9876AA"/>
                </a:solidFill>
                <a:highlight>
                  <a:srgbClr val="2B2B2B"/>
                </a:highlight>
              </a:rPr>
              <a:t>imgLink</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holder.</a:t>
            </a:r>
            <a:r>
              <a:rPr lang="ko" sz="850">
                <a:solidFill>
                  <a:srgbClr val="9876AA"/>
                </a:solidFill>
                <a:highlight>
                  <a:srgbClr val="2B2B2B"/>
                </a:highlight>
              </a:rPr>
              <a:t>btnPlay</a:t>
            </a:r>
            <a:r>
              <a:rPr lang="ko" sz="850">
                <a:solidFill>
                  <a:srgbClr val="A9B7C6"/>
                </a:solidFill>
                <a:highlight>
                  <a:srgbClr val="2B2B2B"/>
                </a:highlight>
              </a:rPr>
              <a:t>!!.setOnClickListener </a:t>
            </a:r>
            <a:r>
              <a:rPr lang="ko" sz="850" b="1">
                <a:solidFill>
                  <a:srgbClr val="A9B7C6"/>
                </a:solidFill>
                <a:highlight>
                  <a:srgbClr val="2B2B2B"/>
                </a:highlight>
              </a:rPr>
              <a:t>{</a:t>
            </a:r>
            <a:endParaRPr sz="850" b="1">
              <a:solidFill>
                <a:srgbClr val="A9B7C6"/>
              </a:solidFill>
              <a:highlight>
                <a:srgbClr val="2B2B2B"/>
              </a:highlight>
            </a:endParaRPr>
          </a:p>
          <a:p>
            <a:pPr marL="0" lvl="0" indent="0" algn="l" rtl="0">
              <a:spcBef>
                <a:spcPts val="0"/>
              </a:spcBef>
              <a:spcAft>
                <a:spcPts val="0"/>
              </a:spcAft>
              <a:buNone/>
            </a:pPr>
            <a:r>
              <a:rPr lang="ko" sz="850" b="1">
                <a:solidFill>
                  <a:srgbClr val="A9B7C6"/>
                </a:solidFill>
                <a:highlight>
                  <a:srgbClr val="2B2B2B"/>
                </a:highlight>
              </a:rPr>
              <a:t>               </a:t>
            </a:r>
            <a:r>
              <a:rPr lang="ko" sz="850">
                <a:solidFill>
                  <a:srgbClr val="A9B7C6"/>
                </a:solidFill>
                <a:highlight>
                  <a:srgbClr val="2B2B2B"/>
                </a:highlight>
              </a:rPr>
              <a:t>Toast.makeText(</a:t>
            </a:r>
            <a:r>
              <a:rPr lang="ko" sz="850">
                <a:solidFill>
                  <a:srgbClr val="9876AA"/>
                </a:solidFill>
                <a:highlight>
                  <a:srgbClr val="2B2B2B"/>
                </a:highlight>
              </a:rPr>
              <a:t>ctx</a:t>
            </a:r>
            <a:r>
              <a:rPr lang="ko" sz="850">
                <a:solidFill>
                  <a:srgbClr val="CC7832"/>
                </a:solidFill>
                <a:highlight>
                  <a:srgbClr val="2B2B2B"/>
                </a:highlight>
              </a:rPr>
              <a:t>, </a:t>
            </a:r>
            <a:r>
              <a:rPr lang="ko" sz="850">
                <a:solidFill>
                  <a:srgbClr val="6A8759"/>
                </a:solidFill>
                <a:highlight>
                  <a:srgbClr val="2B2B2B"/>
                </a:highlight>
              </a:rPr>
              <a:t>"</a:t>
            </a:r>
            <a:r>
              <a:rPr lang="ko" sz="850">
                <a:solidFill>
                  <a:srgbClr val="CC7832"/>
                </a:solidFill>
                <a:highlight>
                  <a:srgbClr val="2B2B2B"/>
                </a:highlight>
              </a:rPr>
              <a:t>${</a:t>
            </a:r>
            <a:r>
              <a:rPr lang="ko" sz="850">
                <a:solidFill>
                  <a:srgbClr val="9876AA"/>
                </a:solidFill>
                <a:highlight>
                  <a:srgbClr val="2B2B2B"/>
                </a:highlight>
              </a:rPr>
              <a:t>lstData</a:t>
            </a:r>
            <a:r>
              <a:rPr lang="ko" sz="850">
                <a:solidFill>
                  <a:srgbClr val="A9B7C6"/>
                </a:solidFill>
                <a:highlight>
                  <a:srgbClr val="2B2B2B"/>
                </a:highlight>
              </a:rPr>
              <a:t>!![position].</a:t>
            </a:r>
            <a:r>
              <a:rPr lang="ko" sz="850">
                <a:solidFill>
                  <a:srgbClr val="9876AA"/>
                </a:solidFill>
                <a:highlight>
                  <a:srgbClr val="2B2B2B"/>
                </a:highlight>
              </a:rPr>
              <a:t>desc</a:t>
            </a:r>
            <a:r>
              <a:rPr lang="ko" sz="850">
                <a:solidFill>
                  <a:srgbClr val="CC7832"/>
                </a:solidFill>
                <a:highlight>
                  <a:srgbClr val="2B2B2B"/>
                </a:highlight>
              </a:rPr>
              <a:t>}</a:t>
            </a:r>
            <a:r>
              <a:rPr lang="ko" sz="850">
                <a:solidFill>
                  <a:srgbClr val="6A8759"/>
                </a:solidFill>
                <a:highlight>
                  <a:srgbClr val="2B2B2B"/>
                </a:highlight>
              </a:rPr>
              <a:t> play"</a:t>
            </a:r>
            <a:r>
              <a:rPr lang="ko" sz="850">
                <a:solidFill>
                  <a:srgbClr val="CC7832"/>
                </a:solidFill>
                <a:highlight>
                  <a:srgbClr val="2B2B2B"/>
                </a:highlight>
              </a:rPr>
              <a:t>, </a:t>
            </a:r>
            <a:r>
              <a:rPr lang="ko" sz="850">
                <a:solidFill>
                  <a:srgbClr val="A9B7C6"/>
                </a:solidFill>
                <a:highlight>
                  <a:srgbClr val="2B2B2B"/>
                </a:highlight>
              </a:rPr>
              <a:t>Toast.</a:t>
            </a:r>
            <a:r>
              <a:rPr lang="ko" sz="850" i="1">
                <a:solidFill>
                  <a:srgbClr val="9876AA"/>
                </a:solidFill>
                <a:highlight>
                  <a:srgbClr val="2B2B2B"/>
                </a:highlight>
              </a:rPr>
              <a:t>LENGTH_LONG</a:t>
            </a:r>
            <a:r>
              <a:rPr lang="ko" sz="850">
                <a:solidFill>
                  <a:srgbClr val="A9B7C6"/>
                </a:solidFill>
                <a:highlight>
                  <a:srgbClr val="2B2B2B"/>
                </a:highlight>
              </a:rPr>
              <a:t>).show()</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if</a:t>
            </a:r>
            <a:r>
              <a:rPr lang="ko" sz="850">
                <a:solidFill>
                  <a:srgbClr val="A9B7C6"/>
                </a:solidFill>
                <a:highlight>
                  <a:srgbClr val="2B2B2B"/>
                </a:highlight>
              </a:rPr>
              <a:t>(</a:t>
            </a:r>
            <a:r>
              <a:rPr lang="ko" sz="850">
                <a:solidFill>
                  <a:srgbClr val="9876AA"/>
                </a:solidFill>
                <a:highlight>
                  <a:srgbClr val="2B2B2B"/>
                </a:highlight>
              </a:rPr>
              <a:t>player </a:t>
            </a:r>
            <a:r>
              <a:rPr lang="ko" sz="850">
                <a:solidFill>
                  <a:srgbClr val="A9B7C6"/>
                </a:solidFill>
                <a:highlight>
                  <a:srgbClr val="2B2B2B"/>
                </a:highlight>
              </a:rPr>
              <a:t>!= </a:t>
            </a:r>
            <a:r>
              <a:rPr lang="ko" sz="850">
                <a:solidFill>
                  <a:srgbClr val="CC7832"/>
                </a:solidFill>
                <a:highlight>
                  <a:srgbClr val="2B2B2B"/>
                </a:highlight>
              </a:rPr>
              <a:t>null</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9876AA"/>
                </a:solidFill>
                <a:highlight>
                  <a:srgbClr val="2B2B2B"/>
                </a:highlight>
              </a:rPr>
              <a:t>player</a:t>
            </a:r>
            <a:r>
              <a:rPr lang="ko" sz="850">
                <a:solidFill>
                  <a:srgbClr val="A9B7C6"/>
                </a:solidFill>
                <a:highlight>
                  <a:srgbClr val="2B2B2B"/>
                </a:highlight>
              </a:rPr>
              <a:t>?.stop()</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9876AA"/>
                </a:solidFill>
                <a:highlight>
                  <a:srgbClr val="2B2B2B"/>
                </a:highlight>
              </a:rPr>
              <a:t>player </a:t>
            </a:r>
            <a:r>
              <a:rPr lang="ko" sz="850">
                <a:solidFill>
                  <a:srgbClr val="A9B7C6"/>
                </a:solidFill>
                <a:highlight>
                  <a:srgbClr val="2B2B2B"/>
                </a:highlight>
              </a:rPr>
              <a:t>= </a:t>
            </a:r>
            <a:r>
              <a:rPr lang="ko" sz="850">
                <a:solidFill>
                  <a:srgbClr val="CC7832"/>
                </a:solidFill>
                <a:highlight>
                  <a:srgbClr val="2B2B2B"/>
                </a:highlight>
              </a:rPr>
              <a:t>null</a:t>
            </a:r>
            <a:endParaRPr sz="850">
              <a:solidFill>
                <a:srgbClr val="CC7832"/>
              </a:solidFill>
              <a:highlight>
                <a:srgbClr val="2B2B2B"/>
              </a:highlight>
            </a:endParaRPr>
          </a:p>
          <a:p>
            <a:pPr marL="0" lvl="0" indent="0" algn="l" rtl="0">
              <a:spcBef>
                <a:spcPts val="0"/>
              </a:spcBef>
              <a:spcAft>
                <a:spcPts val="0"/>
              </a:spcAft>
              <a:buNone/>
            </a:pPr>
            <a:r>
              <a:rPr lang="ko" sz="850">
                <a:solidFill>
                  <a:srgbClr val="CC7832"/>
                </a:solidFill>
                <a:highlight>
                  <a:srgbClr val="2B2B2B"/>
                </a:highlight>
              </a:rPr>
              <a:t>               </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9876AA"/>
                </a:solidFill>
                <a:highlight>
                  <a:srgbClr val="2B2B2B"/>
                </a:highlight>
              </a:rPr>
              <a:t>player </a:t>
            </a:r>
            <a:r>
              <a:rPr lang="ko" sz="850">
                <a:solidFill>
                  <a:srgbClr val="A9B7C6"/>
                </a:solidFill>
                <a:highlight>
                  <a:srgbClr val="2B2B2B"/>
                </a:highlight>
              </a:rPr>
              <a:t>= MediaPlayer()?.</a:t>
            </a:r>
            <a:r>
              <a:rPr lang="ko" sz="850" i="1">
                <a:solidFill>
                  <a:srgbClr val="FFC66D"/>
                </a:solidFill>
                <a:highlight>
                  <a:srgbClr val="2B2B2B"/>
                </a:highlight>
              </a:rPr>
              <a:t>apply </a:t>
            </a:r>
            <a:r>
              <a:rPr lang="ko" sz="850" b="1">
                <a:solidFill>
                  <a:srgbClr val="A9B7C6"/>
                </a:solidFill>
                <a:highlight>
                  <a:srgbClr val="2B2B2B"/>
                </a:highlight>
              </a:rPr>
              <a:t>{</a:t>
            </a:r>
            <a:endParaRPr sz="850" b="1">
              <a:solidFill>
                <a:srgbClr val="A9B7C6"/>
              </a:solidFill>
              <a:highlight>
                <a:srgbClr val="2B2B2B"/>
              </a:highlight>
            </a:endParaRPr>
          </a:p>
          <a:p>
            <a:pPr marL="0" lvl="0" indent="0" algn="l" rtl="0">
              <a:spcBef>
                <a:spcPts val="0"/>
              </a:spcBef>
              <a:spcAft>
                <a:spcPts val="0"/>
              </a:spcAft>
              <a:buNone/>
            </a:pPr>
            <a:r>
              <a:rPr lang="ko" sz="850" b="1">
                <a:solidFill>
                  <a:srgbClr val="A9B7C6"/>
                </a:solidFill>
                <a:highlight>
                  <a:srgbClr val="2B2B2B"/>
                </a:highlight>
              </a:rPr>
              <a:t>                   </a:t>
            </a:r>
            <a:r>
              <a:rPr lang="ko" sz="850">
                <a:solidFill>
                  <a:srgbClr val="A9B7C6"/>
                </a:solidFill>
                <a:highlight>
                  <a:srgbClr val="2B2B2B"/>
                </a:highlight>
              </a:rPr>
              <a:t>setDataSource(</a:t>
            </a:r>
            <a:r>
              <a:rPr lang="ko" sz="850">
                <a:solidFill>
                  <a:srgbClr val="9876AA"/>
                </a:solidFill>
                <a:highlight>
                  <a:srgbClr val="2B2B2B"/>
                </a:highlight>
              </a:rPr>
              <a:t>lstData</a:t>
            </a:r>
            <a:r>
              <a:rPr lang="ko" sz="850">
                <a:solidFill>
                  <a:srgbClr val="A9B7C6"/>
                </a:solidFill>
                <a:highlight>
                  <a:srgbClr val="2B2B2B"/>
                </a:highlight>
              </a:rPr>
              <a:t>!![position].</a:t>
            </a:r>
            <a:r>
              <a:rPr lang="ko" sz="850">
                <a:solidFill>
                  <a:srgbClr val="9876AA"/>
                </a:solidFill>
                <a:highlight>
                  <a:srgbClr val="2B2B2B"/>
                </a:highlight>
              </a:rPr>
              <a:t>music</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prepare()</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start()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b="1">
                <a:solidFill>
                  <a:srgbClr val="A9B7C6"/>
                </a:solidFill>
                <a:highlight>
                  <a:srgbClr val="2B2B2B"/>
                </a:highlight>
              </a:rPr>
              <a:t>}</a:t>
            </a:r>
            <a:endParaRPr sz="850" b="1">
              <a:solidFill>
                <a:srgbClr val="A9B7C6"/>
              </a:solidFill>
              <a:highlight>
                <a:srgbClr val="2B2B2B"/>
              </a:highlight>
            </a:endParaRPr>
          </a:p>
          <a:p>
            <a:pPr marL="0" lvl="0" indent="0" algn="l" rtl="0">
              <a:spcBef>
                <a:spcPts val="0"/>
              </a:spcBef>
              <a:spcAft>
                <a:spcPts val="0"/>
              </a:spcAft>
              <a:buNone/>
            </a:pPr>
            <a:r>
              <a:rPr lang="ko" sz="850" b="1">
                <a:solidFill>
                  <a:srgbClr val="A9B7C6"/>
                </a:solidFill>
                <a:highlight>
                  <a:srgbClr val="2B2B2B"/>
                </a:highlight>
              </a:rPr>
              <a:t>           }</a:t>
            </a:r>
            <a:endParaRPr sz="850" b="1">
              <a:solidFill>
                <a:srgbClr val="A9B7C6"/>
              </a:solidFill>
              <a:highlight>
                <a:srgbClr val="2B2B2B"/>
              </a:highlight>
            </a:endParaRPr>
          </a:p>
          <a:p>
            <a:pPr marL="0" lvl="0" indent="0" algn="l" rtl="0">
              <a:spcBef>
                <a:spcPts val="0"/>
              </a:spcBef>
              <a:spcAft>
                <a:spcPts val="0"/>
              </a:spcAft>
              <a:buNone/>
            </a:pPr>
            <a:r>
              <a:rPr lang="ko" sz="850" b="1">
                <a:solidFill>
                  <a:srgbClr val="A9B7C6"/>
                </a:solidFill>
                <a:highlight>
                  <a:srgbClr val="2B2B2B"/>
                </a:highlight>
              </a:rPr>
              <a:t>           </a:t>
            </a:r>
            <a:r>
              <a:rPr lang="ko" sz="850">
                <a:solidFill>
                  <a:srgbClr val="A9B7C6"/>
                </a:solidFill>
                <a:highlight>
                  <a:srgbClr val="2B2B2B"/>
                </a:highlight>
              </a:rPr>
              <a:t>holder.</a:t>
            </a:r>
            <a:r>
              <a:rPr lang="ko" sz="850">
                <a:solidFill>
                  <a:srgbClr val="9876AA"/>
                </a:solidFill>
                <a:highlight>
                  <a:srgbClr val="2B2B2B"/>
                </a:highlight>
              </a:rPr>
              <a:t>btnStop</a:t>
            </a:r>
            <a:r>
              <a:rPr lang="ko" sz="850">
                <a:solidFill>
                  <a:srgbClr val="A9B7C6"/>
                </a:solidFill>
                <a:highlight>
                  <a:srgbClr val="2B2B2B"/>
                </a:highlight>
              </a:rPr>
              <a:t>!!.setOnClickListener </a:t>
            </a:r>
            <a:r>
              <a:rPr lang="ko" sz="850" b="1">
                <a:solidFill>
                  <a:srgbClr val="A9B7C6"/>
                </a:solidFill>
                <a:highlight>
                  <a:srgbClr val="2B2B2B"/>
                </a:highlight>
              </a:rPr>
              <a:t>{</a:t>
            </a:r>
            <a:endParaRPr sz="850" b="1">
              <a:solidFill>
                <a:srgbClr val="A9B7C6"/>
              </a:solidFill>
              <a:highlight>
                <a:srgbClr val="2B2B2B"/>
              </a:highlight>
            </a:endParaRPr>
          </a:p>
          <a:p>
            <a:pPr marL="0" lvl="0" indent="0" algn="l" rtl="0">
              <a:spcBef>
                <a:spcPts val="0"/>
              </a:spcBef>
              <a:spcAft>
                <a:spcPts val="0"/>
              </a:spcAft>
              <a:buNone/>
            </a:pPr>
            <a:r>
              <a:rPr lang="ko" sz="850" b="1">
                <a:solidFill>
                  <a:srgbClr val="A9B7C6"/>
                </a:solidFill>
                <a:highlight>
                  <a:srgbClr val="2B2B2B"/>
                </a:highlight>
              </a:rPr>
              <a:t>               </a:t>
            </a:r>
            <a:r>
              <a:rPr lang="ko" sz="850">
                <a:solidFill>
                  <a:srgbClr val="A9B7C6"/>
                </a:solidFill>
                <a:highlight>
                  <a:srgbClr val="2B2B2B"/>
                </a:highlight>
              </a:rPr>
              <a:t>Toast.makeText(</a:t>
            </a:r>
            <a:r>
              <a:rPr lang="ko" sz="850">
                <a:solidFill>
                  <a:srgbClr val="9876AA"/>
                </a:solidFill>
                <a:highlight>
                  <a:srgbClr val="2B2B2B"/>
                </a:highlight>
              </a:rPr>
              <a:t>ctx</a:t>
            </a:r>
            <a:r>
              <a:rPr lang="ko" sz="850">
                <a:solidFill>
                  <a:srgbClr val="CC7832"/>
                </a:solidFill>
                <a:highlight>
                  <a:srgbClr val="2B2B2B"/>
                </a:highlight>
              </a:rPr>
              <a:t>, </a:t>
            </a:r>
            <a:r>
              <a:rPr lang="ko" sz="850">
                <a:solidFill>
                  <a:srgbClr val="6A8759"/>
                </a:solidFill>
                <a:highlight>
                  <a:srgbClr val="2B2B2B"/>
                </a:highlight>
              </a:rPr>
              <a:t>"</a:t>
            </a:r>
            <a:r>
              <a:rPr lang="ko" sz="850">
                <a:solidFill>
                  <a:srgbClr val="CC7832"/>
                </a:solidFill>
                <a:highlight>
                  <a:srgbClr val="2B2B2B"/>
                </a:highlight>
              </a:rPr>
              <a:t>${</a:t>
            </a:r>
            <a:r>
              <a:rPr lang="ko" sz="850">
                <a:solidFill>
                  <a:srgbClr val="9876AA"/>
                </a:solidFill>
                <a:highlight>
                  <a:srgbClr val="2B2B2B"/>
                </a:highlight>
              </a:rPr>
              <a:t>lstData</a:t>
            </a:r>
            <a:r>
              <a:rPr lang="ko" sz="850">
                <a:solidFill>
                  <a:srgbClr val="A9B7C6"/>
                </a:solidFill>
                <a:highlight>
                  <a:srgbClr val="2B2B2B"/>
                </a:highlight>
              </a:rPr>
              <a:t>!![position].</a:t>
            </a:r>
            <a:r>
              <a:rPr lang="ko" sz="850">
                <a:solidFill>
                  <a:srgbClr val="9876AA"/>
                </a:solidFill>
                <a:highlight>
                  <a:srgbClr val="2B2B2B"/>
                </a:highlight>
              </a:rPr>
              <a:t>desc</a:t>
            </a:r>
            <a:r>
              <a:rPr lang="ko" sz="850">
                <a:solidFill>
                  <a:srgbClr val="CC7832"/>
                </a:solidFill>
                <a:highlight>
                  <a:srgbClr val="2B2B2B"/>
                </a:highlight>
              </a:rPr>
              <a:t>}</a:t>
            </a:r>
            <a:r>
              <a:rPr lang="ko" sz="850">
                <a:solidFill>
                  <a:srgbClr val="6A8759"/>
                </a:solidFill>
                <a:highlight>
                  <a:srgbClr val="2B2B2B"/>
                </a:highlight>
              </a:rPr>
              <a:t> stop"</a:t>
            </a:r>
            <a:r>
              <a:rPr lang="ko" sz="850">
                <a:solidFill>
                  <a:srgbClr val="CC7832"/>
                </a:solidFill>
                <a:highlight>
                  <a:srgbClr val="2B2B2B"/>
                </a:highlight>
              </a:rPr>
              <a:t>, </a:t>
            </a:r>
            <a:r>
              <a:rPr lang="ko" sz="850">
                <a:solidFill>
                  <a:srgbClr val="A9B7C6"/>
                </a:solidFill>
                <a:highlight>
                  <a:srgbClr val="2B2B2B"/>
                </a:highlight>
              </a:rPr>
              <a:t>Toast.</a:t>
            </a:r>
            <a:r>
              <a:rPr lang="ko" sz="850" i="1">
                <a:solidFill>
                  <a:srgbClr val="9876AA"/>
                </a:solidFill>
                <a:highlight>
                  <a:srgbClr val="2B2B2B"/>
                </a:highlight>
              </a:rPr>
              <a:t>LENGTH_LONG</a:t>
            </a:r>
            <a:r>
              <a:rPr lang="ko" sz="850">
                <a:solidFill>
                  <a:srgbClr val="A9B7C6"/>
                </a:solidFill>
                <a:highlight>
                  <a:srgbClr val="2B2B2B"/>
                </a:highlight>
              </a:rPr>
              <a:t>).show()</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9876AA"/>
                </a:solidFill>
                <a:highlight>
                  <a:srgbClr val="2B2B2B"/>
                </a:highlight>
              </a:rPr>
              <a:t>player</a:t>
            </a:r>
            <a:r>
              <a:rPr lang="ko" sz="850">
                <a:solidFill>
                  <a:srgbClr val="A9B7C6"/>
                </a:solidFill>
                <a:highlight>
                  <a:srgbClr val="2B2B2B"/>
                </a:highlight>
              </a:rPr>
              <a:t>?.stop()</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b="1">
                <a:solidFill>
                  <a:srgbClr val="A9B7C6"/>
                </a:solidFill>
                <a:highlight>
                  <a:srgbClr val="2B2B2B"/>
                </a:highlight>
              </a:rPr>
              <a:t>}</a:t>
            </a:r>
            <a:endParaRPr sz="850" b="1">
              <a:solidFill>
                <a:srgbClr val="A9B7C6"/>
              </a:solidFill>
              <a:highlight>
                <a:srgbClr val="2B2B2B"/>
              </a:highlight>
            </a:endParaRPr>
          </a:p>
          <a:p>
            <a:pPr marL="0" lvl="0" indent="0" algn="l" rtl="0">
              <a:spcBef>
                <a:spcPts val="0"/>
              </a:spcBef>
              <a:spcAft>
                <a:spcPts val="0"/>
              </a:spcAft>
              <a:buNone/>
            </a:pPr>
            <a:r>
              <a:rPr lang="ko" sz="850" b="1">
                <a:solidFill>
                  <a:srgbClr val="A9B7C6"/>
                </a:solidFill>
                <a:highlight>
                  <a:srgbClr val="2B2B2B"/>
                </a:highlight>
              </a:rPr>
              <a:t>           </a:t>
            </a:r>
            <a:r>
              <a:rPr lang="ko" sz="850">
                <a:solidFill>
                  <a:srgbClr val="CC7832"/>
                </a:solidFill>
                <a:highlight>
                  <a:srgbClr val="2B2B2B"/>
                </a:highlight>
              </a:rPr>
              <a:t>return </a:t>
            </a:r>
            <a:r>
              <a:rPr lang="ko" sz="850">
                <a:solidFill>
                  <a:srgbClr val="A9B7C6"/>
                </a:solidFill>
                <a:highlight>
                  <a:srgbClr val="223C23"/>
                </a:highlight>
              </a:rPr>
              <a:t>view</a:t>
            </a:r>
            <a:endParaRPr sz="850">
              <a:solidFill>
                <a:srgbClr val="A9B7C6"/>
              </a:solidFill>
              <a:highlight>
                <a:srgbClr val="223C23"/>
              </a:highlight>
            </a:endParaRPr>
          </a:p>
          <a:p>
            <a:pPr marL="0" lvl="0" indent="0" algn="l" rtl="0">
              <a:spcBef>
                <a:spcPts val="0"/>
              </a:spcBef>
              <a:spcAft>
                <a:spcPts val="0"/>
              </a:spcAft>
              <a:buNone/>
            </a:pPr>
            <a:r>
              <a:rPr lang="ko" sz="850">
                <a:solidFill>
                  <a:srgbClr val="A9B7C6"/>
                </a:solidFill>
                <a:highlight>
                  <a:srgbClr val="2B2B2B"/>
                </a:highlight>
              </a:rPr>
              <a:t>       }</a:t>
            </a:r>
            <a:endParaRPr sz="850">
              <a:solidFill>
                <a:srgbClr val="A9B7C6"/>
              </a:solidFill>
              <a:highlight>
                <a:srgbClr val="2B2B2B"/>
              </a:highlight>
            </a:endParaRPr>
          </a:p>
          <a:p>
            <a:pPr marL="0" lvl="0" indent="0" algn="l" rtl="0">
              <a:spcBef>
                <a:spcPts val="0"/>
              </a:spcBef>
              <a:spcAft>
                <a:spcPts val="0"/>
              </a:spcAft>
              <a:buNone/>
            </a:pP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override fun </a:t>
            </a:r>
            <a:r>
              <a:rPr lang="ko" sz="850">
                <a:solidFill>
                  <a:srgbClr val="FFC66D"/>
                </a:solidFill>
                <a:highlight>
                  <a:srgbClr val="2B2B2B"/>
                </a:highlight>
              </a:rPr>
              <a:t>getCount</a:t>
            </a:r>
            <a:r>
              <a:rPr lang="ko" sz="850">
                <a:solidFill>
                  <a:srgbClr val="A9B7C6"/>
                </a:solidFill>
                <a:highlight>
                  <a:srgbClr val="2B2B2B"/>
                </a:highlight>
              </a:rPr>
              <a:t>(): Int {</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return </a:t>
            </a:r>
            <a:r>
              <a:rPr lang="ko" sz="850">
                <a:solidFill>
                  <a:srgbClr val="9876AA"/>
                </a:solidFill>
                <a:highlight>
                  <a:srgbClr val="2B2B2B"/>
                </a:highlight>
              </a:rPr>
              <a:t>lstData</a:t>
            </a:r>
            <a:r>
              <a:rPr lang="ko" sz="850">
                <a:solidFill>
                  <a:srgbClr val="A9B7C6"/>
                </a:solidFill>
                <a:highlight>
                  <a:srgbClr val="2B2B2B"/>
                </a:highlight>
              </a:rPr>
              <a:t>!!.</a:t>
            </a:r>
            <a:r>
              <a:rPr lang="ko" sz="850">
                <a:solidFill>
                  <a:srgbClr val="9876AA"/>
                </a:solidFill>
                <a:highlight>
                  <a:srgbClr val="2B2B2B"/>
                </a:highlight>
              </a:rPr>
              <a:t>size</a:t>
            </a:r>
            <a:endParaRPr sz="850">
              <a:solidFill>
                <a:srgbClr val="9876AA"/>
              </a:solidFill>
              <a:highlight>
                <a:srgbClr val="2B2B2B"/>
              </a:highlight>
            </a:endParaRPr>
          </a:p>
          <a:p>
            <a:pPr marL="0" lvl="0" indent="0" algn="l" rtl="0">
              <a:spcBef>
                <a:spcPts val="0"/>
              </a:spcBef>
              <a:spcAft>
                <a:spcPts val="0"/>
              </a:spcAft>
              <a:buNone/>
            </a:pPr>
            <a:r>
              <a:rPr lang="ko" sz="850">
                <a:solidFill>
                  <a:srgbClr val="9876AA"/>
                </a:solidFill>
                <a:highlight>
                  <a:srgbClr val="2B2B2B"/>
                </a:highlight>
              </a:rPr>
              <a:t>       </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override fun </a:t>
            </a:r>
            <a:r>
              <a:rPr lang="ko" sz="850">
                <a:solidFill>
                  <a:srgbClr val="FFC66D"/>
                </a:solidFill>
                <a:highlight>
                  <a:srgbClr val="2B2B2B"/>
                </a:highlight>
              </a:rPr>
              <a:t>getItem</a:t>
            </a:r>
            <a:r>
              <a:rPr lang="ko" sz="850">
                <a:solidFill>
                  <a:srgbClr val="A9B7C6"/>
                </a:solidFill>
                <a:highlight>
                  <a:srgbClr val="2B2B2B"/>
                </a:highlight>
              </a:rPr>
              <a:t>(position: Int): Any {</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return </a:t>
            </a:r>
            <a:r>
              <a:rPr lang="ko" sz="850">
                <a:solidFill>
                  <a:srgbClr val="9876AA"/>
                </a:solidFill>
                <a:highlight>
                  <a:srgbClr val="2B2B2B"/>
                </a:highlight>
              </a:rPr>
              <a:t>lstData</a:t>
            </a:r>
            <a:r>
              <a:rPr lang="ko" sz="850">
                <a:solidFill>
                  <a:srgbClr val="A9B7C6"/>
                </a:solidFill>
                <a:highlight>
                  <a:srgbClr val="2B2B2B"/>
                </a:highlight>
              </a:rPr>
              <a:t>!![position]</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endParaRPr sz="850">
              <a:solidFill>
                <a:srgbClr val="A9B7C6"/>
              </a:solidFill>
              <a:highlight>
                <a:srgbClr val="2B2B2B"/>
              </a:highlight>
            </a:endParaRPr>
          </a:p>
          <a:p>
            <a:pPr marL="0" lvl="0" indent="0" algn="l" rtl="0">
              <a:spcBef>
                <a:spcPts val="0"/>
              </a:spcBef>
              <a:spcAft>
                <a:spcPts val="0"/>
              </a:spcAft>
              <a:buNone/>
            </a:pP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override fun </a:t>
            </a:r>
            <a:r>
              <a:rPr lang="ko" sz="850">
                <a:solidFill>
                  <a:srgbClr val="FFC66D"/>
                </a:solidFill>
                <a:highlight>
                  <a:srgbClr val="2B2B2B"/>
                </a:highlight>
              </a:rPr>
              <a:t>getItemId</a:t>
            </a:r>
            <a:r>
              <a:rPr lang="ko" sz="850">
                <a:solidFill>
                  <a:srgbClr val="A9B7C6"/>
                </a:solidFill>
                <a:highlight>
                  <a:srgbClr val="2B2B2B"/>
                </a:highlight>
              </a:rPr>
              <a:t>(position: Int): Long {</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return </a:t>
            </a:r>
            <a:r>
              <a:rPr lang="ko" sz="850">
                <a:solidFill>
                  <a:srgbClr val="6897BB"/>
                </a:solidFill>
                <a:highlight>
                  <a:srgbClr val="2B2B2B"/>
                </a:highlight>
              </a:rPr>
              <a:t>0</a:t>
            </a:r>
            <a:endParaRPr sz="850">
              <a:solidFill>
                <a:srgbClr val="6897BB"/>
              </a:solidFill>
              <a:highlight>
                <a:srgbClr val="2B2B2B"/>
              </a:highlight>
            </a:endParaRPr>
          </a:p>
          <a:p>
            <a:pPr marL="0" lvl="0" indent="0" algn="l" rtl="0">
              <a:spcBef>
                <a:spcPts val="0"/>
              </a:spcBef>
              <a:spcAft>
                <a:spcPts val="0"/>
              </a:spcAft>
              <a:buNone/>
            </a:pPr>
            <a:r>
              <a:rPr lang="ko" sz="850">
                <a:solidFill>
                  <a:srgbClr val="6897BB"/>
                </a:solidFill>
                <a:highlight>
                  <a:srgbClr val="2B2B2B"/>
                </a:highlight>
              </a:rPr>
              <a:t>       </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808080"/>
                </a:solidFill>
                <a:highlight>
                  <a:srgbClr val="2B2B2B"/>
                </a:highlight>
              </a:rPr>
              <a:t>//정보를 담을 클래스</a:t>
            </a:r>
            <a:endParaRPr sz="850">
              <a:solidFill>
                <a:srgbClr val="808080"/>
              </a:solidFill>
              <a:highlight>
                <a:srgbClr val="2B2B2B"/>
              </a:highlight>
            </a:endParaRPr>
          </a:p>
          <a:p>
            <a:pPr marL="0" lvl="0" indent="0" algn="l" rtl="0">
              <a:spcBef>
                <a:spcPts val="0"/>
              </a:spcBef>
              <a:spcAft>
                <a:spcPts val="0"/>
              </a:spcAft>
              <a:buNone/>
            </a:pPr>
            <a:r>
              <a:rPr lang="ko" sz="850">
                <a:solidFill>
                  <a:srgbClr val="CC7832"/>
                </a:solidFill>
                <a:highlight>
                  <a:srgbClr val="2B2B2B"/>
                </a:highlight>
              </a:rPr>
              <a:t>data class </a:t>
            </a:r>
            <a:r>
              <a:rPr lang="ko" sz="850">
                <a:solidFill>
                  <a:srgbClr val="A9B7C6"/>
                </a:solidFill>
                <a:highlight>
                  <a:srgbClr val="2B2B2B"/>
                </a:highlight>
              </a:rPr>
              <a:t>WebInfo(</a:t>
            </a:r>
            <a:r>
              <a:rPr lang="ko" sz="850">
                <a:solidFill>
                  <a:srgbClr val="CC7832"/>
                </a:solidFill>
                <a:highlight>
                  <a:srgbClr val="2B2B2B"/>
                </a:highlight>
              </a:rPr>
              <a:t>var </a:t>
            </a:r>
            <a:r>
              <a:rPr lang="ko" sz="850">
                <a:solidFill>
                  <a:srgbClr val="9876AA"/>
                </a:solidFill>
                <a:highlight>
                  <a:srgbClr val="2B2B2B"/>
                </a:highlight>
              </a:rPr>
              <a:t>music</a:t>
            </a:r>
            <a:r>
              <a:rPr lang="ko" sz="850">
                <a:solidFill>
                  <a:srgbClr val="A9B7C6"/>
                </a:solidFill>
                <a:highlight>
                  <a:srgbClr val="2B2B2B"/>
                </a:highlight>
              </a:rPr>
              <a:t>: String</a:t>
            </a:r>
            <a:r>
              <a:rPr lang="ko" sz="850">
                <a:solidFill>
                  <a:srgbClr val="CC7832"/>
                </a:solidFill>
                <a:highlight>
                  <a:srgbClr val="2B2B2B"/>
                </a:highlight>
              </a:rPr>
              <a:t>, var </a:t>
            </a:r>
            <a:r>
              <a:rPr lang="ko" sz="850">
                <a:solidFill>
                  <a:srgbClr val="9876AA"/>
                </a:solidFill>
                <a:highlight>
                  <a:srgbClr val="2B2B2B"/>
                </a:highlight>
              </a:rPr>
              <a:t>image</a:t>
            </a:r>
            <a:r>
              <a:rPr lang="ko" sz="850">
                <a:solidFill>
                  <a:srgbClr val="A9B7C6"/>
                </a:solidFill>
                <a:highlight>
                  <a:srgbClr val="2B2B2B"/>
                </a:highlight>
              </a:rPr>
              <a:t>: String</a:t>
            </a:r>
            <a:r>
              <a:rPr lang="ko" sz="850">
                <a:solidFill>
                  <a:srgbClr val="CC7832"/>
                </a:solidFill>
                <a:highlight>
                  <a:srgbClr val="2B2B2B"/>
                </a:highlight>
              </a:rPr>
              <a:t>, var </a:t>
            </a:r>
            <a:r>
              <a:rPr lang="ko" sz="850">
                <a:solidFill>
                  <a:srgbClr val="9876AA"/>
                </a:solidFill>
                <a:highlight>
                  <a:srgbClr val="2B2B2B"/>
                </a:highlight>
              </a:rPr>
              <a:t>desc</a:t>
            </a:r>
            <a:r>
              <a:rPr lang="ko" sz="850">
                <a:solidFill>
                  <a:srgbClr val="A9B7C6"/>
                </a:solidFill>
                <a:highlight>
                  <a:srgbClr val="2B2B2B"/>
                </a:highlight>
              </a:rPr>
              <a:t>: String)</a:t>
            </a:r>
            <a:endParaRPr sz="850">
              <a:solidFill>
                <a:srgbClr val="A9B7C6"/>
              </a:solidFill>
              <a:highlight>
                <a:srgbClr val="2B2B2B"/>
              </a:highlight>
            </a:endParaRPr>
          </a:p>
          <a:p>
            <a:pPr marL="0" lvl="0" indent="0" algn="l" rtl="0">
              <a:spcBef>
                <a:spcPts val="0"/>
              </a:spcBef>
              <a:spcAft>
                <a:spcPts val="0"/>
              </a:spcAft>
              <a:buNone/>
            </a:pPr>
            <a:r>
              <a:rPr lang="ko" sz="850">
                <a:solidFill>
                  <a:srgbClr val="CC7832"/>
                </a:solidFill>
                <a:highlight>
                  <a:srgbClr val="2B2B2B"/>
                </a:highlight>
              </a:rPr>
              <a:t>fun </a:t>
            </a:r>
            <a:r>
              <a:rPr lang="ko" sz="850">
                <a:solidFill>
                  <a:srgbClr val="FFC66D"/>
                </a:solidFill>
                <a:highlight>
                  <a:srgbClr val="2B2B2B"/>
                </a:highlight>
              </a:rPr>
              <a:t>getWebInfoList</a:t>
            </a:r>
            <a:r>
              <a:rPr lang="ko" sz="850">
                <a:solidFill>
                  <a:srgbClr val="A9B7C6"/>
                </a:solidFill>
                <a:highlight>
                  <a:srgbClr val="2B2B2B"/>
                </a:highlight>
              </a:rPr>
              <a:t>(context: Context</a:t>
            </a:r>
            <a:r>
              <a:rPr lang="ko" sz="850">
                <a:solidFill>
                  <a:srgbClr val="CC7832"/>
                </a:solidFill>
                <a:highlight>
                  <a:srgbClr val="2B2B2B"/>
                </a:highlight>
              </a:rPr>
              <a:t>, </a:t>
            </a:r>
            <a:r>
              <a:rPr lang="ko" sz="850">
                <a:solidFill>
                  <a:srgbClr val="A9B7C6"/>
                </a:solidFill>
                <a:highlight>
                  <a:srgbClr val="2B2B2B"/>
                </a:highlight>
              </a:rPr>
              <a:t>pageFile: String): MutableList&lt;WebInfo&gt;{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val </a:t>
            </a:r>
            <a:r>
              <a:rPr lang="ko" sz="850">
                <a:solidFill>
                  <a:srgbClr val="A9B7C6"/>
                </a:solidFill>
                <a:highlight>
                  <a:srgbClr val="2B2B2B"/>
                </a:highlight>
              </a:rPr>
              <a:t>musicList: MutableList&lt;WebInfo&gt; = </a:t>
            </a:r>
            <a:r>
              <a:rPr lang="ko" sz="850" i="1">
                <a:solidFill>
                  <a:srgbClr val="A9B7C6"/>
                </a:solidFill>
                <a:highlight>
                  <a:srgbClr val="2B2B2B"/>
                </a:highlight>
              </a:rPr>
              <a:t>mutableListOf</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val </a:t>
            </a:r>
            <a:r>
              <a:rPr lang="ko" sz="850">
                <a:solidFill>
                  <a:srgbClr val="A9B7C6"/>
                </a:solidFill>
                <a:highlight>
                  <a:srgbClr val="2B2B2B"/>
                </a:highlight>
              </a:rPr>
              <a:t>file = context.</a:t>
            </a:r>
            <a:r>
              <a:rPr lang="ko" sz="850" i="1">
                <a:solidFill>
                  <a:srgbClr val="9876AA"/>
                </a:solidFill>
                <a:highlight>
                  <a:srgbClr val="2B2B2B"/>
                </a:highlight>
              </a:rPr>
              <a:t>assets</a:t>
            </a:r>
            <a:r>
              <a:rPr lang="ko" sz="850">
                <a:solidFill>
                  <a:srgbClr val="A9B7C6"/>
                </a:solidFill>
                <a:highlight>
                  <a:srgbClr val="2B2B2B"/>
                </a:highlight>
              </a:rPr>
              <a:t>.open(pageFile)</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val </a:t>
            </a:r>
            <a:r>
              <a:rPr lang="ko" sz="850">
                <a:solidFill>
                  <a:srgbClr val="A9B7C6"/>
                </a:solidFill>
                <a:highlight>
                  <a:srgbClr val="2B2B2B"/>
                </a:highlight>
              </a:rPr>
              <a:t>size = file.available()</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val </a:t>
            </a:r>
            <a:r>
              <a:rPr lang="ko" sz="850">
                <a:solidFill>
                  <a:srgbClr val="A9B7C6"/>
                </a:solidFill>
                <a:highlight>
                  <a:srgbClr val="2B2B2B"/>
                </a:highlight>
              </a:rPr>
              <a:t>buffer = ByteArray(size)</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file.read(buffer)</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file.close()</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808080"/>
                </a:solidFill>
                <a:highlight>
                  <a:srgbClr val="2B2B2B"/>
                </a:highlight>
              </a:rPr>
              <a:t>//파일 인코딩을 무조건 설정해주어야 함. 안 그러면 문자가 이상하게 보일 수 있음</a:t>
            </a:r>
            <a:endParaRPr sz="850">
              <a:solidFill>
                <a:srgbClr val="808080"/>
              </a:solidFill>
              <a:highlight>
                <a:srgbClr val="2B2B2B"/>
              </a:highlight>
            </a:endParaRPr>
          </a:p>
          <a:p>
            <a:pPr marL="0" lvl="0" indent="0" algn="l" rtl="0">
              <a:spcBef>
                <a:spcPts val="0"/>
              </a:spcBef>
              <a:spcAft>
                <a:spcPts val="0"/>
              </a:spcAft>
              <a:buNone/>
            </a:pPr>
            <a:r>
              <a:rPr lang="ko" sz="850">
                <a:solidFill>
                  <a:srgbClr val="808080"/>
                </a:solidFill>
                <a:highlight>
                  <a:srgbClr val="2B2B2B"/>
                </a:highlight>
              </a:rPr>
              <a:t>   </a:t>
            </a:r>
            <a:r>
              <a:rPr lang="ko" sz="850">
                <a:solidFill>
                  <a:srgbClr val="CC7832"/>
                </a:solidFill>
                <a:highlight>
                  <a:srgbClr val="2B2B2B"/>
                </a:highlight>
              </a:rPr>
              <a:t>val </a:t>
            </a:r>
            <a:r>
              <a:rPr lang="ko" sz="850">
                <a:solidFill>
                  <a:srgbClr val="A9B7C6"/>
                </a:solidFill>
                <a:highlight>
                  <a:srgbClr val="2B2B2B"/>
                </a:highlight>
              </a:rPr>
              <a:t>text = </a:t>
            </a:r>
            <a:r>
              <a:rPr lang="ko" sz="850" i="1">
                <a:solidFill>
                  <a:srgbClr val="A9B7C6"/>
                </a:solidFill>
                <a:highlight>
                  <a:srgbClr val="2B2B2B"/>
                </a:highlight>
              </a:rPr>
              <a:t>String</a:t>
            </a:r>
            <a:r>
              <a:rPr lang="ko" sz="850">
                <a:solidFill>
                  <a:srgbClr val="A9B7C6"/>
                </a:solidFill>
                <a:highlight>
                  <a:srgbClr val="2B2B2B"/>
                </a:highlight>
              </a:rPr>
              <a:t>(buffer)</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808080"/>
                </a:solidFill>
                <a:highlight>
                  <a:srgbClr val="2B2B2B"/>
                </a:highlight>
              </a:rPr>
              <a:t>//문자열 파싱</a:t>
            </a:r>
            <a:endParaRPr sz="850">
              <a:solidFill>
                <a:srgbClr val="808080"/>
              </a:solidFill>
              <a:highlight>
                <a:srgbClr val="2B2B2B"/>
              </a:highlight>
            </a:endParaRPr>
          </a:p>
          <a:p>
            <a:pPr marL="0" lvl="0" indent="0" algn="l" rtl="0">
              <a:spcBef>
                <a:spcPts val="0"/>
              </a:spcBef>
              <a:spcAft>
                <a:spcPts val="0"/>
              </a:spcAft>
              <a:buNone/>
            </a:pPr>
            <a:r>
              <a:rPr lang="ko" sz="850">
                <a:solidFill>
                  <a:srgbClr val="808080"/>
                </a:solidFill>
                <a:highlight>
                  <a:srgbClr val="2B2B2B"/>
                </a:highlight>
              </a:rPr>
              <a:t>   </a:t>
            </a:r>
            <a:r>
              <a:rPr lang="ko" sz="850">
                <a:solidFill>
                  <a:srgbClr val="CC7832"/>
                </a:solidFill>
                <a:highlight>
                  <a:srgbClr val="2B2B2B"/>
                </a:highlight>
              </a:rPr>
              <a:t>val </a:t>
            </a:r>
            <a:r>
              <a:rPr lang="ko" sz="850">
                <a:solidFill>
                  <a:srgbClr val="A9B7C6"/>
                </a:solidFill>
                <a:highlight>
                  <a:srgbClr val="2B2B2B"/>
                </a:highlight>
              </a:rPr>
              <a:t>line = text.</a:t>
            </a:r>
            <a:r>
              <a:rPr lang="ko" sz="850" i="1">
                <a:solidFill>
                  <a:srgbClr val="FFC66D"/>
                </a:solidFill>
                <a:highlight>
                  <a:srgbClr val="2B2B2B"/>
                </a:highlight>
              </a:rPr>
              <a:t>split</a:t>
            </a:r>
            <a:r>
              <a:rPr lang="ko" sz="850">
                <a:solidFill>
                  <a:srgbClr val="A9B7C6"/>
                </a:solidFill>
                <a:highlight>
                  <a:srgbClr val="2B2B2B"/>
                </a:highlight>
              </a:rPr>
              <a:t>(</a:t>
            </a:r>
            <a:r>
              <a:rPr lang="ko" sz="850">
                <a:solidFill>
                  <a:srgbClr val="6A8759"/>
                </a:solidFill>
                <a:highlight>
                  <a:srgbClr val="2B2B2B"/>
                </a:highlight>
              </a:rPr>
              <a:t>"</a:t>
            </a:r>
            <a:r>
              <a:rPr lang="ko" sz="850">
                <a:solidFill>
                  <a:srgbClr val="CC7832"/>
                </a:solidFill>
                <a:highlight>
                  <a:srgbClr val="2B2B2B"/>
                </a:highlight>
              </a:rPr>
              <a:t>\n</a:t>
            </a:r>
            <a:r>
              <a:rPr lang="ko" sz="850">
                <a:solidFill>
                  <a:srgbClr val="6A8759"/>
                </a:solidFill>
                <a:highlight>
                  <a:srgbClr val="2B2B2B"/>
                </a:highlight>
              </a:rPr>
              <a:t>"</a:t>
            </a:r>
            <a:r>
              <a:rPr lang="ko" sz="850">
                <a:solidFill>
                  <a:srgbClr val="A9B7C6"/>
                </a:solidFill>
                <a:highlight>
                  <a:srgbClr val="2B2B2B"/>
                </a:highlight>
              </a:rPr>
              <a:t>.</a:t>
            </a:r>
            <a:r>
              <a:rPr lang="ko" sz="850" i="1">
                <a:solidFill>
                  <a:srgbClr val="FFC66D"/>
                </a:solidFill>
                <a:highlight>
                  <a:srgbClr val="2B2B2B"/>
                </a:highlight>
              </a:rPr>
              <a:t>toRegex</a:t>
            </a:r>
            <a:r>
              <a:rPr lang="ko" sz="850">
                <a:solidFill>
                  <a:srgbClr val="A9B7C6"/>
                </a:solidFill>
                <a:highlight>
                  <a:srgbClr val="2B2B2B"/>
                </a:highlight>
              </a:rPr>
              <a:t>()).</a:t>
            </a:r>
            <a:r>
              <a:rPr lang="ko" sz="850" i="1">
                <a:solidFill>
                  <a:srgbClr val="FFC66D"/>
                </a:solidFill>
                <a:highlight>
                  <a:srgbClr val="2B2B2B"/>
                </a:highlight>
              </a:rPr>
              <a:t>dropLastWhile </a:t>
            </a:r>
            <a:r>
              <a:rPr lang="ko" sz="850" b="1">
                <a:solidFill>
                  <a:srgbClr val="A9B7C6"/>
                </a:solidFill>
                <a:highlight>
                  <a:srgbClr val="2B2B2B"/>
                </a:highlight>
              </a:rPr>
              <a:t>{ it</a:t>
            </a:r>
            <a:r>
              <a:rPr lang="ko" sz="850">
                <a:solidFill>
                  <a:srgbClr val="A9B7C6"/>
                </a:solidFill>
                <a:highlight>
                  <a:srgbClr val="2B2B2B"/>
                </a:highlight>
              </a:rPr>
              <a:t>.</a:t>
            </a:r>
            <a:r>
              <a:rPr lang="ko" sz="850" i="1">
                <a:solidFill>
                  <a:srgbClr val="FFC66D"/>
                </a:solidFill>
                <a:highlight>
                  <a:srgbClr val="2B2B2B"/>
                </a:highlight>
              </a:rPr>
              <a:t>isEmpty</a:t>
            </a:r>
            <a:r>
              <a:rPr lang="ko" sz="850">
                <a:solidFill>
                  <a:srgbClr val="A9B7C6"/>
                </a:solidFill>
                <a:highlight>
                  <a:srgbClr val="2B2B2B"/>
                </a:highlight>
              </a:rPr>
              <a:t>() </a:t>
            </a:r>
            <a:r>
              <a:rPr lang="ko" sz="850" b="1">
                <a:solidFill>
                  <a:srgbClr val="A9B7C6"/>
                </a:solidFill>
                <a:highlight>
                  <a:srgbClr val="2B2B2B"/>
                </a:highlight>
              </a:rPr>
              <a:t>}</a:t>
            </a:r>
            <a:r>
              <a:rPr lang="ko" sz="850">
                <a:solidFill>
                  <a:srgbClr val="A9B7C6"/>
                </a:solidFill>
                <a:highlight>
                  <a:srgbClr val="2B2B2B"/>
                </a:highlight>
              </a:rPr>
              <a:t>.</a:t>
            </a:r>
            <a:r>
              <a:rPr lang="ko" sz="850" i="1">
                <a:solidFill>
                  <a:srgbClr val="FFC66D"/>
                </a:solidFill>
                <a:highlight>
                  <a:srgbClr val="2B2B2B"/>
                </a:highlight>
              </a:rPr>
              <a:t>toTypedArray</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for</a:t>
            </a:r>
            <a:r>
              <a:rPr lang="ko" sz="850">
                <a:solidFill>
                  <a:srgbClr val="A9B7C6"/>
                </a:solidFill>
                <a:highlight>
                  <a:srgbClr val="2B2B2B"/>
                </a:highlight>
              </a:rPr>
              <a:t>(i </a:t>
            </a:r>
            <a:r>
              <a:rPr lang="ko" sz="850">
                <a:solidFill>
                  <a:srgbClr val="CC7832"/>
                </a:solidFill>
                <a:highlight>
                  <a:srgbClr val="2B2B2B"/>
                </a:highlight>
              </a:rPr>
              <a:t>in </a:t>
            </a:r>
            <a:r>
              <a:rPr lang="ko" sz="850">
                <a:solidFill>
                  <a:srgbClr val="A9B7C6"/>
                </a:solidFill>
                <a:highlight>
                  <a:srgbClr val="2B2B2B"/>
                </a:highlight>
              </a:rPr>
              <a:t>line.</a:t>
            </a:r>
            <a:r>
              <a:rPr lang="ko" sz="850" i="1">
                <a:solidFill>
                  <a:srgbClr val="9876AA"/>
                </a:solidFill>
                <a:highlight>
                  <a:srgbClr val="2B2B2B"/>
                </a:highlight>
              </a:rPr>
              <a:t>indices</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val </a:t>
            </a:r>
            <a:r>
              <a:rPr lang="ko" sz="850">
                <a:solidFill>
                  <a:srgbClr val="A9B7C6"/>
                </a:solidFill>
                <a:highlight>
                  <a:srgbClr val="2B2B2B"/>
                </a:highlight>
              </a:rPr>
              <a:t>s = line[i]</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val </a:t>
            </a:r>
            <a:r>
              <a:rPr lang="ko" sz="850">
                <a:solidFill>
                  <a:srgbClr val="A9B7C6"/>
                </a:solidFill>
                <a:highlight>
                  <a:srgbClr val="2B2B2B"/>
                </a:highlight>
              </a:rPr>
              <a:t>info = s.</a:t>
            </a:r>
            <a:r>
              <a:rPr lang="ko" sz="850" i="1">
                <a:solidFill>
                  <a:srgbClr val="FFC66D"/>
                </a:solidFill>
                <a:highlight>
                  <a:srgbClr val="2B2B2B"/>
                </a:highlight>
              </a:rPr>
              <a:t>split</a:t>
            </a:r>
            <a:r>
              <a:rPr lang="ko" sz="850">
                <a:solidFill>
                  <a:srgbClr val="A9B7C6"/>
                </a:solidFill>
                <a:highlight>
                  <a:srgbClr val="2B2B2B"/>
                </a:highlight>
              </a:rPr>
              <a:t>(</a:t>
            </a:r>
            <a:r>
              <a:rPr lang="ko" sz="850">
                <a:solidFill>
                  <a:srgbClr val="6A8759"/>
                </a:solidFill>
                <a:highlight>
                  <a:srgbClr val="2B2B2B"/>
                </a:highlight>
              </a:rPr>
              <a:t>"</a:t>
            </a:r>
            <a:r>
              <a:rPr lang="ko" sz="850">
                <a:solidFill>
                  <a:srgbClr val="CC7832"/>
                </a:solidFill>
                <a:highlight>
                  <a:srgbClr val="2B2B2B"/>
                </a:highlight>
              </a:rPr>
              <a:t>\\</a:t>
            </a:r>
            <a:r>
              <a:rPr lang="ko" sz="850">
                <a:solidFill>
                  <a:srgbClr val="6A8759"/>
                </a:solidFill>
                <a:highlight>
                  <a:srgbClr val="2B2B2B"/>
                </a:highlight>
              </a:rPr>
              <a:t>|"</a:t>
            </a:r>
            <a:r>
              <a:rPr lang="ko" sz="850">
                <a:solidFill>
                  <a:srgbClr val="A9B7C6"/>
                </a:solidFill>
                <a:highlight>
                  <a:srgbClr val="2B2B2B"/>
                </a:highlight>
              </a:rPr>
              <a:t>.</a:t>
            </a:r>
            <a:r>
              <a:rPr lang="ko" sz="850" i="1">
                <a:solidFill>
                  <a:srgbClr val="FFC66D"/>
                </a:solidFill>
                <a:highlight>
                  <a:srgbClr val="2B2B2B"/>
                </a:highlight>
              </a:rPr>
              <a:t>toRegex</a:t>
            </a:r>
            <a:r>
              <a:rPr lang="ko" sz="850">
                <a:solidFill>
                  <a:srgbClr val="A9B7C6"/>
                </a:solidFill>
                <a:highlight>
                  <a:srgbClr val="2B2B2B"/>
                </a:highlight>
              </a:rPr>
              <a:t>()).</a:t>
            </a:r>
            <a:r>
              <a:rPr lang="ko" sz="850" i="1">
                <a:solidFill>
                  <a:srgbClr val="FFC66D"/>
                </a:solidFill>
                <a:highlight>
                  <a:srgbClr val="2B2B2B"/>
                </a:highlight>
              </a:rPr>
              <a:t>dropLastWhile </a:t>
            </a:r>
            <a:r>
              <a:rPr lang="ko" sz="850" b="1">
                <a:solidFill>
                  <a:srgbClr val="A9B7C6"/>
                </a:solidFill>
                <a:highlight>
                  <a:srgbClr val="2B2B2B"/>
                </a:highlight>
              </a:rPr>
              <a:t>{ it</a:t>
            </a:r>
            <a:r>
              <a:rPr lang="ko" sz="850">
                <a:solidFill>
                  <a:srgbClr val="A9B7C6"/>
                </a:solidFill>
                <a:highlight>
                  <a:srgbClr val="2B2B2B"/>
                </a:highlight>
              </a:rPr>
              <a:t>.</a:t>
            </a:r>
            <a:r>
              <a:rPr lang="ko" sz="850" i="1">
                <a:solidFill>
                  <a:srgbClr val="FFC66D"/>
                </a:solidFill>
                <a:highlight>
                  <a:srgbClr val="2B2B2B"/>
                </a:highlight>
              </a:rPr>
              <a:t>isEmpty</a:t>
            </a:r>
            <a:r>
              <a:rPr lang="ko" sz="850">
                <a:solidFill>
                  <a:srgbClr val="A9B7C6"/>
                </a:solidFill>
                <a:highlight>
                  <a:srgbClr val="2B2B2B"/>
                </a:highlight>
              </a:rPr>
              <a:t>() </a:t>
            </a:r>
            <a:r>
              <a:rPr lang="ko" sz="850" b="1">
                <a:solidFill>
                  <a:srgbClr val="A9B7C6"/>
                </a:solidFill>
                <a:highlight>
                  <a:srgbClr val="2B2B2B"/>
                </a:highlight>
              </a:rPr>
              <a:t>}</a:t>
            </a:r>
            <a:r>
              <a:rPr lang="ko" sz="850">
                <a:solidFill>
                  <a:srgbClr val="A9B7C6"/>
                </a:solidFill>
                <a:highlight>
                  <a:srgbClr val="2B2B2B"/>
                </a:highlight>
              </a:rPr>
              <a:t>.</a:t>
            </a:r>
            <a:r>
              <a:rPr lang="ko" sz="850" i="1">
                <a:solidFill>
                  <a:srgbClr val="FFC66D"/>
                </a:solidFill>
                <a:highlight>
                  <a:srgbClr val="2B2B2B"/>
                </a:highlight>
              </a:rPr>
              <a:t>toTypedArray</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val </a:t>
            </a:r>
            <a:r>
              <a:rPr lang="ko" sz="850">
                <a:solidFill>
                  <a:srgbClr val="A9B7C6"/>
                </a:solidFill>
                <a:highlight>
                  <a:srgbClr val="2B2B2B"/>
                </a:highlight>
              </a:rPr>
              <a:t>m = WebInfo(</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467CDA"/>
                </a:solidFill>
                <a:highlight>
                  <a:srgbClr val="2B2B2B"/>
                </a:highlight>
              </a:rPr>
              <a:t>music = </a:t>
            </a:r>
            <a:r>
              <a:rPr lang="ko" sz="850">
                <a:solidFill>
                  <a:srgbClr val="A9B7C6"/>
                </a:solidFill>
                <a:highlight>
                  <a:srgbClr val="2B2B2B"/>
                </a:highlight>
              </a:rPr>
              <a:t>info[</a:t>
            </a:r>
            <a:r>
              <a:rPr lang="ko" sz="850">
                <a:solidFill>
                  <a:srgbClr val="6897BB"/>
                </a:solidFill>
                <a:highlight>
                  <a:srgbClr val="2B2B2B"/>
                </a:highlight>
              </a:rPr>
              <a:t>0</a:t>
            </a:r>
            <a:r>
              <a:rPr lang="ko" sz="850">
                <a:solidFill>
                  <a:srgbClr val="A9B7C6"/>
                </a:solidFill>
                <a:highlight>
                  <a:srgbClr val="2B2B2B"/>
                </a:highlight>
              </a:rPr>
              <a:t>]</a:t>
            </a:r>
            <a:r>
              <a:rPr lang="ko" sz="850">
                <a:solidFill>
                  <a:srgbClr val="CC7832"/>
                </a:solidFill>
                <a:highlight>
                  <a:srgbClr val="2B2B2B"/>
                </a:highlight>
              </a:rPr>
              <a:t>,</a:t>
            </a:r>
            <a:endParaRPr sz="850">
              <a:solidFill>
                <a:srgbClr val="CC7832"/>
              </a:solidFill>
              <a:highlight>
                <a:srgbClr val="2B2B2B"/>
              </a:highlight>
            </a:endParaRPr>
          </a:p>
          <a:p>
            <a:pPr marL="0" lvl="0" indent="0" algn="l" rtl="0">
              <a:spcBef>
                <a:spcPts val="0"/>
              </a:spcBef>
              <a:spcAft>
                <a:spcPts val="0"/>
              </a:spcAft>
              <a:buNone/>
            </a:pPr>
            <a:r>
              <a:rPr lang="ko" sz="850">
                <a:solidFill>
                  <a:srgbClr val="CC7832"/>
                </a:solidFill>
                <a:highlight>
                  <a:srgbClr val="2B2B2B"/>
                </a:highlight>
              </a:rPr>
              <a:t>           </a:t>
            </a:r>
            <a:r>
              <a:rPr lang="ko" sz="850">
                <a:solidFill>
                  <a:srgbClr val="467CDA"/>
                </a:solidFill>
                <a:highlight>
                  <a:srgbClr val="2B2B2B"/>
                </a:highlight>
              </a:rPr>
              <a:t>image = </a:t>
            </a:r>
            <a:r>
              <a:rPr lang="ko" sz="850">
                <a:solidFill>
                  <a:srgbClr val="A9B7C6"/>
                </a:solidFill>
                <a:highlight>
                  <a:srgbClr val="2B2B2B"/>
                </a:highlight>
              </a:rPr>
              <a:t>info[</a:t>
            </a:r>
            <a:r>
              <a:rPr lang="ko" sz="850">
                <a:solidFill>
                  <a:srgbClr val="6897BB"/>
                </a:solidFill>
                <a:highlight>
                  <a:srgbClr val="2B2B2B"/>
                </a:highlight>
              </a:rPr>
              <a:t>1</a:t>
            </a:r>
            <a:r>
              <a:rPr lang="ko" sz="850">
                <a:solidFill>
                  <a:srgbClr val="A9B7C6"/>
                </a:solidFill>
                <a:highlight>
                  <a:srgbClr val="2B2B2B"/>
                </a:highlight>
              </a:rPr>
              <a:t>]</a:t>
            </a:r>
            <a:r>
              <a:rPr lang="ko" sz="850">
                <a:solidFill>
                  <a:srgbClr val="CC7832"/>
                </a:solidFill>
                <a:highlight>
                  <a:srgbClr val="2B2B2B"/>
                </a:highlight>
              </a:rPr>
              <a:t>,</a:t>
            </a:r>
            <a:endParaRPr sz="850">
              <a:solidFill>
                <a:srgbClr val="CC7832"/>
              </a:solidFill>
              <a:highlight>
                <a:srgbClr val="2B2B2B"/>
              </a:highlight>
            </a:endParaRPr>
          </a:p>
          <a:p>
            <a:pPr marL="0" lvl="0" indent="0" algn="l" rtl="0">
              <a:spcBef>
                <a:spcPts val="0"/>
              </a:spcBef>
              <a:spcAft>
                <a:spcPts val="0"/>
              </a:spcAft>
              <a:buNone/>
            </a:pPr>
            <a:r>
              <a:rPr lang="ko" sz="850">
                <a:solidFill>
                  <a:srgbClr val="CC7832"/>
                </a:solidFill>
                <a:highlight>
                  <a:srgbClr val="2B2B2B"/>
                </a:highlight>
              </a:rPr>
              <a:t>           </a:t>
            </a:r>
            <a:r>
              <a:rPr lang="ko" sz="850">
                <a:solidFill>
                  <a:srgbClr val="467CDA"/>
                </a:solidFill>
                <a:highlight>
                  <a:srgbClr val="2B2B2B"/>
                </a:highlight>
              </a:rPr>
              <a:t>desc = </a:t>
            </a:r>
            <a:r>
              <a:rPr lang="ko" sz="850">
                <a:solidFill>
                  <a:srgbClr val="A9B7C6"/>
                </a:solidFill>
                <a:highlight>
                  <a:srgbClr val="2B2B2B"/>
                </a:highlight>
              </a:rPr>
              <a:t>info[</a:t>
            </a:r>
            <a:r>
              <a:rPr lang="ko" sz="850">
                <a:solidFill>
                  <a:srgbClr val="6897BB"/>
                </a:solidFill>
                <a:highlight>
                  <a:srgbClr val="2B2B2B"/>
                </a:highlight>
              </a:rPr>
              <a:t>2</a:t>
            </a:r>
            <a:r>
              <a:rPr lang="ko" sz="850">
                <a:solidFill>
                  <a:srgbClr val="A9B7C6"/>
                </a:solidFill>
                <a:highlight>
                  <a:srgbClr val="2B2B2B"/>
                </a:highlight>
              </a:rPr>
              <a: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musicList.add(m)</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   </a:t>
            </a:r>
            <a:r>
              <a:rPr lang="ko" sz="850">
                <a:solidFill>
                  <a:srgbClr val="CC7832"/>
                </a:solidFill>
                <a:highlight>
                  <a:srgbClr val="2B2B2B"/>
                </a:highlight>
              </a:rPr>
              <a:t>return </a:t>
            </a:r>
            <a:r>
              <a:rPr lang="ko" sz="850">
                <a:solidFill>
                  <a:srgbClr val="A9B7C6"/>
                </a:solidFill>
                <a:highlight>
                  <a:srgbClr val="2B2B2B"/>
                </a:highlight>
              </a:rPr>
              <a:t>musicList</a:t>
            </a:r>
            <a:endParaRPr sz="850">
              <a:solidFill>
                <a:srgbClr val="A9B7C6"/>
              </a:solidFill>
              <a:highlight>
                <a:srgbClr val="2B2B2B"/>
              </a:highlight>
            </a:endParaRPr>
          </a:p>
          <a:p>
            <a:pPr marL="0" lvl="0" indent="0" algn="l" rtl="0">
              <a:spcBef>
                <a:spcPts val="0"/>
              </a:spcBef>
              <a:spcAft>
                <a:spcPts val="0"/>
              </a:spcAft>
              <a:buNone/>
            </a:pPr>
            <a:r>
              <a:rPr lang="ko" sz="850">
                <a:solidFill>
                  <a:srgbClr val="A9B7C6"/>
                </a:solidFill>
                <a:highlight>
                  <a:srgbClr val="2B2B2B"/>
                </a:highlight>
              </a:rPr>
              <a:t>}</a:t>
            </a:r>
            <a:endParaRPr sz="850">
              <a:solidFill>
                <a:srgbClr val="A9B7C6"/>
              </a:solidFill>
              <a:highlight>
                <a:srgbClr val="2B2B2B"/>
              </a:highlight>
            </a:endParaRPr>
          </a:p>
        </p:txBody>
      </p:sp>
      <p:graphicFrame>
        <p:nvGraphicFramePr>
          <p:cNvPr id="1066" name="Google Shape;1066;p115"/>
          <p:cNvGraphicFramePr/>
          <p:nvPr/>
        </p:nvGraphicFramePr>
        <p:xfrm>
          <a:off x="5913025" y="0"/>
          <a:ext cx="3000000" cy="3000000"/>
        </p:xfrm>
        <a:graphic>
          <a:graphicData uri="http://schemas.openxmlformats.org/drawingml/2006/table">
            <a:tbl>
              <a:tblPr>
                <a:noFill/>
                <a:tableStyleId>{88B123CF-D1D6-4482-BBFA-B40B77DD781F}</a:tableStyleId>
              </a:tblPr>
              <a:tblGrid>
                <a:gridCol w="1282025">
                  <a:extLst>
                    <a:ext uri="{9D8B030D-6E8A-4147-A177-3AD203B41FA5}">
                      <a16:colId xmlns:a16="http://schemas.microsoft.com/office/drawing/2014/main" val="20000"/>
                    </a:ext>
                  </a:extLst>
                </a:gridCol>
                <a:gridCol w="1659975">
                  <a:extLst>
                    <a:ext uri="{9D8B030D-6E8A-4147-A177-3AD203B41FA5}">
                      <a16:colId xmlns:a16="http://schemas.microsoft.com/office/drawing/2014/main" val="20001"/>
                    </a:ext>
                  </a:extLst>
                </a:gridCol>
              </a:tblGrid>
              <a:tr h="279200">
                <a:tc>
                  <a:txBody>
                    <a:bodyPr/>
                    <a:lstStyle/>
                    <a:p>
                      <a:pPr marL="0" lvl="0" indent="0" algn="l" rtl="0">
                        <a:spcBef>
                          <a:spcPts val="0"/>
                        </a:spcBef>
                        <a:spcAft>
                          <a:spcPts val="0"/>
                        </a:spcAft>
                        <a:buNone/>
                      </a:pPr>
                      <a:r>
                        <a:rPr lang="ko" sz="800" b="1">
                          <a:latin typeface="Nanum Gothic"/>
                          <a:ea typeface="Nanum Gothic"/>
                          <a:cs typeface="Nanum Gothic"/>
                          <a:sym typeface="Nanum Gothic"/>
                        </a:rPr>
                        <a:t>클래스/메소드</a:t>
                      </a:r>
                      <a:endParaRPr sz="8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800">
                          <a:latin typeface="Nanum Gothic"/>
                          <a:ea typeface="Nanum Gothic"/>
                          <a:cs typeface="Nanum Gothic"/>
                          <a:sym typeface="Nanum Gothic"/>
                        </a:rPr>
                        <a:t>설명</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0"/>
                  </a:ext>
                </a:extLst>
              </a:tr>
              <a:tr h="391925">
                <a:tc>
                  <a:txBody>
                    <a:bodyPr/>
                    <a:lstStyle/>
                    <a:p>
                      <a:pPr marL="0" lvl="0" indent="0" algn="l" rtl="0">
                        <a:spcBef>
                          <a:spcPts val="0"/>
                        </a:spcBef>
                        <a:spcAft>
                          <a:spcPts val="0"/>
                        </a:spcAft>
                        <a:buNone/>
                      </a:pPr>
                      <a:r>
                        <a:rPr lang="ko" sz="800" b="1">
                          <a:latin typeface="Nanum Gothic"/>
                          <a:ea typeface="Nanum Gothic"/>
                          <a:cs typeface="Nanum Gothic"/>
                          <a:sym typeface="Nanum Gothic"/>
                        </a:rPr>
                        <a:t>AssetMananger/</a:t>
                      </a:r>
                      <a:endParaRPr sz="800" b="1">
                        <a:latin typeface="Nanum Gothic"/>
                        <a:ea typeface="Nanum Gothic"/>
                        <a:cs typeface="Nanum Gothic"/>
                        <a:sym typeface="Nanum Gothic"/>
                      </a:endParaRPr>
                    </a:p>
                    <a:p>
                      <a:pPr marL="0" lvl="0" indent="0" algn="l" rtl="0">
                        <a:spcBef>
                          <a:spcPts val="0"/>
                        </a:spcBef>
                        <a:spcAft>
                          <a:spcPts val="0"/>
                        </a:spcAft>
                        <a:buNone/>
                      </a:pPr>
                      <a:r>
                        <a:rPr lang="ko" sz="800" b="1">
                          <a:latin typeface="Nanum Gothic"/>
                          <a:ea typeface="Nanum Gothic"/>
                          <a:cs typeface="Nanum Gothic"/>
                          <a:sym typeface="Nanum Gothic"/>
                        </a:rPr>
                        <a:t>open</a:t>
                      </a:r>
                      <a:endParaRPr sz="8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800">
                          <a:latin typeface="Nanum Gothic"/>
                          <a:ea typeface="Nanum Gothic"/>
                          <a:cs typeface="Nanum Gothic"/>
                          <a:sym typeface="Nanum Gothic"/>
                        </a:rPr>
                        <a:t>assets 폴더의 파일을 읽어와서 InputStream을 반환한다.</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1"/>
                  </a:ext>
                </a:extLst>
              </a:tr>
              <a:tr h="391925">
                <a:tc>
                  <a:txBody>
                    <a:bodyPr/>
                    <a:lstStyle/>
                    <a:p>
                      <a:pPr marL="0" lvl="0" indent="0" algn="l" rtl="0">
                        <a:spcBef>
                          <a:spcPts val="0"/>
                        </a:spcBef>
                        <a:spcAft>
                          <a:spcPts val="0"/>
                        </a:spcAft>
                        <a:buNone/>
                      </a:pPr>
                      <a:r>
                        <a:rPr lang="ko" sz="800" b="1">
                          <a:latin typeface="Nanum Gothic"/>
                          <a:ea typeface="Nanum Gothic"/>
                          <a:cs typeface="Nanum Gothic"/>
                          <a:sym typeface="Nanum Gothic"/>
                        </a:rPr>
                        <a:t>String(kotlin.text)/</a:t>
                      </a:r>
                      <a:endParaRPr sz="800" b="1">
                        <a:latin typeface="Nanum Gothic"/>
                        <a:ea typeface="Nanum Gothic"/>
                        <a:cs typeface="Nanum Gothic"/>
                        <a:sym typeface="Nanum Gothic"/>
                      </a:endParaRPr>
                    </a:p>
                    <a:p>
                      <a:pPr marL="0" lvl="0" indent="0" algn="l" rtl="0">
                        <a:spcBef>
                          <a:spcPts val="0"/>
                        </a:spcBef>
                        <a:spcAft>
                          <a:spcPts val="0"/>
                        </a:spcAft>
                        <a:buNone/>
                      </a:pPr>
                      <a:r>
                        <a:rPr lang="ko" sz="800" b="1">
                          <a:latin typeface="Nanum Gothic"/>
                          <a:ea typeface="Nanum Gothic"/>
                          <a:cs typeface="Nanum Gothic"/>
                          <a:sym typeface="Nanum Gothic"/>
                        </a:rPr>
                        <a:t>split</a:t>
                      </a:r>
                      <a:endParaRPr sz="8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800">
                          <a:latin typeface="Nanum Gothic"/>
                          <a:ea typeface="Nanum Gothic"/>
                          <a:cs typeface="Nanum Gothic"/>
                          <a:sym typeface="Nanum Gothic"/>
                        </a:rPr>
                        <a:t>특정 문자열을 기준으로 문자열을 잘라서 배열로 만든다.</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2"/>
                  </a:ext>
                </a:extLst>
              </a:tr>
              <a:tr h="391925">
                <a:tc>
                  <a:txBody>
                    <a:bodyPr/>
                    <a:lstStyle/>
                    <a:p>
                      <a:pPr marL="0" lvl="0" indent="0" algn="l" rtl="0">
                        <a:spcBef>
                          <a:spcPts val="0"/>
                        </a:spcBef>
                        <a:spcAft>
                          <a:spcPts val="0"/>
                        </a:spcAft>
                        <a:buNone/>
                      </a:pPr>
                      <a:r>
                        <a:rPr lang="ko" sz="800" b="1">
                          <a:latin typeface="Nanum Gothic"/>
                          <a:ea typeface="Nanum Gothic"/>
                          <a:cs typeface="Nanum Gothic"/>
                          <a:sym typeface="Nanum Gothic"/>
                        </a:rPr>
                        <a:t>String(kotlin.text)/</a:t>
                      </a:r>
                      <a:endParaRPr sz="800" b="1">
                        <a:latin typeface="Nanum Gothic"/>
                        <a:ea typeface="Nanum Gothic"/>
                        <a:cs typeface="Nanum Gothic"/>
                        <a:sym typeface="Nanum Gothic"/>
                      </a:endParaRPr>
                    </a:p>
                    <a:p>
                      <a:pPr marL="0" lvl="0" indent="0" algn="l" rtl="0">
                        <a:spcBef>
                          <a:spcPts val="0"/>
                        </a:spcBef>
                        <a:spcAft>
                          <a:spcPts val="0"/>
                        </a:spcAft>
                        <a:buNone/>
                      </a:pPr>
                      <a:r>
                        <a:rPr lang="ko" sz="800" b="1">
                          <a:latin typeface="Nanum Gothic"/>
                          <a:ea typeface="Nanum Gothic"/>
                          <a:cs typeface="Nanum Gothic"/>
                          <a:sym typeface="Nanum Gothic"/>
                        </a:rPr>
                        <a:t>toRegex</a:t>
                      </a:r>
                      <a:endParaRPr sz="8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800">
                          <a:latin typeface="Nanum Gothic"/>
                          <a:ea typeface="Nanum Gothic"/>
                          <a:cs typeface="Nanum Gothic"/>
                          <a:sym typeface="Nanum Gothic"/>
                        </a:rPr>
                        <a:t>문자를 정규식으로 만든다.</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3"/>
                  </a:ext>
                </a:extLst>
              </a:tr>
              <a:tr h="391925">
                <a:tc>
                  <a:txBody>
                    <a:bodyPr/>
                    <a:lstStyle/>
                    <a:p>
                      <a:pPr marL="0" lvl="0" indent="0" algn="l" rtl="0">
                        <a:spcBef>
                          <a:spcPts val="0"/>
                        </a:spcBef>
                        <a:spcAft>
                          <a:spcPts val="0"/>
                        </a:spcAft>
                        <a:buNone/>
                      </a:pPr>
                      <a:r>
                        <a:rPr lang="ko" sz="800" b="1">
                          <a:latin typeface="Nanum Gothic"/>
                          <a:ea typeface="Nanum Gothic"/>
                          <a:cs typeface="Nanum Gothic"/>
                          <a:sym typeface="Nanum Gothic"/>
                        </a:rPr>
                        <a:t>Array/</a:t>
                      </a:r>
                      <a:endParaRPr sz="800" b="1">
                        <a:latin typeface="Nanum Gothic"/>
                        <a:ea typeface="Nanum Gothic"/>
                        <a:cs typeface="Nanum Gothic"/>
                        <a:sym typeface="Nanum Gothic"/>
                      </a:endParaRPr>
                    </a:p>
                    <a:p>
                      <a:pPr marL="0" lvl="0" indent="0" algn="l" rtl="0">
                        <a:spcBef>
                          <a:spcPts val="0"/>
                        </a:spcBef>
                        <a:spcAft>
                          <a:spcPts val="0"/>
                        </a:spcAft>
                        <a:buNone/>
                      </a:pPr>
                      <a:r>
                        <a:rPr lang="ko" sz="800" b="1">
                          <a:latin typeface="Nanum Gothic"/>
                          <a:ea typeface="Nanum Gothic"/>
                          <a:cs typeface="Nanum Gothic"/>
                          <a:sym typeface="Nanum Gothic"/>
                        </a:rPr>
                        <a:t>indices</a:t>
                      </a:r>
                      <a:endParaRPr sz="800" b="1">
                        <a:latin typeface="Nanum Gothic"/>
                        <a:ea typeface="Nanum Gothic"/>
                        <a:cs typeface="Nanum Gothic"/>
                        <a:sym typeface="Nanum Gothic"/>
                      </a:endParaRPr>
                    </a:p>
                  </a:txBody>
                  <a:tcPr marL="91425" marR="91425" marT="91425" marB="91425">
                    <a:solidFill>
                      <a:srgbClr val="FFFFFF"/>
                    </a:solidFill>
                  </a:tcPr>
                </a:tc>
                <a:tc>
                  <a:txBody>
                    <a:bodyPr/>
                    <a:lstStyle/>
                    <a:p>
                      <a:pPr marL="0" lvl="0" indent="0" algn="l" rtl="0">
                        <a:spcBef>
                          <a:spcPts val="0"/>
                        </a:spcBef>
                        <a:spcAft>
                          <a:spcPts val="0"/>
                        </a:spcAft>
                        <a:buNone/>
                      </a:pPr>
                      <a:r>
                        <a:rPr lang="ko" sz="800">
                          <a:latin typeface="Nanum Gothic"/>
                          <a:ea typeface="Nanum Gothic"/>
                          <a:cs typeface="Nanum Gothic"/>
                          <a:sym typeface="Nanum Gothic"/>
                        </a:rPr>
                        <a:t>배열의 범위</a:t>
                      </a:r>
                      <a:endParaRPr sz="800">
                        <a:latin typeface="Nanum Gothic"/>
                        <a:ea typeface="Nanum Gothic"/>
                        <a:cs typeface="Nanum Gothic"/>
                        <a:sym typeface="Nanum Gothic"/>
                      </a:endParaRPr>
                    </a:p>
                  </a:txBody>
                  <a:tcPr marL="91425" marR="91425" marT="91425" marB="91425">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26526</Words>
  <Application>Microsoft Office PowerPoint</Application>
  <PresentationFormat>사용자 지정</PresentationFormat>
  <Paragraphs>5655</Paragraphs>
  <Slides>90</Slides>
  <Notes>90</Notes>
  <HiddenSlides>0</HiddenSlides>
  <MMClips>0</MMClips>
  <ScaleCrop>false</ScaleCrop>
  <HeadingPairs>
    <vt:vector size="6" baseType="variant">
      <vt:variant>
        <vt:lpstr>사용한 글꼴</vt:lpstr>
      </vt:variant>
      <vt:variant>
        <vt:i4>4</vt:i4>
      </vt:variant>
      <vt:variant>
        <vt:lpstr>테마</vt:lpstr>
      </vt:variant>
      <vt:variant>
        <vt:i4>2</vt:i4>
      </vt:variant>
      <vt:variant>
        <vt:lpstr>슬라이드 제목</vt:lpstr>
      </vt:variant>
      <vt:variant>
        <vt:i4>90</vt:i4>
      </vt:variant>
    </vt:vector>
  </HeadingPairs>
  <TitlesOfParts>
    <vt:vector size="96" baseType="lpstr">
      <vt:lpstr>Do Hyeon</vt:lpstr>
      <vt:lpstr>Nanum Gothic</vt:lpstr>
      <vt:lpstr>Dotum</vt:lpstr>
      <vt:lpstr>Arial</vt:lpstr>
      <vt:lpstr>Simple Light</vt:lpstr>
      <vt:lpstr>Simple Light</vt:lpstr>
      <vt:lpstr>안드로이드 (with 코틀린) -2권-</vt:lpstr>
      <vt:lpstr>목차 </vt:lpstr>
      <vt:lpstr>책 사용법</vt:lpstr>
      <vt:lpstr>안드로이드 활용하기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 게임 앱 만들기</vt:lpstr>
      <vt:lpstr>수학퀴즈게임 만들기</vt:lpstr>
      <vt:lpstr>수학퀴즈게임 만들기</vt:lpstr>
      <vt:lpstr>수학퀴즈게임 만들기</vt:lpstr>
      <vt:lpstr>수학퀴즈게임 만들기</vt:lpstr>
      <vt:lpstr>수학퀴즈게임 만들기</vt:lpstr>
      <vt:lpstr>수학퀴즈게임 만들기</vt:lpstr>
      <vt:lpstr>자동차 게임 앱 만들기</vt:lpstr>
      <vt:lpstr>자동차 게임 앱 만들기</vt:lpstr>
      <vt:lpstr>자동차 게임 앱 만들기</vt:lpstr>
      <vt:lpstr>자동차 게임 앱 만들기</vt:lpstr>
      <vt:lpstr>2인용 게임 만들기</vt:lpstr>
      <vt:lpstr>2인용 게임 만들기</vt:lpstr>
      <vt:lpstr>2인용 게임 만들기</vt:lpstr>
      <vt:lpstr>2인용 게임 만들기</vt:lpstr>
      <vt:lpstr>2인용 게임 만들기</vt:lpstr>
      <vt:lpstr>2인용 게임 만들기</vt:lpstr>
      <vt:lpstr>2인용 게임 만들기</vt:lpstr>
      <vt:lpstr>2인용 게임 만들기</vt:lpstr>
      <vt:lpstr>2인용 게임 만들기</vt:lpstr>
      <vt:lpstr>WebView</vt:lpstr>
      <vt:lpstr>WebView</vt:lpstr>
      <vt:lpstr>WebView</vt:lpstr>
      <vt:lpstr>WebView</vt:lpstr>
      <vt:lpstr>WebView</vt:lpstr>
      <vt:lpstr>WebView</vt:lpstr>
      <vt:lpstr>WebView</vt:lpstr>
      <vt:lpstr>WebView</vt:lpstr>
      <vt:lpstr>WebView</vt:lpstr>
      <vt:lpstr>WebView</vt:lpstr>
      <vt:lpstr>WebView</vt:lpstr>
      <vt:lpstr>WebView</vt:lpstr>
      <vt:lpstr>Fragment</vt:lpstr>
      <vt:lpstr>Fragment</vt:lpstr>
      <vt:lpstr>Fragment</vt:lpstr>
      <vt:lpstr>Fragment</vt:lpstr>
      <vt:lpstr>Fragment</vt:lpstr>
      <vt:lpstr>Fragment</vt:lpstr>
      <vt:lpstr>Fragment</vt:lpstr>
      <vt:lpstr>Fragment</vt:lpstr>
      <vt:lpstr>Fragment</vt:lpstr>
      <vt:lpstr>Fragment</vt:lpstr>
      <vt:lpstr>Fragment</vt:lpstr>
      <vt:lpstr>Fragment</vt:lpstr>
      <vt:lpstr>Fragment</vt:lpstr>
      <vt:lpstr>Fragment</vt:lpstr>
      <vt:lpstr>음성 녹음 기능 및 실행</vt:lpstr>
      <vt:lpstr>음성 녹음 기능 및 실행</vt:lpstr>
      <vt:lpstr>음성 녹음 기능 및 실행</vt:lpstr>
      <vt:lpstr>ListView</vt:lpstr>
      <vt:lpstr>ListView</vt:lpstr>
      <vt:lpstr>ListView</vt:lpstr>
      <vt:lpstr>ListView</vt:lpstr>
      <vt:lpstr>ListView</vt:lpstr>
      <vt:lpstr>ListView</vt:lpstr>
      <vt:lpstr>ListView</vt:lpstr>
      <vt:lpstr>ListView</vt:lpstr>
      <vt:lpstr>ListView</vt:lpstr>
      <vt:lpstr>ListView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안드로이드 (with 코틀린) -2권-</dc:title>
  <dc:creator>주혜린</dc:creator>
  <cp:lastModifiedBy>주 혜린</cp:lastModifiedBy>
  <cp:revision>1</cp:revision>
  <dcterms:modified xsi:type="dcterms:W3CDTF">2020-03-03T08:34:26Z</dcterms:modified>
</cp:coreProperties>
</file>